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734" r:id="rId5"/>
    <p:sldId id="735" r:id="rId6"/>
    <p:sldId id="736" r:id="rId7"/>
    <p:sldId id="737" r:id="rId8"/>
    <p:sldId id="738" r:id="rId9"/>
    <p:sldId id="258" r:id="rId11"/>
    <p:sldId id="259" r:id="rId12"/>
    <p:sldId id="260" r:id="rId13"/>
    <p:sldId id="261" r:id="rId14"/>
    <p:sldId id="262" r:id="rId15"/>
    <p:sldId id="263" r:id="rId16"/>
    <p:sldId id="739" r:id="rId17"/>
    <p:sldId id="740" r:id="rId18"/>
    <p:sldId id="741" r:id="rId19"/>
    <p:sldId id="264" r:id="rId20"/>
    <p:sldId id="265" r:id="rId21"/>
    <p:sldId id="742" r:id="rId22"/>
    <p:sldId id="743" r:id="rId23"/>
    <p:sldId id="744" r:id="rId24"/>
    <p:sldId id="745" r:id="rId25"/>
    <p:sldId id="746" r:id="rId26"/>
    <p:sldId id="747" r:id="rId27"/>
    <p:sldId id="266" r:id="rId28"/>
    <p:sldId id="267" r:id="rId29"/>
    <p:sldId id="268" r:id="rId30"/>
    <p:sldId id="269" r:id="rId31"/>
    <p:sldId id="270" r:id="rId32"/>
    <p:sldId id="271" r:id="rId33"/>
    <p:sldId id="272" r:id="rId34"/>
    <p:sldId id="273" r:id="rId35"/>
    <p:sldId id="274" r:id="rId36"/>
    <p:sldId id="275" r:id="rId37"/>
    <p:sldId id="279" r:id="rId38"/>
    <p:sldId id="281" r:id="rId39"/>
    <p:sldId id="296" r:id="rId40"/>
    <p:sldId id="297" r:id="rId41"/>
    <p:sldId id="282" r:id="rId42"/>
    <p:sldId id="283" r:id="rId43"/>
    <p:sldId id="284" r:id="rId44"/>
    <p:sldId id="285" r:id="rId45"/>
    <p:sldId id="748" r:id="rId46"/>
    <p:sldId id="749" r:id="rId47"/>
    <p:sldId id="750" r:id="rId48"/>
    <p:sldId id="751" r:id="rId49"/>
    <p:sldId id="752" r:id="rId50"/>
    <p:sldId id="753" r:id="rId51"/>
    <p:sldId id="754" r:id="rId52"/>
    <p:sldId id="755" r:id="rId53"/>
    <p:sldId id="756" r:id="rId54"/>
    <p:sldId id="758" r:id="rId55"/>
    <p:sldId id="757" r:id="rId56"/>
    <p:sldId id="759" r:id="rId57"/>
    <p:sldId id="760" r:id="rId58"/>
    <p:sldId id="761" r:id="rId59"/>
    <p:sldId id="762" r:id="rId60"/>
    <p:sldId id="763" r:id="rId61"/>
    <p:sldId id="764" r:id="rId62"/>
    <p:sldId id="765" r:id="rId63"/>
    <p:sldId id="766" r:id="rId64"/>
    <p:sldId id="767" r:id="rId65"/>
    <p:sldId id="768" r:id="rId66"/>
    <p:sldId id="769" r:id="rId67"/>
    <p:sldId id="770" r:id="rId68"/>
    <p:sldId id="771" r:id="rId69"/>
    <p:sldId id="772" r:id="rId70"/>
    <p:sldId id="773" r:id="rId71"/>
    <p:sldId id="280" r:id="rId72"/>
    <p:sldId id="286" r:id="rId73"/>
    <p:sldId id="287" r:id="rId74"/>
    <p:sldId id="288" r:id="rId75"/>
    <p:sldId id="289" r:id="rId76"/>
    <p:sldId id="290" r:id="rId77"/>
    <p:sldId id="291" r:id="rId78"/>
    <p:sldId id="292" r:id="rId79"/>
    <p:sldId id="293" r:id="rId80"/>
    <p:sldId id="294" r:id="rId81"/>
    <p:sldId id="295"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1092" r:id="rId95"/>
    <p:sldId id="1093" r:id="rId96"/>
    <p:sldId id="1094" r:id="rId97"/>
    <p:sldId id="1095" r:id="rId98"/>
    <p:sldId id="1096"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27" r:id="rId117"/>
    <p:sldId id="328" r:id="rId118"/>
    <p:sldId id="712" r:id="rId119"/>
    <p:sldId id="713" r:id="rId120"/>
    <p:sldId id="714" r:id="rId121"/>
    <p:sldId id="715" r:id="rId122"/>
    <p:sldId id="716" r:id="rId123"/>
    <p:sldId id="717" r:id="rId124"/>
    <p:sldId id="718" r:id="rId125"/>
    <p:sldId id="719" r:id="rId126"/>
    <p:sldId id="720" r:id="rId127"/>
    <p:sldId id="721" r:id="rId128"/>
    <p:sldId id="329" r:id="rId129"/>
    <p:sldId id="330" r:id="rId130"/>
    <p:sldId id="331" r:id="rId131"/>
    <p:sldId id="332" r:id="rId132"/>
    <p:sldId id="333" r:id="rId133"/>
    <p:sldId id="336" r:id="rId134"/>
    <p:sldId id="722" r:id="rId135"/>
    <p:sldId id="723" r:id="rId136"/>
    <p:sldId id="724" r:id="rId137"/>
    <p:sldId id="727" r:id="rId138"/>
    <p:sldId id="728" r:id="rId139"/>
    <p:sldId id="729" r:id="rId140"/>
    <p:sldId id="725" r:id="rId141"/>
    <p:sldId id="726" r:id="rId142"/>
    <p:sldId id="730" r:id="rId143"/>
    <p:sldId id="731" r:id="rId144"/>
    <p:sldId id="732" r:id="rId145"/>
    <p:sldId id="733" r:id="rId146"/>
    <p:sldId id="334" r:id="rId147"/>
    <p:sldId id="335" r:id="rId148"/>
    <p:sldId id="337" r:id="rId149"/>
    <p:sldId id="338" r:id="rId150"/>
    <p:sldId id="339" r:id="rId151"/>
    <p:sldId id="340" r:id="rId152"/>
    <p:sldId id="341" r:id="rId153"/>
    <p:sldId id="342" r:id="rId154"/>
    <p:sldId id="343" r:id="rId155"/>
    <p:sldId id="344" r:id="rId156"/>
    <p:sldId id="345" r:id="rId157"/>
    <p:sldId id="346" r:id="rId158"/>
    <p:sldId id="347" r:id="rId159"/>
    <p:sldId id="401" r:id="rId160"/>
    <p:sldId id="402" r:id="rId161"/>
    <p:sldId id="403" r:id="rId162"/>
    <p:sldId id="404" r:id="rId163"/>
    <p:sldId id="348" r:id="rId164"/>
    <p:sldId id="349" r:id="rId165"/>
    <p:sldId id="350" r:id="rId166"/>
    <p:sldId id="351" r:id="rId167"/>
    <p:sldId id="352" r:id="rId168"/>
    <p:sldId id="353" r:id="rId169"/>
    <p:sldId id="354" r:id="rId170"/>
    <p:sldId id="355" r:id="rId171"/>
    <p:sldId id="356" r:id="rId172"/>
    <p:sldId id="357" r:id="rId173"/>
    <p:sldId id="358" r:id="rId174"/>
    <p:sldId id="359" r:id="rId175"/>
    <p:sldId id="782" r:id="rId176"/>
    <p:sldId id="405" r:id="rId177"/>
    <p:sldId id="361" r:id="rId178"/>
    <p:sldId id="362" r:id="rId179"/>
    <p:sldId id="363" r:id="rId180"/>
    <p:sldId id="364" r:id="rId181"/>
    <p:sldId id="365" r:id="rId182"/>
    <p:sldId id="805" r:id="rId183"/>
    <p:sldId id="1097" r:id="rId184"/>
    <p:sldId id="1098" r:id="rId185"/>
    <p:sldId id="1099" r:id="rId186"/>
    <p:sldId id="1100" r:id="rId187"/>
    <p:sldId id="1101" r:id="rId188"/>
    <p:sldId id="1102" r:id="rId189"/>
    <p:sldId id="1103" r:id="rId190"/>
    <p:sldId id="1104" r:id="rId191"/>
    <p:sldId id="1105" r:id="rId192"/>
    <p:sldId id="1106" r:id="rId193"/>
    <p:sldId id="1107" r:id="rId194"/>
    <p:sldId id="1108" r:id="rId195"/>
    <p:sldId id="1109" r:id="rId196"/>
    <p:sldId id="1110" r:id="rId197"/>
    <p:sldId id="783" r:id="rId198"/>
    <p:sldId id="784" r:id="rId199"/>
    <p:sldId id="786" r:id="rId200"/>
    <p:sldId id="1111" r:id="rId201"/>
    <p:sldId id="1112" r:id="rId202"/>
    <p:sldId id="1113" r:id="rId203"/>
    <p:sldId id="1114" r:id="rId204"/>
    <p:sldId id="774" r:id="rId205"/>
    <p:sldId id="775" r:id="rId206"/>
    <p:sldId id="776" r:id="rId207"/>
    <p:sldId id="777" r:id="rId208"/>
    <p:sldId id="778" r:id="rId209"/>
    <p:sldId id="1115" r:id="rId210"/>
    <p:sldId id="1116" r:id="rId211"/>
    <p:sldId id="1117" r:id="rId212"/>
    <p:sldId id="1118" r:id="rId213"/>
    <p:sldId id="1119" r:id="rId214"/>
    <p:sldId id="1120" r:id="rId215"/>
    <p:sldId id="1121" r:id="rId216"/>
    <p:sldId id="1122" r:id="rId217"/>
    <p:sldId id="1123" r:id="rId218"/>
    <p:sldId id="1124" r:id="rId219"/>
    <p:sldId id="779" r:id="rId220"/>
    <p:sldId id="780" r:id="rId221"/>
    <p:sldId id="781" r:id="rId222"/>
    <p:sldId id="397" r:id="rId223"/>
    <p:sldId id="398" r:id="rId224"/>
    <p:sldId id="399" r:id="rId225"/>
    <p:sldId id="400" r:id="rId226"/>
    <p:sldId id="390" r:id="rId227"/>
    <p:sldId id="406" r:id="rId228"/>
    <p:sldId id="407" r:id="rId229"/>
    <p:sldId id="408" r:id="rId230"/>
    <p:sldId id="409" r:id="rId231"/>
    <p:sldId id="410" r:id="rId232"/>
    <p:sldId id="411" r:id="rId233"/>
    <p:sldId id="412" r:id="rId234"/>
    <p:sldId id="413" r:id="rId235"/>
    <p:sldId id="414" r:id="rId236"/>
    <p:sldId id="415" r:id="rId237"/>
    <p:sldId id="1005" r:id="rId238"/>
    <p:sldId id="789" r:id="rId239"/>
    <p:sldId id="790" r:id="rId240"/>
    <p:sldId id="791" r:id="rId241"/>
    <p:sldId id="792" r:id="rId242"/>
    <p:sldId id="793" r:id="rId243"/>
    <p:sldId id="794" r:id="rId244"/>
    <p:sldId id="795" r:id="rId245"/>
    <p:sldId id="796" r:id="rId246"/>
    <p:sldId id="797" r:id="rId247"/>
    <p:sldId id="798" r:id="rId248"/>
    <p:sldId id="799" r:id="rId249"/>
    <p:sldId id="800" r:id="rId250"/>
    <p:sldId id="801" r:id="rId251"/>
    <p:sldId id="802" r:id="rId252"/>
    <p:sldId id="803" r:id="rId253"/>
    <p:sldId id="804" r:id="rId254"/>
    <p:sldId id="806" r:id="rId255"/>
    <p:sldId id="807" r:id="rId256"/>
    <p:sldId id="808" r:id="rId257"/>
    <p:sldId id="809" r:id="rId258"/>
    <p:sldId id="810" r:id="rId259"/>
    <p:sldId id="811" r:id="rId260"/>
    <p:sldId id="812" r:id="rId261"/>
    <p:sldId id="813" r:id="rId262"/>
    <p:sldId id="814" r:id="rId263"/>
    <p:sldId id="815" r:id="rId264"/>
    <p:sldId id="816" r:id="rId265"/>
    <p:sldId id="817" r:id="rId266"/>
    <p:sldId id="818" r:id="rId267"/>
    <p:sldId id="819" r:id="rId268"/>
    <p:sldId id="837" r:id="rId269"/>
    <p:sldId id="885" r:id="rId270"/>
    <p:sldId id="886" r:id="rId271"/>
    <p:sldId id="887" r:id="rId272"/>
    <p:sldId id="888" r:id="rId273"/>
    <p:sldId id="889" r:id="rId274"/>
    <p:sldId id="890" r:id="rId275"/>
    <p:sldId id="891" r:id="rId276"/>
    <p:sldId id="892" r:id="rId277"/>
    <p:sldId id="893" r:id="rId278"/>
    <p:sldId id="894" r:id="rId279"/>
    <p:sldId id="895" r:id="rId280"/>
    <p:sldId id="896" r:id="rId281"/>
    <p:sldId id="897" r:id="rId282"/>
    <p:sldId id="898" r:id="rId283"/>
    <p:sldId id="901" r:id="rId284"/>
    <p:sldId id="902" r:id="rId285"/>
    <p:sldId id="903" r:id="rId286"/>
    <p:sldId id="904" r:id="rId287"/>
    <p:sldId id="905" r:id="rId288"/>
    <p:sldId id="906" r:id="rId289"/>
    <p:sldId id="907" r:id="rId290"/>
    <p:sldId id="908" r:id="rId291"/>
    <p:sldId id="909" r:id="rId292"/>
    <p:sldId id="955" r:id="rId293"/>
    <p:sldId id="956" r:id="rId294"/>
    <p:sldId id="957" r:id="rId295"/>
    <p:sldId id="958" r:id="rId296"/>
    <p:sldId id="959" r:id="rId297"/>
    <p:sldId id="960" r:id="rId298"/>
    <p:sldId id="961" r:id="rId299"/>
    <p:sldId id="962" r:id="rId300"/>
    <p:sldId id="963" r:id="rId301"/>
    <p:sldId id="910" r:id="rId302"/>
    <p:sldId id="911" r:id="rId303"/>
    <p:sldId id="912" r:id="rId304"/>
    <p:sldId id="913" r:id="rId305"/>
    <p:sldId id="914" r:id="rId306"/>
    <p:sldId id="915" r:id="rId307"/>
    <p:sldId id="916" r:id="rId308"/>
    <p:sldId id="917" r:id="rId309"/>
    <p:sldId id="918" r:id="rId310"/>
    <p:sldId id="919" r:id="rId311"/>
    <p:sldId id="920" r:id="rId312"/>
    <p:sldId id="840" r:id="rId313"/>
    <p:sldId id="820" r:id="rId314"/>
    <p:sldId id="821" r:id="rId315"/>
    <p:sldId id="822" r:id="rId316"/>
    <p:sldId id="825" r:id="rId317"/>
    <p:sldId id="826" r:id="rId318"/>
    <p:sldId id="827" r:id="rId319"/>
    <p:sldId id="828" r:id="rId320"/>
    <p:sldId id="829" r:id="rId321"/>
    <p:sldId id="830" r:id="rId322"/>
    <p:sldId id="921" r:id="rId323"/>
    <p:sldId id="922" r:id="rId324"/>
    <p:sldId id="923" r:id="rId325"/>
    <p:sldId id="924" r:id="rId326"/>
    <p:sldId id="925" r:id="rId327"/>
    <p:sldId id="926" r:id="rId328"/>
    <p:sldId id="927" r:id="rId329"/>
    <p:sldId id="928" r:id="rId330"/>
    <p:sldId id="929" r:id="rId331"/>
    <p:sldId id="930" r:id="rId332"/>
    <p:sldId id="931" r:id="rId333"/>
    <p:sldId id="932" r:id="rId334"/>
    <p:sldId id="933" r:id="rId335"/>
    <p:sldId id="934" r:id="rId336"/>
    <p:sldId id="935" r:id="rId337"/>
    <p:sldId id="936" r:id="rId338"/>
    <p:sldId id="937" r:id="rId339"/>
    <p:sldId id="938" r:id="rId340"/>
    <p:sldId id="939" r:id="rId341"/>
    <p:sldId id="940" r:id="rId342"/>
    <p:sldId id="946" r:id="rId343"/>
    <p:sldId id="947" r:id="rId344"/>
    <p:sldId id="948" r:id="rId345"/>
    <p:sldId id="949" r:id="rId346"/>
    <p:sldId id="950" r:id="rId347"/>
    <p:sldId id="951" r:id="rId348"/>
    <p:sldId id="952" r:id="rId349"/>
    <p:sldId id="953" r:id="rId350"/>
    <p:sldId id="954" r:id="rId351"/>
    <p:sldId id="941" r:id="rId352"/>
    <p:sldId id="942" r:id="rId353"/>
    <p:sldId id="943" r:id="rId354"/>
    <p:sldId id="944" r:id="rId355"/>
    <p:sldId id="832" r:id="rId356"/>
    <p:sldId id="843" r:id="rId357"/>
    <p:sldId id="844" r:id="rId358"/>
    <p:sldId id="845" r:id="rId359"/>
    <p:sldId id="846" r:id="rId360"/>
    <p:sldId id="964" r:id="rId361"/>
    <p:sldId id="965" r:id="rId362"/>
    <p:sldId id="966" r:id="rId363"/>
    <p:sldId id="967" r:id="rId364"/>
    <p:sldId id="968" r:id="rId365"/>
    <p:sldId id="969" r:id="rId366"/>
    <p:sldId id="970" r:id="rId367"/>
    <p:sldId id="971" r:id="rId368"/>
    <p:sldId id="972" r:id="rId369"/>
    <p:sldId id="973" r:id="rId370"/>
    <p:sldId id="974" r:id="rId371"/>
    <p:sldId id="975" r:id="rId372"/>
    <p:sldId id="976" r:id="rId373"/>
    <p:sldId id="977" r:id="rId374"/>
    <p:sldId id="978" r:id="rId375"/>
    <p:sldId id="979" r:id="rId376"/>
    <p:sldId id="980" r:id="rId377"/>
    <p:sldId id="873" r:id="rId378"/>
    <p:sldId id="874" r:id="rId379"/>
    <p:sldId id="875" r:id="rId380"/>
    <p:sldId id="945" r:id="rId381"/>
    <p:sldId id="876" r:id="rId382"/>
    <p:sldId id="877" r:id="rId383"/>
    <p:sldId id="878" r:id="rId384"/>
    <p:sldId id="879" r:id="rId385"/>
    <p:sldId id="847" r:id="rId386"/>
    <p:sldId id="848" r:id="rId387"/>
    <p:sldId id="849" r:id="rId388"/>
    <p:sldId id="859" r:id="rId389"/>
    <p:sldId id="860" r:id="rId390"/>
    <p:sldId id="861" r:id="rId391"/>
    <p:sldId id="850" r:id="rId392"/>
    <p:sldId id="851" r:id="rId393"/>
    <p:sldId id="852" r:id="rId394"/>
    <p:sldId id="853" r:id="rId395"/>
    <p:sldId id="854" r:id="rId396"/>
    <p:sldId id="855" r:id="rId397"/>
    <p:sldId id="856" r:id="rId398"/>
    <p:sldId id="857" r:id="rId399"/>
    <p:sldId id="858" r:id="rId400"/>
    <p:sldId id="862" r:id="rId401"/>
    <p:sldId id="863" r:id="rId402"/>
    <p:sldId id="899" r:id="rId403"/>
    <p:sldId id="864" r:id="rId404"/>
    <p:sldId id="900" r:id="rId405"/>
    <p:sldId id="865" r:id="rId406"/>
    <p:sldId id="866" r:id="rId407"/>
    <p:sldId id="867" r:id="rId408"/>
    <p:sldId id="868" r:id="rId409"/>
    <p:sldId id="869" r:id="rId410"/>
    <p:sldId id="870" r:id="rId411"/>
    <p:sldId id="871" r:id="rId412"/>
    <p:sldId id="872" r:id="rId413"/>
    <p:sldId id="417" r:id="rId414"/>
    <p:sldId id="426" r:id="rId415"/>
    <p:sldId id="418" r:id="rId416"/>
    <p:sldId id="419" r:id="rId417"/>
    <p:sldId id="427" r:id="rId418"/>
    <p:sldId id="428" r:id="rId419"/>
    <p:sldId id="422" r:id="rId420"/>
    <p:sldId id="421" r:id="rId421"/>
    <p:sldId id="423" r:id="rId422"/>
    <p:sldId id="424" r:id="rId423"/>
    <p:sldId id="425" r:id="rId424"/>
    <p:sldId id="429" r:id="rId425"/>
    <p:sldId id="430" r:id="rId426"/>
    <p:sldId id="431" r:id="rId427"/>
    <p:sldId id="432" r:id="rId428"/>
    <p:sldId id="433" r:id="rId429"/>
    <p:sldId id="434" r:id="rId430"/>
    <p:sldId id="435" r:id="rId431"/>
    <p:sldId id="436" r:id="rId432"/>
    <p:sldId id="437" r:id="rId433"/>
    <p:sldId id="438" r:id="rId434"/>
    <p:sldId id="880" r:id="rId435"/>
    <p:sldId id="881" r:id="rId436"/>
    <p:sldId id="981" r:id="rId437"/>
    <p:sldId id="982" r:id="rId438"/>
    <p:sldId id="882" r:id="rId439"/>
    <p:sldId id="883" r:id="rId440"/>
    <p:sldId id="884" r:id="rId441"/>
    <p:sldId id="983" r:id="rId442"/>
    <p:sldId id="985" r:id="rId443"/>
    <p:sldId id="984" r:id="rId444"/>
    <p:sldId id="439" r:id="rId445"/>
    <p:sldId id="440" r:id="rId446"/>
    <p:sldId id="441" r:id="rId447"/>
    <p:sldId id="442" r:id="rId448"/>
    <p:sldId id="443" r:id="rId449"/>
    <p:sldId id="444" r:id="rId450"/>
    <p:sldId id="445" r:id="rId451"/>
    <p:sldId id="446" r:id="rId452"/>
    <p:sldId id="447" r:id="rId453"/>
    <p:sldId id="448" r:id="rId454"/>
    <p:sldId id="449" r:id="rId455"/>
    <p:sldId id="450" r:id="rId456"/>
    <p:sldId id="451" r:id="rId457"/>
    <p:sldId id="452" r:id="rId458"/>
    <p:sldId id="453" r:id="rId459"/>
    <p:sldId id="454" r:id="rId460"/>
    <p:sldId id="455" r:id="rId461"/>
    <p:sldId id="456" r:id="rId462"/>
    <p:sldId id="457" r:id="rId463"/>
    <p:sldId id="458" r:id="rId464"/>
    <p:sldId id="459" r:id="rId465"/>
    <p:sldId id="460" r:id="rId466"/>
    <p:sldId id="461" r:id="rId467"/>
    <p:sldId id="462" r:id="rId468"/>
    <p:sldId id="463" r:id="rId469"/>
    <p:sldId id="464" r:id="rId470"/>
    <p:sldId id="465" r:id="rId471"/>
    <p:sldId id="466" r:id="rId472"/>
    <p:sldId id="467" r:id="rId473"/>
    <p:sldId id="468" r:id="rId474"/>
    <p:sldId id="469" r:id="rId475"/>
    <p:sldId id="470" r:id="rId476"/>
    <p:sldId id="471" r:id="rId477"/>
    <p:sldId id="472" r:id="rId478"/>
    <p:sldId id="473" r:id="rId479"/>
    <p:sldId id="474" r:id="rId480"/>
    <p:sldId id="986" r:id="rId481"/>
    <p:sldId id="987" r:id="rId482"/>
    <p:sldId id="988" r:id="rId483"/>
    <p:sldId id="475" r:id="rId484"/>
    <p:sldId id="1003" r:id="rId485"/>
    <p:sldId id="1002" r:id="rId486"/>
    <p:sldId id="1004" r:id="rId487"/>
    <p:sldId id="481" r:id="rId488"/>
    <p:sldId id="989" r:id="rId489"/>
    <p:sldId id="990" r:id="rId490"/>
    <p:sldId id="991" r:id="rId491"/>
    <p:sldId id="992" r:id="rId492"/>
    <p:sldId id="993" r:id="rId493"/>
    <p:sldId id="994" r:id="rId494"/>
    <p:sldId id="482" r:id="rId495"/>
    <p:sldId id="483" r:id="rId496"/>
    <p:sldId id="484" r:id="rId497"/>
    <p:sldId id="485" r:id="rId498"/>
    <p:sldId id="486" r:id="rId499"/>
    <p:sldId id="1012" r:id="rId500"/>
    <p:sldId id="1015" r:id="rId501"/>
    <p:sldId id="1013" r:id="rId502"/>
    <p:sldId id="1014" r:id="rId503"/>
    <p:sldId id="487" r:id="rId504"/>
    <p:sldId id="488" r:id="rId505"/>
    <p:sldId id="1006" r:id="rId506"/>
    <p:sldId id="1007" r:id="rId507"/>
    <p:sldId id="1008" r:id="rId508"/>
    <p:sldId id="1009" r:id="rId509"/>
    <p:sldId id="1010" r:id="rId510"/>
    <p:sldId id="1011" r:id="rId511"/>
    <p:sldId id="489" r:id="rId512"/>
    <p:sldId id="490" r:id="rId513"/>
    <p:sldId id="491" r:id="rId514"/>
    <p:sldId id="492" r:id="rId515"/>
    <p:sldId id="493" r:id="rId516"/>
    <p:sldId id="494" r:id="rId517"/>
    <p:sldId id="495" r:id="rId518"/>
    <p:sldId id="496" r:id="rId519"/>
    <p:sldId id="497" r:id="rId520"/>
    <p:sldId id="498" r:id="rId521"/>
    <p:sldId id="499" r:id="rId522"/>
    <p:sldId id="500" r:id="rId523"/>
    <p:sldId id="996" r:id="rId524"/>
    <p:sldId id="997" r:id="rId525"/>
    <p:sldId id="998" r:id="rId526"/>
    <p:sldId id="999" r:id="rId527"/>
    <p:sldId id="1000" r:id="rId528"/>
    <p:sldId id="501" r:id="rId529"/>
    <p:sldId id="995" r:id="rId530"/>
    <p:sldId id="502" r:id="rId531"/>
    <p:sldId id="503" r:id="rId532"/>
    <p:sldId id="504" r:id="rId533"/>
    <p:sldId id="700" r:id="rId534"/>
    <p:sldId id="702" r:id="rId535"/>
    <p:sldId id="703" r:id="rId536"/>
    <p:sldId id="709" r:id="rId537"/>
    <p:sldId id="704" r:id="rId538"/>
    <p:sldId id="705" r:id="rId539"/>
    <p:sldId id="706" r:id="rId540"/>
    <p:sldId id="707" r:id="rId541"/>
    <p:sldId id="708" r:id="rId542"/>
    <p:sldId id="701" r:id="rId543"/>
    <p:sldId id="505" r:id="rId544"/>
    <p:sldId id="1001" r:id="rId545"/>
    <p:sldId id="506" r:id="rId546"/>
    <p:sldId id="1025" r:id="rId547"/>
    <p:sldId id="1026" r:id="rId548"/>
    <p:sldId id="1027" r:id="rId549"/>
    <p:sldId id="1028" r:id="rId550"/>
    <p:sldId id="1029" r:id="rId551"/>
    <p:sldId id="1030" r:id="rId552"/>
    <p:sldId id="1031" r:id="rId553"/>
    <p:sldId id="1032" r:id="rId554"/>
    <p:sldId id="1033" r:id="rId555"/>
    <p:sldId id="1034" r:id="rId556"/>
    <p:sldId id="1035" r:id="rId557"/>
    <p:sldId id="1036" r:id="rId558"/>
    <p:sldId id="1037" r:id="rId559"/>
    <p:sldId id="1038" r:id="rId560"/>
    <p:sldId id="1039" r:id="rId561"/>
    <p:sldId id="1024" r:id="rId562"/>
    <p:sldId id="1132" r:id="rId563"/>
    <p:sldId id="1133" r:id="rId564"/>
    <p:sldId id="514" r:id="rId565"/>
    <p:sldId id="515" r:id="rId566"/>
    <p:sldId id="516" r:id="rId567"/>
    <p:sldId id="517" r:id="rId568"/>
    <p:sldId id="518" r:id="rId569"/>
    <p:sldId id="523" r:id="rId570"/>
    <p:sldId id="519" r:id="rId571"/>
    <p:sldId id="520" r:id="rId572"/>
    <p:sldId id="521" r:id="rId573"/>
    <p:sldId id="522" r:id="rId574"/>
    <p:sldId id="509" r:id="rId575"/>
    <p:sldId id="510" r:id="rId576"/>
    <p:sldId id="694" r:id="rId577"/>
    <p:sldId id="710" r:id="rId578"/>
    <p:sldId id="693" r:id="rId579"/>
    <p:sldId id="711" r:id="rId580"/>
    <p:sldId id="695" r:id="rId581"/>
    <p:sldId id="696" r:id="rId582"/>
    <p:sldId id="697" r:id="rId583"/>
    <p:sldId id="698" r:id="rId584"/>
    <p:sldId id="699" r:id="rId585"/>
    <p:sldId id="511" r:id="rId586"/>
    <p:sldId id="524" r:id="rId587"/>
    <p:sldId id="512" r:id="rId588"/>
    <p:sldId id="1040" r:id="rId589"/>
    <p:sldId id="1041" r:id="rId590"/>
    <p:sldId id="513" r:id="rId591"/>
    <p:sldId id="525" r:id="rId592"/>
    <p:sldId id="526" r:id="rId593"/>
    <p:sldId id="527" r:id="rId594"/>
    <p:sldId id="1042" r:id="rId595"/>
    <p:sldId id="1043" r:id="rId596"/>
    <p:sldId id="1044" r:id="rId597"/>
    <p:sldId id="1045" r:id="rId598"/>
    <p:sldId id="529" r:id="rId599"/>
    <p:sldId id="530" r:id="rId600"/>
    <p:sldId id="531" r:id="rId601"/>
    <p:sldId id="532" r:id="rId602"/>
    <p:sldId id="533" r:id="rId603"/>
    <p:sldId id="528" r:id="rId604"/>
    <p:sldId id="534" r:id="rId605"/>
    <p:sldId id="535" r:id="rId606"/>
    <p:sldId id="536" r:id="rId607"/>
    <p:sldId id="537" r:id="rId608"/>
    <p:sldId id="548" r:id="rId609"/>
    <p:sldId id="539" r:id="rId610"/>
    <p:sldId id="540" r:id="rId611"/>
    <p:sldId id="541" r:id="rId612"/>
    <p:sldId id="542" r:id="rId613"/>
    <p:sldId id="543" r:id="rId614"/>
    <p:sldId id="544" r:id="rId615"/>
    <p:sldId id="545" r:id="rId616"/>
    <p:sldId id="546" r:id="rId617"/>
    <p:sldId id="547" r:id="rId618"/>
    <p:sldId id="549" r:id="rId619"/>
    <p:sldId id="573" r:id="rId620"/>
    <p:sldId id="585" r:id="rId621"/>
    <p:sldId id="586" r:id="rId622"/>
    <p:sldId id="596" r:id="rId623"/>
    <p:sldId id="597" r:id="rId624"/>
    <p:sldId id="598" r:id="rId625"/>
    <p:sldId id="1016" r:id="rId626"/>
    <p:sldId id="1017" r:id="rId627"/>
    <p:sldId id="1018" r:id="rId628"/>
    <p:sldId id="1019" r:id="rId629"/>
    <p:sldId id="1020" r:id="rId630"/>
    <p:sldId id="1021" r:id="rId631"/>
    <p:sldId id="1022" r:id="rId632"/>
    <p:sldId id="1023" r:id="rId633"/>
    <p:sldId id="599" r:id="rId634"/>
    <p:sldId id="600" r:id="rId635"/>
    <p:sldId id="601" r:id="rId636"/>
    <p:sldId id="602" r:id="rId637"/>
    <p:sldId id="603" r:id="rId638"/>
    <p:sldId id="604" r:id="rId639"/>
    <p:sldId id="551" r:id="rId640"/>
    <p:sldId id="552" r:id="rId641"/>
    <p:sldId id="553" r:id="rId642"/>
    <p:sldId id="554" r:id="rId643"/>
    <p:sldId id="555" r:id="rId644"/>
    <p:sldId id="556" r:id="rId645"/>
    <p:sldId id="560" r:id="rId646"/>
    <p:sldId id="561" r:id="rId647"/>
    <p:sldId id="562" r:id="rId648"/>
    <p:sldId id="563" r:id="rId649"/>
    <p:sldId id="564" r:id="rId650"/>
    <p:sldId id="565" r:id="rId651"/>
    <p:sldId id="566" r:id="rId652"/>
    <p:sldId id="567" r:id="rId653"/>
    <p:sldId id="568" r:id="rId654"/>
    <p:sldId id="569" r:id="rId655"/>
    <p:sldId id="1090" r:id="rId656"/>
    <p:sldId id="1091" r:id="rId657"/>
    <p:sldId id="570" r:id="rId658"/>
    <p:sldId id="571" r:id="rId659"/>
    <p:sldId id="572" r:id="rId660"/>
    <p:sldId id="557" r:id="rId661"/>
    <p:sldId id="1062" r:id="rId662"/>
    <p:sldId id="1063" r:id="rId663"/>
    <p:sldId id="1125" r:id="rId664"/>
    <p:sldId id="1126" r:id="rId665"/>
    <p:sldId id="1127" r:id="rId666"/>
    <p:sldId id="1128" r:id="rId667"/>
    <p:sldId id="1129" r:id="rId668"/>
    <p:sldId id="1130" r:id="rId669"/>
    <p:sldId id="1131" r:id="rId670"/>
    <p:sldId id="574" r:id="rId671"/>
    <p:sldId id="575" r:id="rId672"/>
    <p:sldId id="576" r:id="rId673"/>
    <p:sldId id="1082" r:id="rId674"/>
    <p:sldId id="1083" r:id="rId675"/>
    <p:sldId id="1084" r:id="rId676"/>
    <p:sldId id="1085" r:id="rId677"/>
    <p:sldId id="1086" r:id="rId678"/>
    <p:sldId id="1087" r:id="rId679"/>
    <p:sldId id="1088" r:id="rId680"/>
    <p:sldId id="1089" r:id="rId681"/>
    <p:sldId id="577" r:id="rId682"/>
    <p:sldId id="578" r:id="rId683"/>
    <p:sldId id="579" r:id="rId684"/>
    <p:sldId id="580" r:id="rId685"/>
    <p:sldId id="581" r:id="rId686"/>
    <p:sldId id="582" r:id="rId687"/>
    <p:sldId id="583" r:id="rId688"/>
    <p:sldId id="584" r:id="rId689"/>
    <p:sldId id="605" r:id="rId690"/>
    <p:sldId id="606" r:id="rId691"/>
    <p:sldId id="607" r:id="rId692"/>
    <p:sldId id="608" r:id="rId693"/>
    <p:sldId id="609" r:id="rId694"/>
    <p:sldId id="610" r:id="rId695"/>
    <p:sldId id="611" r:id="rId696"/>
    <p:sldId id="612" r:id="rId697"/>
    <p:sldId id="613" r:id="rId698"/>
    <p:sldId id="614" r:id="rId699"/>
    <p:sldId id="615" r:id="rId700"/>
    <p:sldId id="1046" r:id="rId701"/>
    <p:sldId id="1047" r:id="rId702"/>
    <p:sldId id="1048" r:id="rId703"/>
    <p:sldId id="616" r:id="rId704"/>
    <p:sldId id="1049" r:id="rId705"/>
    <p:sldId id="1050" r:id="rId706"/>
    <p:sldId id="1051" r:id="rId707"/>
    <p:sldId id="617" r:id="rId708"/>
    <p:sldId id="1052" r:id="rId709"/>
    <p:sldId id="1053" r:id="rId710"/>
    <p:sldId id="1054" r:id="rId711"/>
    <p:sldId id="1055" r:id="rId712"/>
    <p:sldId id="618" r:id="rId713"/>
    <p:sldId id="619" r:id="rId714"/>
    <p:sldId id="620" r:id="rId715"/>
    <p:sldId id="621" r:id="rId716"/>
    <p:sldId id="622" r:id="rId717"/>
    <p:sldId id="623" r:id="rId718"/>
    <p:sldId id="1056" r:id="rId719"/>
    <p:sldId id="1057" r:id="rId720"/>
    <p:sldId id="1058" r:id="rId721"/>
    <p:sldId id="1059" r:id="rId722"/>
    <p:sldId id="1060" r:id="rId723"/>
    <p:sldId id="1061" r:id="rId724"/>
    <p:sldId id="1064" r:id="rId725"/>
    <p:sldId id="1065" r:id="rId726"/>
    <p:sldId id="1066" r:id="rId727"/>
    <p:sldId id="1067" r:id="rId728"/>
    <p:sldId id="1068" r:id="rId729"/>
    <p:sldId id="1069" r:id="rId730"/>
    <p:sldId id="1070" r:id="rId731"/>
    <p:sldId id="1071" r:id="rId732"/>
    <p:sldId id="1072" r:id="rId733"/>
    <p:sldId id="1073" r:id="rId734"/>
    <p:sldId id="1074" r:id="rId735"/>
    <p:sldId id="1075" r:id="rId736"/>
    <p:sldId id="1076" r:id="rId737"/>
    <p:sldId id="1077" r:id="rId738"/>
    <p:sldId id="1078" r:id="rId739"/>
    <p:sldId id="629" r:id="rId740"/>
    <p:sldId id="630" r:id="rId741"/>
    <p:sldId id="631" r:id="rId742"/>
    <p:sldId id="632" r:id="rId743"/>
    <p:sldId id="665" r:id="rId744"/>
    <p:sldId id="633" r:id="rId745"/>
    <p:sldId id="634" r:id="rId746"/>
    <p:sldId id="635" r:id="rId747"/>
    <p:sldId id="636" r:id="rId748"/>
    <p:sldId id="637" r:id="rId749"/>
    <p:sldId id="638" r:id="rId750"/>
    <p:sldId id="639" r:id="rId751"/>
    <p:sldId id="640" r:id="rId752"/>
    <p:sldId id="656" r:id="rId753"/>
    <p:sldId id="657" r:id="rId754"/>
    <p:sldId id="658" r:id="rId755"/>
    <p:sldId id="659" r:id="rId756"/>
    <p:sldId id="660" r:id="rId757"/>
    <p:sldId id="661" r:id="rId758"/>
    <p:sldId id="662" r:id="rId759"/>
    <p:sldId id="663" r:id="rId760"/>
    <p:sldId id="664" r:id="rId761"/>
    <p:sldId id="654" r:id="rId762"/>
    <p:sldId id="655" r:id="rId763"/>
    <p:sldId id="641" r:id="rId764"/>
    <p:sldId id="642" r:id="rId765"/>
    <p:sldId id="643" r:id="rId766"/>
    <p:sldId id="644" r:id="rId767"/>
    <p:sldId id="645" r:id="rId768"/>
    <p:sldId id="1079" r:id="rId769"/>
    <p:sldId id="1080" r:id="rId770"/>
    <p:sldId id="1081" r:id="rId771"/>
    <p:sldId id="651" r:id="rId772"/>
    <p:sldId id="652" r:id="rId773"/>
    <p:sldId id="646" r:id="rId774"/>
    <p:sldId id="647" r:id="rId775"/>
    <p:sldId id="648" r:id="rId776"/>
    <p:sldId id="649" r:id="rId777"/>
    <p:sldId id="650" r:id="rId778"/>
    <p:sldId id="666" r:id="rId779"/>
    <p:sldId id="667" r:id="rId780"/>
    <p:sldId id="653" r:id="rId781"/>
    <p:sldId id="668" r:id="rId782"/>
    <p:sldId id="669" r:id="rId783"/>
    <p:sldId id="670" r:id="rId784"/>
    <p:sldId id="671" r:id="rId785"/>
    <p:sldId id="673" r:id="rId786"/>
    <p:sldId id="689" r:id="rId787"/>
    <p:sldId id="674" r:id="rId788"/>
    <p:sldId id="675" r:id="rId789"/>
    <p:sldId id="672" r:id="rId790"/>
    <p:sldId id="676" r:id="rId791"/>
    <p:sldId id="690" r:id="rId792"/>
    <p:sldId id="677" r:id="rId793"/>
    <p:sldId id="678" r:id="rId794"/>
    <p:sldId id="679" r:id="rId795"/>
    <p:sldId id="680" r:id="rId796"/>
    <p:sldId id="681" r:id="rId797"/>
    <p:sldId id="682" r:id="rId798"/>
    <p:sldId id="683" r:id="rId799"/>
    <p:sldId id="684" r:id="rId800"/>
    <p:sldId id="685" r:id="rId801"/>
    <p:sldId id="686" r:id="rId802"/>
    <p:sldId id="687" r:id="rId803"/>
    <p:sldId id="688" r:id="rId804"/>
    <p:sldId id="692" r:id="rId805"/>
    <p:sldId id="691" r:id="rId8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rna ahuja" initials="d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9" d="100"/>
          <a:sy n="79" d="100"/>
        </p:scale>
        <p:origin x="920" y="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0" Type="http://schemas.openxmlformats.org/officeDocument/2006/relationships/commentAuthors" Target="commentAuthors.xml"/><Relationship Id="rId81" Type="http://schemas.openxmlformats.org/officeDocument/2006/relationships/slide" Target="slides/slide78.xml"/><Relationship Id="rId809" Type="http://schemas.openxmlformats.org/officeDocument/2006/relationships/tableStyles" Target="tableStyles.xml"/><Relationship Id="rId808" Type="http://schemas.openxmlformats.org/officeDocument/2006/relationships/viewProps" Target="viewProps.xml"/><Relationship Id="rId807" Type="http://schemas.openxmlformats.org/officeDocument/2006/relationships/presProps" Target="presProps.xml"/><Relationship Id="rId806" Type="http://schemas.openxmlformats.org/officeDocument/2006/relationships/slide" Target="slides/slide803.xml"/><Relationship Id="rId805" Type="http://schemas.openxmlformats.org/officeDocument/2006/relationships/slide" Target="slides/slide802.xml"/><Relationship Id="rId804" Type="http://schemas.openxmlformats.org/officeDocument/2006/relationships/slide" Target="slides/slide801.xml"/><Relationship Id="rId803" Type="http://schemas.openxmlformats.org/officeDocument/2006/relationships/slide" Target="slides/slide800.xml"/><Relationship Id="rId802" Type="http://schemas.openxmlformats.org/officeDocument/2006/relationships/slide" Target="slides/slide799.xml"/><Relationship Id="rId801" Type="http://schemas.openxmlformats.org/officeDocument/2006/relationships/slide" Target="slides/slide798.xml"/><Relationship Id="rId800" Type="http://schemas.openxmlformats.org/officeDocument/2006/relationships/slide" Target="slides/slide797.xml"/><Relationship Id="rId80" Type="http://schemas.openxmlformats.org/officeDocument/2006/relationships/slide" Target="slides/slide77.xml"/><Relationship Id="rId8" Type="http://schemas.openxmlformats.org/officeDocument/2006/relationships/slide" Target="slides/slide6.xml"/><Relationship Id="rId799" Type="http://schemas.openxmlformats.org/officeDocument/2006/relationships/slide" Target="slides/slide796.xml"/><Relationship Id="rId798" Type="http://schemas.openxmlformats.org/officeDocument/2006/relationships/slide" Target="slides/slide795.xml"/><Relationship Id="rId797" Type="http://schemas.openxmlformats.org/officeDocument/2006/relationships/slide" Target="slides/slide794.xml"/><Relationship Id="rId796" Type="http://schemas.openxmlformats.org/officeDocument/2006/relationships/slide" Target="slides/slide793.xml"/><Relationship Id="rId795" Type="http://schemas.openxmlformats.org/officeDocument/2006/relationships/slide" Target="slides/slide792.xml"/><Relationship Id="rId794" Type="http://schemas.openxmlformats.org/officeDocument/2006/relationships/slide" Target="slides/slide791.xml"/><Relationship Id="rId793" Type="http://schemas.openxmlformats.org/officeDocument/2006/relationships/slide" Target="slides/slide790.xml"/><Relationship Id="rId792" Type="http://schemas.openxmlformats.org/officeDocument/2006/relationships/slide" Target="slides/slide789.xml"/><Relationship Id="rId791" Type="http://schemas.openxmlformats.org/officeDocument/2006/relationships/slide" Target="slides/slide788.xml"/><Relationship Id="rId790" Type="http://schemas.openxmlformats.org/officeDocument/2006/relationships/slide" Target="slides/slide787.xml"/><Relationship Id="rId79" Type="http://schemas.openxmlformats.org/officeDocument/2006/relationships/slide" Target="slides/slide76.xml"/><Relationship Id="rId789" Type="http://schemas.openxmlformats.org/officeDocument/2006/relationships/slide" Target="slides/slide786.xml"/><Relationship Id="rId788" Type="http://schemas.openxmlformats.org/officeDocument/2006/relationships/slide" Target="slides/slide785.xml"/><Relationship Id="rId787" Type="http://schemas.openxmlformats.org/officeDocument/2006/relationships/slide" Target="slides/slide784.xml"/><Relationship Id="rId786" Type="http://schemas.openxmlformats.org/officeDocument/2006/relationships/slide" Target="slides/slide783.xml"/><Relationship Id="rId785" Type="http://schemas.openxmlformats.org/officeDocument/2006/relationships/slide" Target="slides/slide782.xml"/><Relationship Id="rId784" Type="http://schemas.openxmlformats.org/officeDocument/2006/relationships/slide" Target="slides/slide781.xml"/><Relationship Id="rId783" Type="http://schemas.openxmlformats.org/officeDocument/2006/relationships/slide" Target="slides/slide780.xml"/><Relationship Id="rId782" Type="http://schemas.openxmlformats.org/officeDocument/2006/relationships/slide" Target="slides/slide779.xml"/><Relationship Id="rId781" Type="http://schemas.openxmlformats.org/officeDocument/2006/relationships/slide" Target="slides/slide778.xml"/><Relationship Id="rId780" Type="http://schemas.openxmlformats.org/officeDocument/2006/relationships/slide" Target="slides/slide777.xml"/><Relationship Id="rId78" Type="http://schemas.openxmlformats.org/officeDocument/2006/relationships/slide" Target="slides/slide75.xml"/><Relationship Id="rId779" Type="http://schemas.openxmlformats.org/officeDocument/2006/relationships/slide" Target="slides/slide776.xml"/><Relationship Id="rId778" Type="http://schemas.openxmlformats.org/officeDocument/2006/relationships/slide" Target="slides/slide775.xml"/><Relationship Id="rId777" Type="http://schemas.openxmlformats.org/officeDocument/2006/relationships/slide" Target="slides/slide774.xml"/><Relationship Id="rId776" Type="http://schemas.openxmlformats.org/officeDocument/2006/relationships/slide" Target="slides/slide773.xml"/><Relationship Id="rId775" Type="http://schemas.openxmlformats.org/officeDocument/2006/relationships/slide" Target="slides/slide772.xml"/><Relationship Id="rId774" Type="http://schemas.openxmlformats.org/officeDocument/2006/relationships/slide" Target="slides/slide771.xml"/><Relationship Id="rId773" Type="http://schemas.openxmlformats.org/officeDocument/2006/relationships/slide" Target="slides/slide770.xml"/><Relationship Id="rId772" Type="http://schemas.openxmlformats.org/officeDocument/2006/relationships/slide" Target="slides/slide769.xml"/><Relationship Id="rId771" Type="http://schemas.openxmlformats.org/officeDocument/2006/relationships/slide" Target="slides/slide768.xml"/><Relationship Id="rId770" Type="http://schemas.openxmlformats.org/officeDocument/2006/relationships/slide" Target="slides/slide767.xml"/><Relationship Id="rId77" Type="http://schemas.openxmlformats.org/officeDocument/2006/relationships/slide" Target="slides/slide74.xml"/><Relationship Id="rId769" Type="http://schemas.openxmlformats.org/officeDocument/2006/relationships/slide" Target="slides/slide766.xml"/><Relationship Id="rId768" Type="http://schemas.openxmlformats.org/officeDocument/2006/relationships/slide" Target="slides/slide765.xml"/><Relationship Id="rId767" Type="http://schemas.openxmlformats.org/officeDocument/2006/relationships/slide" Target="slides/slide764.xml"/><Relationship Id="rId766" Type="http://schemas.openxmlformats.org/officeDocument/2006/relationships/slide" Target="slides/slide763.xml"/><Relationship Id="rId765" Type="http://schemas.openxmlformats.org/officeDocument/2006/relationships/slide" Target="slides/slide762.xml"/><Relationship Id="rId764" Type="http://schemas.openxmlformats.org/officeDocument/2006/relationships/slide" Target="slides/slide761.xml"/><Relationship Id="rId763" Type="http://schemas.openxmlformats.org/officeDocument/2006/relationships/slide" Target="slides/slide760.xml"/><Relationship Id="rId762" Type="http://schemas.openxmlformats.org/officeDocument/2006/relationships/slide" Target="slides/slide759.xml"/><Relationship Id="rId761" Type="http://schemas.openxmlformats.org/officeDocument/2006/relationships/slide" Target="slides/slide758.xml"/><Relationship Id="rId760" Type="http://schemas.openxmlformats.org/officeDocument/2006/relationships/slide" Target="slides/slide757.xml"/><Relationship Id="rId76" Type="http://schemas.openxmlformats.org/officeDocument/2006/relationships/slide" Target="slides/slide73.xml"/><Relationship Id="rId759" Type="http://schemas.openxmlformats.org/officeDocument/2006/relationships/slide" Target="slides/slide756.xml"/><Relationship Id="rId758" Type="http://schemas.openxmlformats.org/officeDocument/2006/relationships/slide" Target="slides/slide755.xml"/><Relationship Id="rId757" Type="http://schemas.openxmlformats.org/officeDocument/2006/relationships/slide" Target="slides/slide754.xml"/><Relationship Id="rId756" Type="http://schemas.openxmlformats.org/officeDocument/2006/relationships/slide" Target="slides/slide753.xml"/><Relationship Id="rId755" Type="http://schemas.openxmlformats.org/officeDocument/2006/relationships/slide" Target="slides/slide752.xml"/><Relationship Id="rId754" Type="http://schemas.openxmlformats.org/officeDocument/2006/relationships/slide" Target="slides/slide751.xml"/><Relationship Id="rId753" Type="http://schemas.openxmlformats.org/officeDocument/2006/relationships/slide" Target="slides/slide750.xml"/><Relationship Id="rId752" Type="http://schemas.openxmlformats.org/officeDocument/2006/relationships/slide" Target="slides/slide749.xml"/><Relationship Id="rId751" Type="http://schemas.openxmlformats.org/officeDocument/2006/relationships/slide" Target="slides/slide748.xml"/><Relationship Id="rId750" Type="http://schemas.openxmlformats.org/officeDocument/2006/relationships/slide" Target="slides/slide747.xml"/><Relationship Id="rId75" Type="http://schemas.openxmlformats.org/officeDocument/2006/relationships/slide" Target="slides/slide72.xml"/><Relationship Id="rId749" Type="http://schemas.openxmlformats.org/officeDocument/2006/relationships/slide" Target="slides/slide746.xml"/><Relationship Id="rId748" Type="http://schemas.openxmlformats.org/officeDocument/2006/relationships/slide" Target="slides/slide745.xml"/><Relationship Id="rId747" Type="http://schemas.openxmlformats.org/officeDocument/2006/relationships/slide" Target="slides/slide744.xml"/><Relationship Id="rId746" Type="http://schemas.openxmlformats.org/officeDocument/2006/relationships/slide" Target="slides/slide743.xml"/><Relationship Id="rId745" Type="http://schemas.openxmlformats.org/officeDocument/2006/relationships/slide" Target="slides/slide742.xml"/><Relationship Id="rId744" Type="http://schemas.openxmlformats.org/officeDocument/2006/relationships/slide" Target="slides/slide741.xml"/><Relationship Id="rId743" Type="http://schemas.openxmlformats.org/officeDocument/2006/relationships/slide" Target="slides/slide740.xml"/><Relationship Id="rId742" Type="http://schemas.openxmlformats.org/officeDocument/2006/relationships/slide" Target="slides/slide739.xml"/><Relationship Id="rId741" Type="http://schemas.openxmlformats.org/officeDocument/2006/relationships/slide" Target="slides/slide738.xml"/><Relationship Id="rId740" Type="http://schemas.openxmlformats.org/officeDocument/2006/relationships/slide" Target="slides/slide737.xml"/><Relationship Id="rId74" Type="http://schemas.openxmlformats.org/officeDocument/2006/relationships/slide" Target="slides/slide71.xml"/><Relationship Id="rId739" Type="http://schemas.openxmlformats.org/officeDocument/2006/relationships/slide" Target="slides/slide736.xml"/><Relationship Id="rId738" Type="http://schemas.openxmlformats.org/officeDocument/2006/relationships/slide" Target="slides/slide735.xml"/><Relationship Id="rId737" Type="http://schemas.openxmlformats.org/officeDocument/2006/relationships/slide" Target="slides/slide734.xml"/><Relationship Id="rId736" Type="http://schemas.openxmlformats.org/officeDocument/2006/relationships/slide" Target="slides/slide733.xml"/><Relationship Id="rId735" Type="http://schemas.openxmlformats.org/officeDocument/2006/relationships/slide" Target="slides/slide732.xml"/><Relationship Id="rId734" Type="http://schemas.openxmlformats.org/officeDocument/2006/relationships/slide" Target="slides/slide731.xml"/><Relationship Id="rId733" Type="http://schemas.openxmlformats.org/officeDocument/2006/relationships/slide" Target="slides/slide730.xml"/><Relationship Id="rId732" Type="http://schemas.openxmlformats.org/officeDocument/2006/relationships/slide" Target="slides/slide729.xml"/><Relationship Id="rId731" Type="http://schemas.openxmlformats.org/officeDocument/2006/relationships/slide" Target="slides/slide728.xml"/><Relationship Id="rId730" Type="http://schemas.openxmlformats.org/officeDocument/2006/relationships/slide" Target="slides/slide727.xml"/><Relationship Id="rId73" Type="http://schemas.openxmlformats.org/officeDocument/2006/relationships/slide" Target="slides/slide70.xml"/><Relationship Id="rId729" Type="http://schemas.openxmlformats.org/officeDocument/2006/relationships/slide" Target="slides/slide726.xml"/><Relationship Id="rId728" Type="http://schemas.openxmlformats.org/officeDocument/2006/relationships/slide" Target="slides/slide725.xml"/><Relationship Id="rId727" Type="http://schemas.openxmlformats.org/officeDocument/2006/relationships/slide" Target="slides/slide724.xml"/><Relationship Id="rId726" Type="http://schemas.openxmlformats.org/officeDocument/2006/relationships/slide" Target="slides/slide723.xml"/><Relationship Id="rId725" Type="http://schemas.openxmlformats.org/officeDocument/2006/relationships/slide" Target="slides/slide722.xml"/><Relationship Id="rId724" Type="http://schemas.openxmlformats.org/officeDocument/2006/relationships/slide" Target="slides/slide721.xml"/><Relationship Id="rId723" Type="http://schemas.openxmlformats.org/officeDocument/2006/relationships/slide" Target="slides/slide720.xml"/><Relationship Id="rId722" Type="http://schemas.openxmlformats.org/officeDocument/2006/relationships/slide" Target="slides/slide719.xml"/><Relationship Id="rId721" Type="http://schemas.openxmlformats.org/officeDocument/2006/relationships/slide" Target="slides/slide718.xml"/><Relationship Id="rId720" Type="http://schemas.openxmlformats.org/officeDocument/2006/relationships/slide" Target="slides/slide717.xml"/><Relationship Id="rId72" Type="http://schemas.openxmlformats.org/officeDocument/2006/relationships/slide" Target="slides/slide69.xml"/><Relationship Id="rId719" Type="http://schemas.openxmlformats.org/officeDocument/2006/relationships/slide" Target="slides/slide716.xml"/><Relationship Id="rId718" Type="http://schemas.openxmlformats.org/officeDocument/2006/relationships/slide" Target="slides/slide715.xml"/><Relationship Id="rId717" Type="http://schemas.openxmlformats.org/officeDocument/2006/relationships/slide" Target="slides/slide714.xml"/><Relationship Id="rId716" Type="http://schemas.openxmlformats.org/officeDocument/2006/relationships/slide" Target="slides/slide713.xml"/><Relationship Id="rId715" Type="http://schemas.openxmlformats.org/officeDocument/2006/relationships/slide" Target="slides/slide712.xml"/><Relationship Id="rId714" Type="http://schemas.openxmlformats.org/officeDocument/2006/relationships/slide" Target="slides/slide711.xml"/><Relationship Id="rId713" Type="http://schemas.openxmlformats.org/officeDocument/2006/relationships/slide" Target="slides/slide710.xml"/><Relationship Id="rId712" Type="http://schemas.openxmlformats.org/officeDocument/2006/relationships/slide" Target="slides/slide709.xml"/><Relationship Id="rId711" Type="http://schemas.openxmlformats.org/officeDocument/2006/relationships/slide" Target="slides/slide708.xml"/><Relationship Id="rId710" Type="http://schemas.openxmlformats.org/officeDocument/2006/relationships/slide" Target="slides/slide707.xml"/><Relationship Id="rId71" Type="http://schemas.openxmlformats.org/officeDocument/2006/relationships/slide" Target="slides/slide68.xml"/><Relationship Id="rId709" Type="http://schemas.openxmlformats.org/officeDocument/2006/relationships/slide" Target="slides/slide706.xml"/><Relationship Id="rId708" Type="http://schemas.openxmlformats.org/officeDocument/2006/relationships/slide" Target="slides/slide705.xml"/><Relationship Id="rId707" Type="http://schemas.openxmlformats.org/officeDocument/2006/relationships/slide" Target="slides/slide704.xml"/><Relationship Id="rId706" Type="http://schemas.openxmlformats.org/officeDocument/2006/relationships/slide" Target="slides/slide703.xml"/><Relationship Id="rId705" Type="http://schemas.openxmlformats.org/officeDocument/2006/relationships/slide" Target="slides/slide702.xml"/><Relationship Id="rId704" Type="http://schemas.openxmlformats.org/officeDocument/2006/relationships/slide" Target="slides/slide701.xml"/><Relationship Id="rId703" Type="http://schemas.openxmlformats.org/officeDocument/2006/relationships/slide" Target="slides/slide700.xml"/><Relationship Id="rId702" Type="http://schemas.openxmlformats.org/officeDocument/2006/relationships/slide" Target="slides/slide699.xml"/><Relationship Id="rId701" Type="http://schemas.openxmlformats.org/officeDocument/2006/relationships/slide" Target="slides/slide698.xml"/><Relationship Id="rId700" Type="http://schemas.openxmlformats.org/officeDocument/2006/relationships/slide" Target="slides/slide697.xml"/><Relationship Id="rId70" Type="http://schemas.openxmlformats.org/officeDocument/2006/relationships/slide" Target="slides/slide67.xml"/><Relationship Id="rId7" Type="http://schemas.openxmlformats.org/officeDocument/2006/relationships/slide" Target="slides/slide5.xml"/><Relationship Id="rId699" Type="http://schemas.openxmlformats.org/officeDocument/2006/relationships/slide" Target="slides/slide696.xml"/><Relationship Id="rId698" Type="http://schemas.openxmlformats.org/officeDocument/2006/relationships/slide" Target="slides/slide695.xml"/><Relationship Id="rId697" Type="http://schemas.openxmlformats.org/officeDocument/2006/relationships/slide" Target="slides/slide694.xml"/><Relationship Id="rId696" Type="http://schemas.openxmlformats.org/officeDocument/2006/relationships/slide" Target="slides/slide693.xml"/><Relationship Id="rId695" Type="http://schemas.openxmlformats.org/officeDocument/2006/relationships/slide" Target="slides/slide692.xml"/><Relationship Id="rId694" Type="http://schemas.openxmlformats.org/officeDocument/2006/relationships/slide" Target="slides/slide691.xml"/><Relationship Id="rId693" Type="http://schemas.openxmlformats.org/officeDocument/2006/relationships/slide" Target="slides/slide690.xml"/><Relationship Id="rId692" Type="http://schemas.openxmlformats.org/officeDocument/2006/relationships/slide" Target="slides/slide689.xml"/><Relationship Id="rId691" Type="http://schemas.openxmlformats.org/officeDocument/2006/relationships/slide" Target="slides/slide688.xml"/><Relationship Id="rId690" Type="http://schemas.openxmlformats.org/officeDocument/2006/relationships/slide" Target="slides/slide687.xml"/><Relationship Id="rId69" Type="http://schemas.openxmlformats.org/officeDocument/2006/relationships/slide" Target="slides/slide66.xml"/><Relationship Id="rId689" Type="http://schemas.openxmlformats.org/officeDocument/2006/relationships/slide" Target="slides/slide686.xml"/><Relationship Id="rId688" Type="http://schemas.openxmlformats.org/officeDocument/2006/relationships/slide" Target="slides/slide685.xml"/><Relationship Id="rId687" Type="http://schemas.openxmlformats.org/officeDocument/2006/relationships/slide" Target="slides/slide684.xml"/><Relationship Id="rId686" Type="http://schemas.openxmlformats.org/officeDocument/2006/relationships/slide" Target="slides/slide683.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5.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4.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3.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2.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1.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0.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59.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8.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7.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6.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5.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4.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3.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2.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1.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0.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49.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8.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7.xml"/><Relationship Id="rId5" Type="http://schemas.openxmlformats.org/officeDocument/2006/relationships/slide" Target="slides/slide3.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6.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5.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slide" Target="slides/slide467.xml"/><Relationship Id="rId47" Type="http://schemas.openxmlformats.org/officeDocument/2006/relationships/slide" Target="slides/slide44.xml"/><Relationship Id="rId469" Type="http://schemas.openxmlformats.org/officeDocument/2006/relationships/slide" Target="slides/slide466.xml"/><Relationship Id="rId468" Type="http://schemas.openxmlformats.org/officeDocument/2006/relationships/slide" Target="slides/slide465.xml"/><Relationship Id="rId467" Type="http://schemas.openxmlformats.org/officeDocument/2006/relationships/slide" Target="slides/slide464.xml"/><Relationship Id="rId466" Type="http://schemas.openxmlformats.org/officeDocument/2006/relationships/slide" Target="slides/slide463.xml"/><Relationship Id="rId465" Type="http://schemas.openxmlformats.org/officeDocument/2006/relationships/slide" Target="slides/slide462.xml"/><Relationship Id="rId464" Type="http://schemas.openxmlformats.org/officeDocument/2006/relationships/slide" Target="slides/slide461.xml"/><Relationship Id="rId463" Type="http://schemas.openxmlformats.org/officeDocument/2006/relationships/slide" Target="slides/slide460.xml"/><Relationship Id="rId462" Type="http://schemas.openxmlformats.org/officeDocument/2006/relationships/slide" Target="slides/slide459.xml"/><Relationship Id="rId461" Type="http://schemas.openxmlformats.org/officeDocument/2006/relationships/slide" Target="slides/slide458.xml"/><Relationship Id="rId460" Type="http://schemas.openxmlformats.org/officeDocument/2006/relationships/slide" Target="slides/slide457.xml"/><Relationship Id="rId46" Type="http://schemas.openxmlformats.org/officeDocument/2006/relationships/slide" Target="slides/slide43.xml"/><Relationship Id="rId459" Type="http://schemas.openxmlformats.org/officeDocument/2006/relationships/slide" Target="slides/slide456.xml"/><Relationship Id="rId458" Type="http://schemas.openxmlformats.org/officeDocument/2006/relationships/slide" Target="slides/slide455.xml"/><Relationship Id="rId457" Type="http://schemas.openxmlformats.org/officeDocument/2006/relationships/slide" Target="slides/slide454.xml"/><Relationship Id="rId456" Type="http://schemas.openxmlformats.org/officeDocument/2006/relationships/slide" Target="slides/slide453.xml"/><Relationship Id="rId455" Type="http://schemas.openxmlformats.org/officeDocument/2006/relationships/slide" Target="slides/slide452.xml"/><Relationship Id="rId454" Type="http://schemas.openxmlformats.org/officeDocument/2006/relationships/slide" Target="slides/slide451.xml"/><Relationship Id="rId453" Type="http://schemas.openxmlformats.org/officeDocument/2006/relationships/slide" Target="slides/slide450.xml"/><Relationship Id="rId452" Type="http://schemas.openxmlformats.org/officeDocument/2006/relationships/slide" Target="slides/slide449.xml"/><Relationship Id="rId451" Type="http://schemas.openxmlformats.org/officeDocument/2006/relationships/slide" Target="slides/slide448.xml"/><Relationship Id="rId450" Type="http://schemas.openxmlformats.org/officeDocument/2006/relationships/slide" Target="slides/slide447.xml"/><Relationship Id="rId45" Type="http://schemas.openxmlformats.org/officeDocument/2006/relationships/slide" Target="slides/slide42.xml"/><Relationship Id="rId449" Type="http://schemas.openxmlformats.org/officeDocument/2006/relationships/slide" Target="slides/slide446.xml"/><Relationship Id="rId448" Type="http://schemas.openxmlformats.org/officeDocument/2006/relationships/slide" Target="slides/slide445.xml"/><Relationship Id="rId447" Type="http://schemas.openxmlformats.org/officeDocument/2006/relationships/slide" Target="slides/slide444.xml"/><Relationship Id="rId446" Type="http://schemas.openxmlformats.org/officeDocument/2006/relationships/slide" Target="slides/slide443.xml"/><Relationship Id="rId445" Type="http://schemas.openxmlformats.org/officeDocument/2006/relationships/slide" Target="slides/slide442.xml"/><Relationship Id="rId444" Type="http://schemas.openxmlformats.org/officeDocument/2006/relationships/slide" Target="slides/slide441.xml"/><Relationship Id="rId443" Type="http://schemas.openxmlformats.org/officeDocument/2006/relationships/slide" Target="slides/slide440.xml"/><Relationship Id="rId442" Type="http://schemas.openxmlformats.org/officeDocument/2006/relationships/slide" Target="slides/slide439.xml"/><Relationship Id="rId441" Type="http://schemas.openxmlformats.org/officeDocument/2006/relationships/slide" Target="slides/slide438.xml"/><Relationship Id="rId440" Type="http://schemas.openxmlformats.org/officeDocument/2006/relationships/slide" Target="slides/slide437.xml"/><Relationship Id="rId44" Type="http://schemas.openxmlformats.org/officeDocument/2006/relationships/slide" Target="slides/slide41.xml"/><Relationship Id="rId439" Type="http://schemas.openxmlformats.org/officeDocument/2006/relationships/slide" Target="slides/slide436.xml"/><Relationship Id="rId438" Type="http://schemas.openxmlformats.org/officeDocument/2006/relationships/slide" Target="slides/slide435.xml"/><Relationship Id="rId437" Type="http://schemas.openxmlformats.org/officeDocument/2006/relationships/slide" Target="slides/slide434.xml"/><Relationship Id="rId436" Type="http://schemas.openxmlformats.org/officeDocument/2006/relationships/slide" Target="slides/slide433.xml"/><Relationship Id="rId435" Type="http://schemas.openxmlformats.org/officeDocument/2006/relationships/slide" Target="slides/slide432.xml"/><Relationship Id="rId434" Type="http://schemas.openxmlformats.org/officeDocument/2006/relationships/slide" Target="slides/slide431.xml"/><Relationship Id="rId433" Type="http://schemas.openxmlformats.org/officeDocument/2006/relationships/slide" Target="slides/slide430.xml"/><Relationship Id="rId432" Type="http://schemas.openxmlformats.org/officeDocument/2006/relationships/slide" Target="slides/slide429.xml"/><Relationship Id="rId431" Type="http://schemas.openxmlformats.org/officeDocument/2006/relationships/slide" Target="slides/slide428.xml"/><Relationship Id="rId430" Type="http://schemas.openxmlformats.org/officeDocument/2006/relationships/slide" Target="slides/slide427.xml"/><Relationship Id="rId43" Type="http://schemas.openxmlformats.org/officeDocument/2006/relationships/slide" Target="slides/slide40.xml"/><Relationship Id="rId429" Type="http://schemas.openxmlformats.org/officeDocument/2006/relationships/slide" Target="slides/slide426.xml"/><Relationship Id="rId428" Type="http://schemas.openxmlformats.org/officeDocument/2006/relationships/slide" Target="slides/slide425.xml"/><Relationship Id="rId427" Type="http://schemas.openxmlformats.org/officeDocument/2006/relationships/slide" Target="slides/slide424.xml"/><Relationship Id="rId426" Type="http://schemas.openxmlformats.org/officeDocument/2006/relationships/slide" Target="slides/slide423.xml"/><Relationship Id="rId425" Type="http://schemas.openxmlformats.org/officeDocument/2006/relationships/slide" Target="slides/slide422.xml"/><Relationship Id="rId424" Type="http://schemas.openxmlformats.org/officeDocument/2006/relationships/slide" Target="slides/slide421.xml"/><Relationship Id="rId423" Type="http://schemas.openxmlformats.org/officeDocument/2006/relationships/slide" Target="slides/slide420.xml"/><Relationship Id="rId422" Type="http://schemas.openxmlformats.org/officeDocument/2006/relationships/slide" Target="slides/slide419.xml"/><Relationship Id="rId421" Type="http://schemas.openxmlformats.org/officeDocument/2006/relationships/slide" Target="slides/slide418.xml"/><Relationship Id="rId420" Type="http://schemas.openxmlformats.org/officeDocument/2006/relationships/slide" Target="slides/slide417.xml"/><Relationship Id="rId42" Type="http://schemas.openxmlformats.org/officeDocument/2006/relationships/slide" Target="slides/slide39.xml"/><Relationship Id="rId419" Type="http://schemas.openxmlformats.org/officeDocument/2006/relationships/slide" Target="slides/slide416.xml"/><Relationship Id="rId418" Type="http://schemas.openxmlformats.org/officeDocument/2006/relationships/slide" Target="slides/slide415.xml"/><Relationship Id="rId417" Type="http://schemas.openxmlformats.org/officeDocument/2006/relationships/slide" Target="slides/slide414.xml"/><Relationship Id="rId416" Type="http://schemas.openxmlformats.org/officeDocument/2006/relationships/slide" Target="slides/slide413.xml"/><Relationship Id="rId415" Type="http://schemas.openxmlformats.org/officeDocument/2006/relationships/slide" Target="slides/slide412.xml"/><Relationship Id="rId414" Type="http://schemas.openxmlformats.org/officeDocument/2006/relationships/slide" Target="slides/slide411.xml"/><Relationship Id="rId413" Type="http://schemas.openxmlformats.org/officeDocument/2006/relationships/slide" Target="slides/slide410.xml"/><Relationship Id="rId412" Type="http://schemas.openxmlformats.org/officeDocument/2006/relationships/slide" Target="slides/slide409.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slide" Target="slides/slide2.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4T00:24:54.102" idx="2">
    <p:pos x="10" y="10"/>
    <p:text>ml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DFBD3-5F7F-4F23-890B-3CD3367EA6AB}" type="datetimeFigureOut">
              <a:rPr lang="en-IN" smtClean="0"/>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A8EDD-C3F8-4AA7-990A-D1906E440FEB}"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5A8EDD-C3F8-4AA7-990A-D1906E440FEB}"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5A8EDD-C3F8-4AA7-990A-D1906E440FEB}"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5A8EDD-C3F8-4AA7-990A-D1906E440FEB}"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5A8EDD-C3F8-4AA7-990A-D1906E440FEB}"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5A8EDD-C3F8-4AA7-990A-D1906E440FEB}"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A0D159D-0775-493A-9D9E-D846F000A8AB}" type="datetimeFigureOut">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A0D159D-0775-493A-9D9E-D846F000A8AB}" type="datetimeFigureOut">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A0D159D-0775-493A-9D9E-D846F000A8AB}" type="datetimeFigureOut">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A0D159D-0775-493A-9D9E-D846F000A8AB}" type="datetimeFigureOut">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A0D159D-0775-493A-9D9E-D846F000A8AB}" type="datetimeFigureOut">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A0D159D-0775-493A-9D9E-D846F000A8AB}" type="datetimeFigureOut">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A0D159D-0775-493A-9D9E-D846F000A8AB}" type="datetimeFigureOut">
              <a:rPr lang="en-US"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A0D159D-0775-493A-9D9E-D846F000A8AB}" type="datetimeFigureOut">
              <a:rPr lang="en-US"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D159D-0775-493A-9D9E-D846F000A8AB}" type="datetimeFigureOut">
              <a:rPr lang="en-US"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A0D159D-0775-493A-9D9E-D846F000A8AB}" type="datetimeFigureOut">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A0D159D-0775-493A-9D9E-D846F000A8AB}" type="datetimeFigureOut">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26F20-4764-40A4-9851-50C092BF894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D159D-0775-493A-9D9E-D846F000A8AB}" type="datetimeFigureOut">
              <a:rPr lang="en-US"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26F20-4764-40A4-9851-50C092BF894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python-pandas-serie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python-pandas-dataframe/"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edia.geeksforgeeks.org/wp-content/uploads/nba.csv" TargetMode="Externa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edia.geeksforgeeks.org/wp-content/uploads/nba.csv"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edia.geeksforgeeks.org/wp-content/uploads/nba.csv"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python-pandas-extracting-rows-using-loc/"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how-to-select-multiple-columns-in-a-pandas-dataframe/" TargetMode="Externa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adding-new-column-to-existing-dataframe-in-pandas/" TargetMode="Externa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python-delete-rows-columns-from-dataframe-using-pandas-drop/"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geeksforgeeks.org/python-extracting-rows-using-pandas-iloc/" TargetMode="External"/><Relationship Id="rId1" Type="http://schemas.openxmlformats.org/officeDocument/2006/relationships/hyperlink" Target="https://www.geeksforgeeks.org/python-pandas-extracting-rows-using-loc/"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add-a-row-at-top-in-pandas-dataframe/" TargetMode="Externa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python-delete-rows-columns-from-dataframe-using-pandas-drop/"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atahack.analyticsvidhya.com/contest/practice-problem-big-mart-sales-iii/?utm_source=blog&amp;utm_medium=groupby-pandas-aggregating-data-python"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random-sampling-in-numpy-randint-function/"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w3schools.com/python/scipy/python/numpy/default.asp"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cs.scipy.org/doc/scipy/reference/generated/scipy.optimize.OptimizeResult.html"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n.wikipedia.org/wiki/Probability_distribution" TargetMode="External"/></Relationships>
</file>

<file path=ppt/slides/_rels/slide2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en.wikipedia.org/wiki/Standard_deviation" TargetMode="External"/><Relationship Id="rId2" Type="http://schemas.openxmlformats.org/officeDocument/2006/relationships/hyperlink" Target="https://www.askpython.com/python/examples/mean-and-standard-deviation-python" TargetMode="External"/><Relationship Id="rId1" Type="http://schemas.openxmlformats.org/officeDocument/2006/relationships/image" Target="../media/image14.pn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n.wikipedia.org/wiki/Standard_score"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skpython.com/python/examples/mean-and-standard-deviation-python"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statisticsbyjim.com/hypothesis-testing/chi-square-test-independence-example/" TargetMode="External"/><Relationship Id="rId3" Type="http://schemas.openxmlformats.org/officeDocument/2006/relationships/hyperlink" Target="https://statisticsbyjim.com/anova/f-tests-anova/" TargetMode="External"/><Relationship Id="rId2" Type="http://schemas.openxmlformats.org/officeDocument/2006/relationships/hyperlink" Target="https://statisticsbyjim.com/hypothesis-testing/t-tests-t-values-t-distributions-probabilities/" TargetMode="External"/><Relationship Id="rId1" Type="http://schemas.openxmlformats.org/officeDocument/2006/relationships/hyperlink" Target="https://statisticsbyjim.com/glossary/sample/" TargetMode="Externa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tatisticsbyjim.com/glossary/null-hypothesis/" TargetMode="Externa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tatisticsbyjim.com/glossary/effect/" TargetMode="External"/><Relationship Id="rId1" Type="http://schemas.openxmlformats.org/officeDocument/2006/relationships/hyperlink" Target="https://statisticsbyjim.com/glossary/population/" TargetMode="Externa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tatisticsbyjim.com/glossary/significance-level/" TargetMode="Externa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statology.org/one-sample-t-test/" TargetMode="Externa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cs.scipy.org/doc/scipy/reference/generated/scipy.stats.ttest_1samp.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statology.org/sampling-methods/" TargetMode="External"/></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statology.org/welchs-t-test/" TargetMode="External"/><Relationship Id="rId1" Type="http://schemas.openxmlformats.org/officeDocument/2006/relationships/hyperlink" Target="https://docs.scipy.org/doc/scipy/reference/generated/scipy.stats.ttest_ind.html" TargetMode="Externa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statisticshowto.com/probability-and-statistics/find-sample-size/" TargetMode="External"/><Relationship Id="rId2" Type="http://schemas.openxmlformats.org/officeDocument/2006/relationships/hyperlink" Target="https://www.statisticshowto.com/population-mean/" TargetMode="External"/><Relationship Id="rId1" Type="http://schemas.openxmlformats.org/officeDocument/2006/relationships/hyperlink" Target="https://www.statisticshowto.com/probability-and-statistics/statistics-definitions/sample-mean/" TargetMode="Externa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www.statisticshowto.com/what-are-quartiles/" TargetMode="External"/><Relationship Id="rId5" Type="http://schemas.openxmlformats.org/officeDocument/2006/relationships/hyperlink" Target="https://www.statisticshowto.com/probability-and-statistics/variance/" TargetMode="External"/><Relationship Id="rId4" Type="http://schemas.openxmlformats.org/officeDocument/2006/relationships/hyperlink" Target="https://www.statisticshowto.com/probability-and-statistics/standard-deviation/" TargetMode="External"/><Relationship Id="rId3" Type="http://schemas.openxmlformats.org/officeDocument/2006/relationships/hyperlink" Target="https://www.statisticshowto.com/interdecile-range/" TargetMode="External"/><Relationship Id="rId2" Type="http://schemas.openxmlformats.org/officeDocument/2006/relationships/hyperlink" Target="https://www.statisticshowto.com/probability-and-statistics/statistics-definitions/range-statistics/" TargetMode="External"/><Relationship Id="rId1" Type="http://schemas.openxmlformats.org/officeDocument/2006/relationships/hyperlink" Target="https://www.statisticshowto.com/dispersion/" TargetMode="Externa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statisticshowto.com/measures-of-spread/" TargetMode="External"/><Relationship Id="rId2" Type="http://schemas.openxmlformats.org/officeDocument/2006/relationships/hyperlink" Target="https://www.statisticshowto.com/probability-and-statistics/statistics-definitions/range-statistics/" TargetMode="External"/><Relationship Id="rId1" Type="http://schemas.openxmlformats.org/officeDocument/2006/relationships/hyperlink" Target="https://www.statisticshowto.com/middle-fifty/" TargetMode="External"/></Relationships>
</file>

<file path=ppt/slides/_rels/slide4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statisticshowto.com/probability-and-statistics/normal-distributions/" TargetMode="External"/><Relationship Id="rId1" Type="http://schemas.openxmlformats.org/officeDocument/2006/relationships/hyperlink" Target="https://www.statisticshowto.com/mean/"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ocalhost:8888/notebooks/Untitled8.ipynb#Calculate-state-wise:" TargetMode="Externa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hyperlink" Target="https://www.analyticsvidhya.com/blog/2015/01/scikit-learn-python-machine-learning-tool/?utm_source=blog&amp;utm_medium=polynomial-regression-python" TargetMode="Externa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n.wikipedia.org/wiki/Sigmoid_function" TargetMode="Externa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n.wikipedia.org/wiki/Gradient_descent" TargetMode="Externa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javatpoint.com/bayes-theorem-in-artifical-intelligence" TargetMode="External"/></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6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6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6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6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6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theinvestorsbook.com/product-development.html" TargetMode="External"/></Relationships>
</file>

<file path=ppt/slides/_rels/slide6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6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6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6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6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6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6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6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6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6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javatpoint.com/unsupervised-machine-learning" TargetMode="Externa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6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javatpoint.com/unsupervised-machine-learning" TargetMode="Externa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hyperlink" Target="https://www.javatpoint.com/k-means-clustering-algorithm-in-machine-learning" TargetMode="External"/></Relationships>
</file>

<file path=ppt/slides/_rels/slide7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7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7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7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7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7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7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7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7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7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7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7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javatpoint.com/artificial-neural-network"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numpy.or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Science</a:t>
            </a:r>
            <a:endParaRPr lang="en-IN" dirty="0"/>
          </a:p>
        </p:txBody>
      </p:sp>
      <p:sp>
        <p:nvSpPr>
          <p:cNvPr id="3" name="Subtitle 2"/>
          <p:cNvSpPr>
            <a:spLocks noGrp="1"/>
          </p:cNvSpPr>
          <p:nvPr>
            <p:ph type="subTitle" idx="1"/>
          </p:nvPr>
        </p:nvSpPr>
        <p:spPr/>
        <p:txBody>
          <a:bodyPr/>
          <a:lstStyle/>
          <a:p>
            <a:r>
              <a:rPr lang="en-IN" dirty="0"/>
              <a:t>By:</a:t>
            </a:r>
            <a:endParaRPr lang="en-IN" dirty="0"/>
          </a:p>
          <a:p>
            <a:r>
              <a:rPr lang="en-IN" dirty="0"/>
              <a:t>Dharna Ahuja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Introduction</a:t>
            </a:r>
            <a:endParaRPr lang="en-IN" dirty="0"/>
          </a:p>
        </p:txBody>
      </p:sp>
      <p:sp>
        <p:nvSpPr>
          <p:cNvPr id="3" name="Content Placeholder 2"/>
          <p:cNvSpPr>
            <a:spLocks noGrp="1"/>
          </p:cNvSpPr>
          <p:nvPr>
            <p:ph idx="1"/>
          </p:nvPr>
        </p:nvSpPr>
        <p:spPr>
          <a:xfrm>
            <a:off x="457200" y="1142984"/>
            <a:ext cx="8229600" cy="5357850"/>
          </a:xfrm>
        </p:spPr>
        <p:txBody>
          <a:bodyPr>
            <a:normAutofit/>
          </a:bodyPr>
          <a:lstStyle/>
          <a:p>
            <a:r>
              <a:rPr lang="en-IN" sz="2400" dirty="0"/>
              <a:t>We live in a world that’s </a:t>
            </a:r>
            <a:r>
              <a:rPr lang="en-IN" sz="2400" dirty="0" err="1"/>
              <a:t>drowing</a:t>
            </a:r>
            <a:r>
              <a:rPr lang="en-IN" sz="2400" dirty="0"/>
              <a:t> in data.</a:t>
            </a:r>
            <a:endParaRPr lang="en-IN" sz="2400" dirty="0"/>
          </a:p>
          <a:p>
            <a:pPr>
              <a:buNone/>
            </a:pPr>
            <a:endParaRPr lang="en-IN" sz="2400" dirty="0"/>
          </a:p>
          <a:p>
            <a:r>
              <a:rPr lang="en-IN" sz="2400" dirty="0"/>
              <a:t>Data is generated from various sources.</a:t>
            </a:r>
            <a:endParaRPr lang="en-IN" sz="2400" dirty="0"/>
          </a:p>
          <a:p>
            <a:pPr>
              <a:buNone/>
            </a:pPr>
            <a:endParaRPr lang="en-IN" sz="2400" dirty="0"/>
          </a:p>
          <a:p>
            <a:pPr>
              <a:buNone/>
            </a:pPr>
            <a:endParaRPr lang="en-IN" sz="2400" dirty="0"/>
          </a:p>
          <a:p>
            <a:pPr lvl="1"/>
            <a:r>
              <a:rPr lang="en-IN" sz="2000" dirty="0"/>
              <a:t>Websites track every user’s every click.</a:t>
            </a:r>
            <a:endParaRPr lang="en-IN" sz="2000" dirty="0"/>
          </a:p>
          <a:p>
            <a:pPr lvl="1"/>
            <a:r>
              <a:rPr lang="en-IN" sz="2000" dirty="0"/>
              <a:t>Your </a:t>
            </a:r>
            <a:r>
              <a:rPr lang="en-IN" sz="2000" dirty="0" err="1"/>
              <a:t>smartphone</a:t>
            </a:r>
            <a:r>
              <a:rPr lang="en-IN" sz="2000" dirty="0"/>
              <a:t> is building up a record of your location.</a:t>
            </a:r>
            <a:endParaRPr lang="en-IN" sz="2000" dirty="0"/>
          </a:p>
          <a:p>
            <a:pPr lvl="1"/>
            <a:r>
              <a:rPr lang="en-IN" sz="2000" dirty="0"/>
              <a:t>Sensors from electronic devices record real time information.</a:t>
            </a:r>
            <a:endParaRPr lang="en-IN" sz="2000" dirty="0"/>
          </a:p>
          <a:p>
            <a:pPr lvl="1"/>
            <a:r>
              <a:rPr lang="en-IN" sz="2000" dirty="0"/>
              <a:t>E-commerce websites collect purchasing habits</a:t>
            </a:r>
            <a:endParaRPr lang="en-IN" sz="2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System of linear equations</a:t>
            </a:r>
            <a:endParaRPr lang="en-IN" dirty="0"/>
          </a:p>
        </p:txBody>
      </p:sp>
      <p:sp>
        <p:nvSpPr>
          <p:cNvPr id="3" name="Content Placeholder 2"/>
          <p:cNvSpPr>
            <a:spLocks noGrp="1"/>
          </p:cNvSpPr>
          <p:nvPr>
            <p:ph idx="1"/>
          </p:nvPr>
        </p:nvSpPr>
        <p:spPr>
          <a:xfrm>
            <a:off x="457200" y="1071546"/>
            <a:ext cx="8229600" cy="5429288"/>
          </a:xfrm>
        </p:spPr>
        <p:txBody>
          <a:bodyPr/>
          <a:lstStyle/>
          <a:p>
            <a:r>
              <a:rPr lang="en-IN" dirty="0"/>
              <a:t>3x+y+2z=2</a:t>
            </a:r>
            <a:endParaRPr lang="en-IN" dirty="0"/>
          </a:p>
          <a:p>
            <a:r>
              <a:rPr lang="en-IN" dirty="0"/>
              <a:t>3x+2y+5z=-1</a:t>
            </a:r>
            <a:endParaRPr lang="en-IN" dirty="0"/>
          </a:p>
          <a:p>
            <a:r>
              <a:rPr lang="en-IN" dirty="0"/>
              <a:t>6x+7y+8z=3</a:t>
            </a:r>
            <a:endParaRPr lang="en-IN" dirty="0"/>
          </a:p>
          <a:p>
            <a:r>
              <a:rPr lang="en-IN" dirty="0"/>
              <a:t>Now we can write the equations in the form of </a:t>
            </a:r>
            <a:r>
              <a:rPr lang="en-IN" dirty="0" err="1"/>
              <a:t>Ax</a:t>
            </a:r>
            <a:r>
              <a:rPr lang="en-IN" dirty="0"/>
              <a:t>=b</a:t>
            </a:r>
            <a:endParaRPr lang="en-IN" dirty="0"/>
          </a:p>
          <a:p>
            <a:r>
              <a:rPr lang="en-IN" dirty="0"/>
              <a:t>(3  1   2      (x    =2</a:t>
            </a:r>
            <a:endParaRPr lang="en-IN" dirty="0"/>
          </a:p>
          <a:p>
            <a:r>
              <a:rPr lang="en-IN" dirty="0"/>
              <a:t>4     2    5     y     =-1</a:t>
            </a:r>
            <a:endParaRPr lang="en-IN" dirty="0"/>
          </a:p>
          <a:p>
            <a:r>
              <a:rPr lang="en-IN" dirty="0"/>
              <a:t>6      7    8)   z)    =3</a:t>
            </a:r>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a:t>numpy.linalg.solve</a:t>
            </a:r>
            <a:r>
              <a:rPr lang="en-IN" dirty="0"/>
              <a:t>() -&gt; return the solution to the system </a:t>
            </a:r>
            <a:r>
              <a:rPr lang="en-IN" dirty="0" err="1"/>
              <a:t>Ax</a:t>
            </a:r>
            <a:r>
              <a:rPr lang="en-IN" dirty="0"/>
              <a:t>=b</a:t>
            </a:r>
            <a:endParaRPr lang="en-IN" dirty="0"/>
          </a:p>
          <a:p>
            <a:r>
              <a:rPr lang="en-IN" dirty="0" err="1"/>
              <a:t>numpy.linalg.solve</a:t>
            </a:r>
            <a:r>
              <a:rPr lang="en-IN" dirty="0"/>
              <a:t>(</a:t>
            </a:r>
            <a:r>
              <a:rPr lang="en-IN" dirty="0" err="1"/>
              <a:t>matrix_A,matrix+b</a:t>
            </a:r>
            <a:r>
              <a:rPr lang="en-IN" dirty="0"/>
              <a:t>)</a:t>
            </a:r>
            <a:endParaRPr lang="en-IN" dirty="0"/>
          </a:p>
          <a:p>
            <a:r>
              <a:rPr lang="en-IN" dirty="0"/>
              <a:t>Create the matrix A and b</a:t>
            </a:r>
            <a:endParaRPr lang="en-IN" dirty="0"/>
          </a:p>
          <a:p>
            <a:r>
              <a:rPr lang="en-IN" dirty="0"/>
              <a:t>A=</a:t>
            </a:r>
            <a:r>
              <a:rPr lang="en-IN" dirty="0" err="1"/>
              <a:t>np.matrix</a:t>
            </a:r>
            <a:r>
              <a:rPr lang="en-IN" dirty="0"/>
              <a:t>(“3,1,2;3,2,5;6,7,8”)</a:t>
            </a:r>
            <a:endParaRPr lang="en-IN" dirty="0"/>
          </a:p>
          <a:p>
            <a:r>
              <a:rPr lang="en-IN" dirty="0"/>
              <a:t>B=</a:t>
            </a:r>
            <a:r>
              <a:rPr lang="en-IN" dirty="0" err="1"/>
              <a:t>np.matrix</a:t>
            </a:r>
            <a:r>
              <a:rPr lang="en-IN" dirty="0"/>
              <a:t>(“2,-1,3”).transpose()</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a:t>sol_linear</a:t>
            </a:r>
            <a:r>
              <a:rPr lang="en-IN" dirty="0"/>
              <a:t>=</a:t>
            </a:r>
            <a:r>
              <a:rPr lang="en-IN" dirty="0" err="1"/>
              <a:t>np.linalg.solve</a:t>
            </a:r>
            <a:r>
              <a:rPr lang="en-IN" dirty="0"/>
              <a:t>(</a:t>
            </a:r>
            <a:r>
              <a:rPr lang="en-IN" dirty="0" err="1"/>
              <a:t>A,b</a:t>
            </a:r>
            <a:r>
              <a:rPr lang="en-IN" dirty="0"/>
              <a:t>)</a:t>
            </a:r>
            <a:endParaRPr lang="en-IN" dirty="0"/>
          </a:p>
          <a:p>
            <a:endParaRPr lang="en-IN"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sum()</a:t>
            </a:r>
            <a:endParaRPr lang="en-IN" dirty="0"/>
          </a:p>
        </p:txBody>
      </p:sp>
      <p:sp>
        <p:nvSpPr>
          <p:cNvPr id="3" name="Content Placeholder 2"/>
          <p:cNvSpPr>
            <a:spLocks noGrp="1"/>
          </p:cNvSpPr>
          <p:nvPr>
            <p:ph idx="1"/>
          </p:nvPr>
        </p:nvSpPr>
        <p:spPr>
          <a:xfrm>
            <a:off x="457200" y="1142984"/>
            <a:ext cx="8229600" cy="5357850"/>
          </a:xfrm>
        </p:spPr>
        <p:txBody>
          <a:bodyPr/>
          <a:lstStyle/>
          <a:p>
            <a:r>
              <a:rPr lang="en-IN" dirty="0"/>
              <a:t>print(a.sum())</a:t>
            </a:r>
            <a:endParaRPr lang="en-IN" dirty="0"/>
          </a:p>
          <a:p>
            <a:endParaRPr lang="en-IN" dirty="0"/>
          </a:p>
          <a:p>
            <a:pPr fontAlgn="base"/>
            <a:r>
              <a:rPr lang="en-IN" dirty="0"/>
              <a:t>a=</a:t>
            </a:r>
            <a:r>
              <a:rPr lang="en-IN" dirty="0" err="1"/>
              <a:t>np.array</a:t>
            </a:r>
            <a:r>
              <a:rPr lang="en-IN" dirty="0"/>
              <a:t>([(1,2,3),(3,4,5,)])</a:t>
            </a:r>
            <a:endParaRPr lang="en-IN" dirty="0"/>
          </a:p>
          <a:p>
            <a:pPr fontAlgn="base"/>
            <a:r>
              <a:rPr lang="en-IN" dirty="0"/>
              <a:t>print(</a:t>
            </a:r>
            <a:r>
              <a:rPr lang="en-IN" dirty="0" err="1"/>
              <a:t>np.sqrt</a:t>
            </a:r>
            <a:r>
              <a:rPr lang="en-IN" dirty="0"/>
              <a:t>(a))</a:t>
            </a:r>
            <a:endParaRPr lang="en-IN" dirty="0"/>
          </a:p>
          <a:p>
            <a:pPr fontAlgn="base"/>
            <a:r>
              <a:rPr lang="en-IN" dirty="0"/>
              <a:t>print(np.std(a)) //standard deviation</a:t>
            </a:r>
            <a:endParaRPr lang="en-IN" dirty="0"/>
          </a:p>
          <a:p>
            <a:endParaRPr lang="en-I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IN" b="1" dirty="0"/>
              <a:t>Vertical &amp; Horizontal Stacking</a:t>
            </a:r>
            <a:endParaRPr lang="en-IN" dirty="0"/>
          </a:p>
        </p:txBody>
      </p:sp>
      <p:sp>
        <p:nvSpPr>
          <p:cNvPr id="3" name="Content Placeholder 2"/>
          <p:cNvSpPr>
            <a:spLocks noGrp="1"/>
          </p:cNvSpPr>
          <p:nvPr>
            <p:ph idx="1"/>
          </p:nvPr>
        </p:nvSpPr>
        <p:spPr>
          <a:xfrm>
            <a:off x="457200" y="1214422"/>
            <a:ext cx="8229600" cy="5357850"/>
          </a:xfrm>
        </p:spPr>
        <p:txBody>
          <a:bodyPr>
            <a:normAutofit lnSpcReduction="10000"/>
          </a:bodyPr>
          <a:lstStyle/>
          <a:p>
            <a:r>
              <a:rPr lang="en-IN" dirty="0"/>
              <a:t>if you want to concatenate two arrays and not just add them, you can perform it using two ways – </a:t>
            </a:r>
            <a:r>
              <a:rPr lang="en-IN" i="1" dirty="0"/>
              <a:t>vertical stacking</a:t>
            </a:r>
            <a:r>
              <a:rPr lang="en-IN" dirty="0"/>
              <a:t> and </a:t>
            </a:r>
            <a:r>
              <a:rPr lang="en-IN" i="1" dirty="0"/>
              <a:t>horizontal stacking</a:t>
            </a:r>
            <a:r>
              <a:rPr lang="en-IN" dirty="0"/>
              <a:t>.</a:t>
            </a:r>
            <a:endParaRPr lang="en-IN" dirty="0"/>
          </a:p>
          <a:p>
            <a:pPr fontAlgn="base"/>
            <a:r>
              <a:rPr lang="en-IN" dirty="0"/>
              <a:t>f = </a:t>
            </a:r>
            <a:r>
              <a:rPr lang="en-IN" dirty="0" err="1"/>
              <a:t>np.array</a:t>
            </a:r>
            <a:r>
              <a:rPr lang="en-IN" dirty="0"/>
              <a:t>([1,2,3])</a:t>
            </a:r>
            <a:endParaRPr lang="en-IN" dirty="0"/>
          </a:p>
          <a:p>
            <a:pPr fontAlgn="base"/>
            <a:r>
              <a:rPr lang="en-IN" dirty="0"/>
              <a:t> g = </a:t>
            </a:r>
            <a:r>
              <a:rPr lang="en-IN" dirty="0" err="1"/>
              <a:t>np.array</a:t>
            </a:r>
            <a:r>
              <a:rPr lang="en-IN" dirty="0"/>
              <a:t>([4,5,6])</a:t>
            </a:r>
            <a:endParaRPr lang="en-IN" dirty="0"/>
          </a:p>
          <a:p>
            <a:pPr fontAlgn="base"/>
            <a:r>
              <a:rPr lang="en-IN" dirty="0"/>
              <a:t>print(</a:t>
            </a:r>
            <a:r>
              <a:rPr lang="en-IN" dirty="0" err="1"/>
              <a:t>np.vstack</a:t>
            </a:r>
            <a:r>
              <a:rPr lang="en-IN" dirty="0"/>
              <a:t>((</a:t>
            </a:r>
            <a:r>
              <a:rPr lang="en-IN" dirty="0" err="1"/>
              <a:t>x,y</a:t>
            </a:r>
            <a:r>
              <a:rPr lang="en-IN" dirty="0"/>
              <a:t>)))</a:t>
            </a:r>
            <a:endParaRPr lang="en-IN" dirty="0"/>
          </a:p>
          <a:p>
            <a:pPr fontAlgn="base"/>
            <a:r>
              <a:rPr lang="en-IN" dirty="0"/>
              <a:t>print(</a:t>
            </a:r>
            <a:r>
              <a:rPr lang="en-IN" dirty="0" err="1"/>
              <a:t>np.hstack</a:t>
            </a:r>
            <a:r>
              <a:rPr lang="en-IN" dirty="0"/>
              <a:t>((</a:t>
            </a:r>
            <a:r>
              <a:rPr lang="en-IN" dirty="0" err="1"/>
              <a:t>x,y</a:t>
            </a:r>
            <a:r>
              <a:rPr lang="en-IN" dirty="0"/>
              <a:t>)))</a:t>
            </a:r>
            <a:endParaRPr lang="en-IN" dirty="0"/>
          </a:p>
          <a:p>
            <a:pPr fontAlgn="base"/>
            <a:r>
              <a:rPr lang="en-IN" dirty="0"/>
              <a:t>Horizontal Append: [1 2 3 4 5 6]</a:t>
            </a:r>
            <a:endParaRPr lang="en-IN" dirty="0"/>
          </a:p>
          <a:p>
            <a:r>
              <a:rPr lang="en-IN" dirty="0"/>
              <a:t>Vertical Append: [[1 2 3] [4 5 6]]</a:t>
            </a:r>
            <a:endParaRPr lang="en-I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err="1"/>
              <a:t>NumPy</a:t>
            </a:r>
            <a:r>
              <a:rPr lang="en-IN" dirty="0"/>
              <a:t> Array Iteration</a:t>
            </a:r>
            <a:br>
              <a:rPr lang="en-IN" dirty="0"/>
            </a:br>
            <a:endParaRPr lang="en-IN" dirty="0"/>
          </a:p>
        </p:txBody>
      </p:sp>
      <p:sp>
        <p:nvSpPr>
          <p:cNvPr id="3" name="Content Placeholder 2"/>
          <p:cNvSpPr>
            <a:spLocks noGrp="1"/>
          </p:cNvSpPr>
          <p:nvPr>
            <p:ph idx="1"/>
          </p:nvPr>
        </p:nvSpPr>
        <p:spPr>
          <a:xfrm>
            <a:off x="457200" y="571480"/>
            <a:ext cx="8229600" cy="6286520"/>
          </a:xfrm>
        </p:spPr>
        <p:txBody>
          <a:bodyPr/>
          <a:lstStyle/>
          <a:p>
            <a:r>
              <a:rPr lang="en-IN" dirty="0" err="1"/>
              <a:t>NumPy</a:t>
            </a:r>
            <a:r>
              <a:rPr lang="en-IN" dirty="0"/>
              <a:t> provides an </a:t>
            </a:r>
            <a:r>
              <a:rPr lang="en-IN" dirty="0" err="1"/>
              <a:t>iterator</a:t>
            </a:r>
            <a:r>
              <a:rPr lang="en-IN" dirty="0"/>
              <a:t> object, i.e., </a:t>
            </a:r>
            <a:r>
              <a:rPr lang="en-IN" dirty="0" err="1"/>
              <a:t>nditer</a:t>
            </a:r>
            <a:r>
              <a:rPr lang="en-IN" dirty="0"/>
              <a:t> which can be used to iterate over the given array using python standard </a:t>
            </a:r>
            <a:r>
              <a:rPr lang="en-IN" dirty="0" err="1"/>
              <a:t>Iterator</a:t>
            </a:r>
            <a:r>
              <a:rPr lang="en-IN" dirty="0"/>
              <a:t> interface.</a:t>
            </a:r>
            <a:endParaRPr lang="en-IN" dirty="0"/>
          </a:p>
          <a:p>
            <a:r>
              <a:rPr lang="en-IN" b="1" dirty="0"/>
              <a:t>import</a:t>
            </a:r>
            <a:r>
              <a:rPr lang="en-IN" dirty="0"/>
              <a:t> </a:t>
            </a:r>
            <a:r>
              <a:rPr lang="en-IN" dirty="0" err="1"/>
              <a:t>numpy</a:t>
            </a:r>
            <a:r>
              <a:rPr lang="en-IN" dirty="0"/>
              <a:t> as </a:t>
            </a:r>
            <a:r>
              <a:rPr lang="en-IN" dirty="0" err="1"/>
              <a:t>np</a:t>
            </a:r>
            <a:r>
              <a:rPr lang="en-IN" dirty="0"/>
              <a:t>  </a:t>
            </a:r>
            <a:endParaRPr lang="en-IN" dirty="0"/>
          </a:p>
          <a:p>
            <a:r>
              <a:rPr lang="en-IN" dirty="0"/>
              <a:t>a = </a:t>
            </a:r>
            <a:r>
              <a:rPr lang="en-IN" dirty="0" err="1"/>
              <a:t>np.array</a:t>
            </a:r>
            <a:r>
              <a:rPr lang="en-IN" dirty="0"/>
              <a:t>([[1,2,3,4],[2,4,5,6],[10,20,39,3]])  </a:t>
            </a:r>
            <a:endParaRPr lang="en-IN" dirty="0"/>
          </a:p>
          <a:p>
            <a:r>
              <a:rPr lang="en-IN" b="1" dirty="0"/>
              <a:t>print</a:t>
            </a:r>
            <a:r>
              <a:rPr lang="en-IN" dirty="0"/>
              <a:t>("Printing array:")  </a:t>
            </a:r>
            <a:endParaRPr lang="en-IN" dirty="0"/>
          </a:p>
          <a:p>
            <a:r>
              <a:rPr lang="en-IN" b="1" dirty="0"/>
              <a:t>print</a:t>
            </a:r>
            <a:r>
              <a:rPr lang="en-IN" dirty="0"/>
              <a:t>(a);  </a:t>
            </a:r>
            <a:endParaRPr lang="en-IN" dirty="0"/>
          </a:p>
          <a:p>
            <a:r>
              <a:rPr lang="en-IN" b="1" dirty="0"/>
              <a:t>print</a:t>
            </a:r>
            <a:r>
              <a:rPr lang="en-IN" dirty="0"/>
              <a:t>("Iterating over the array:")  </a:t>
            </a:r>
            <a:endParaRPr lang="en-IN" dirty="0"/>
          </a:p>
          <a:p>
            <a:r>
              <a:rPr lang="en-IN" b="1" dirty="0"/>
              <a:t>for</a:t>
            </a:r>
            <a:r>
              <a:rPr lang="en-IN" dirty="0"/>
              <a:t> x </a:t>
            </a:r>
            <a:r>
              <a:rPr lang="en-IN" b="1" dirty="0"/>
              <a:t>in</a:t>
            </a:r>
            <a:r>
              <a:rPr lang="en-IN" dirty="0"/>
              <a:t> </a:t>
            </a:r>
            <a:r>
              <a:rPr lang="en-IN" dirty="0" err="1"/>
              <a:t>np.nditer</a:t>
            </a:r>
            <a:r>
              <a:rPr lang="en-IN" dirty="0"/>
              <a:t>(a):  </a:t>
            </a:r>
            <a:endParaRPr lang="en-IN" dirty="0"/>
          </a:p>
          <a:p>
            <a:r>
              <a:rPr lang="en-IN" dirty="0"/>
              <a:t>    </a:t>
            </a:r>
            <a:r>
              <a:rPr lang="en-IN" b="1" dirty="0"/>
              <a:t>print</a:t>
            </a:r>
            <a:r>
              <a:rPr lang="en-IN" dirty="0"/>
              <a:t>(</a:t>
            </a:r>
            <a:r>
              <a:rPr lang="en-IN" dirty="0" err="1"/>
              <a:t>x,end</a:t>
            </a:r>
            <a:r>
              <a:rPr lang="en-IN" dirty="0"/>
              <a:t>=' ')  </a:t>
            </a:r>
            <a:endParaRPr lang="en-IN" dirty="0"/>
          </a:p>
          <a:p>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a:t>Array Sorting</a:t>
            </a:r>
            <a:endParaRPr lang="en-IN" dirty="0"/>
          </a:p>
        </p:txBody>
      </p:sp>
      <p:sp>
        <p:nvSpPr>
          <p:cNvPr id="3" name="Content Placeholder 2"/>
          <p:cNvSpPr>
            <a:spLocks noGrp="1"/>
          </p:cNvSpPr>
          <p:nvPr>
            <p:ph idx="1"/>
          </p:nvPr>
        </p:nvSpPr>
        <p:spPr>
          <a:xfrm>
            <a:off x="457200" y="1000108"/>
            <a:ext cx="8229600" cy="5126055"/>
          </a:xfrm>
        </p:spPr>
        <p:txBody>
          <a:bodyPr/>
          <a:lstStyle/>
          <a:p>
            <a:r>
              <a:rPr lang="en-IN" dirty="0"/>
              <a:t>print(</a:t>
            </a:r>
            <a:r>
              <a:rPr lang="en-IN" dirty="0" err="1"/>
              <a:t>np.sort</a:t>
            </a:r>
            <a:r>
              <a:rPr lang="en-IN" dirty="0"/>
              <a:t>(a,1))  </a:t>
            </a:r>
            <a:r>
              <a:rPr lang="en-IN" dirty="0">
                <a:sym typeface="Wingdings" panose="05000000000000000000" pitchFamily="2" charset="2"/>
              </a:rPr>
              <a:t> sorting along the rows</a:t>
            </a:r>
            <a:endParaRPr lang="en-IN" dirty="0">
              <a:sym typeface="Wingdings" panose="05000000000000000000" pitchFamily="2" charset="2"/>
            </a:endParaRPr>
          </a:p>
          <a:p>
            <a:r>
              <a:rPr lang="en-IN" dirty="0">
                <a:sym typeface="Wingdings" panose="05000000000000000000" pitchFamily="2" charset="2"/>
              </a:rPr>
              <a:t>print(</a:t>
            </a:r>
            <a:r>
              <a:rPr lang="en-IN" dirty="0" err="1">
                <a:sym typeface="Wingdings" panose="05000000000000000000" pitchFamily="2" charset="2"/>
              </a:rPr>
              <a:t>np.sort</a:t>
            </a:r>
            <a:r>
              <a:rPr lang="en-IN" dirty="0">
                <a:sym typeface="Wingdings" panose="05000000000000000000" pitchFamily="2" charset="2"/>
              </a:rPr>
              <a:t>(a,0)) -&gt; Along the columns</a:t>
            </a:r>
            <a:endParaRPr lang="en-IN" dirty="0">
              <a:sym typeface="Wingdings" panose="05000000000000000000" pitchFamily="2" charset="2"/>
            </a:endParaRPr>
          </a:p>
          <a:p>
            <a:endParaRPr lang="en-IN" dirty="0">
              <a:sym typeface="Wingdings" panose="05000000000000000000" pitchFamily="2" charset="2"/>
            </a:endParaRPr>
          </a:p>
          <a:p>
            <a:endParaRPr lang="en-I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err="1"/>
              <a:t>numpy.mean</a:t>
            </a:r>
            <a:r>
              <a:rPr lang="en-IN" dirty="0"/>
              <a:t>() </a:t>
            </a:r>
            <a:br>
              <a:rPr lang="en-IN" dirty="0"/>
            </a:br>
            <a:endParaRPr lang="en-IN" dirty="0"/>
          </a:p>
        </p:txBody>
      </p:sp>
      <p:sp>
        <p:nvSpPr>
          <p:cNvPr id="3" name="Content Placeholder 2"/>
          <p:cNvSpPr>
            <a:spLocks noGrp="1"/>
          </p:cNvSpPr>
          <p:nvPr>
            <p:ph idx="1"/>
          </p:nvPr>
        </p:nvSpPr>
        <p:spPr>
          <a:xfrm>
            <a:off x="457200" y="642918"/>
            <a:ext cx="8229600" cy="5483245"/>
          </a:xfrm>
        </p:spPr>
        <p:txBody>
          <a:bodyPr/>
          <a:lstStyle/>
          <a:p>
            <a:r>
              <a:rPr lang="en-IN" dirty="0"/>
              <a:t>The sum of elements, along with an axis divided by the number of elements, is known as </a:t>
            </a:r>
            <a:r>
              <a:rPr lang="en-IN" b="1" dirty="0"/>
              <a:t>arithmetic mean</a:t>
            </a:r>
            <a:r>
              <a:rPr lang="en-IN" dirty="0"/>
              <a:t>. The </a:t>
            </a:r>
            <a:r>
              <a:rPr lang="en-IN" dirty="0" err="1"/>
              <a:t>numpy.mean</a:t>
            </a:r>
            <a:r>
              <a:rPr lang="en-IN" dirty="0"/>
              <a:t>() function is used to compute the arithmetic mean along the specified axis.</a:t>
            </a:r>
            <a:endParaRPr lang="en-IN" dirty="0"/>
          </a:p>
          <a:p>
            <a:r>
              <a:rPr lang="en-IN" dirty="0" err="1"/>
              <a:t>numpy.mean</a:t>
            </a:r>
            <a:r>
              <a:rPr lang="en-IN" dirty="0"/>
              <a:t>(a, axis=None, </a:t>
            </a:r>
            <a:r>
              <a:rPr lang="en-IN" dirty="0" err="1"/>
              <a:t>dtype</a:t>
            </a:r>
            <a:r>
              <a:rPr lang="en-IN" dirty="0"/>
              <a:t>=None, out=None, </a:t>
            </a:r>
            <a:r>
              <a:rPr lang="en-IN" dirty="0" err="1"/>
              <a:t>keepdims</a:t>
            </a:r>
            <a:r>
              <a:rPr lang="en-IN" dirty="0"/>
              <a:t>=&lt;no value&gt;)  </a:t>
            </a: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428625"/>
            <a:ext cx="8229600" cy="5697538"/>
          </a:xfrm>
        </p:spPr>
        <p:txBody>
          <a:bodyPr/>
          <a:lstStyle/>
          <a:p>
            <a:r>
              <a:rPr lang="en-IN" b="1" dirty="0"/>
              <a:t>import</a:t>
            </a:r>
            <a:r>
              <a:rPr lang="en-IN" dirty="0"/>
              <a:t> </a:t>
            </a:r>
            <a:r>
              <a:rPr lang="en-IN" dirty="0" err="1"/>
              <a:t>numpy</a:t>
            </a:r>
            <a:r>
              <a:rPr lang="en-IN" dirty="0"/>
              <a:t> as </a:t>
            </a:r>
            <a:r>
              <a:rPr lang="en-IN" dirty="0" err="1"/>
              <a:t>np</a:t>
            </a:r>
            <a:r>
              <a:rPr lang="en-IN" dirty="0"/>
              <a:t>  </a:t>
            </a:r>
            <a:endParaRPr lang="en-IN" dirty="0"/>
          </a:p>
          <a:p>
            <a:r>
              <a:rPr lang="en-IN" dirty="0"/>
              <a:t>a = </a:t>
            </a:r>
            <a:r>
              <a:rPr lang="en-IN" dirty="0" err="1"/>
              <a:t>np.array</a:t>
            </a:r>
            <a:r>
              <a:rPr lang="en-IN" dirty="0"/>
              <a:t>([[1, 2], [3, 4]])  </a:t>
            </a:r>
            <a:endParaRPr lang="en-IN" dirty="0"/>
          </a:p>
          <a:p>
            <a:r>
              <a:rPr lang="en-IN" dirty="0"/>
              <a:t>b=</a:t>
            </a:r>
            <a:r>
              <a:rPr lang="en-IN" dirty="0" err="1"/>
              <a:t>np.mean</a:t>
            </a:r>
            <a:r>
              <a:rPr lang="en-IN" dirty="0"/>
              <a:t>(a)  </a:t>
            </a:r>
            <a:endParaRPr lang="en-IN" dirty="0"/>
          </a:p>
          <a:p>
            <a:r>
              <a:rPr lang="en-IN" dirty="0"/>
              <a:t>b  </a:t>
            </a:r>
            <a:endParaRPr lang="en-IN" dirty="0"/>
          </a:p>
          <a:p>
            <a:r>
              <a:rPr lang="en-IN" dirty="0"/>
              <a:t>x = </a:t>
            </a:r>
            <a:r>
              <a:rPr lang="en-IN" dirty="0" err="1"/>
              <a:t>np.array</a:t>
            </a:r>
            <a:r>
              <a:rPr lang="en-IN" dirty="0"/>
              <a:t>([[5, 6], [7, 34]])  </a:t>
            </a:r>
            <a:endParaRPr lang="en-IN" dirty="0"/>
          </a:p>
          <a:p>
            <a:r>
              <a:rPr lang="en-IN" dirty="0"/>
              <a:t>y=</a:t>
            </a:r>
            <a:r>
              <a:rPr lang="en-IN" dirty="0" err="1"/>
              <a:t>np.mean</a:t>
            </a:r>
            <a:r>
              <a:rPr lang="en-IN" dirty="0"/>
              <a:t>(x)  </a:t>
            </a:r>
            <a:endParaRPr lang="en-IN" dirty="0"/>
          </a:p>
          <a:p>
            <a:r>
              <a:rPr lang="en-IN" dirty="0"/>
              <a:t>y  </a:t>
            </a:r>
            <a:endParaRPr lang="en-IN" dirty="0"/>
          </a:p>
          <a:p>
            <a:endParaRPr lang="en-I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a:t>import</a:t>
            </a:r>
            <a:r>
              <a:rPr lang="en-IN" dirty="0"/>
              <a:t> </a:t>
            </a:r>
            <a:r>
              <a:rPr lang="en-IN" dirty="0" err="1"/>
              <a:t>numpy</a:t>
            </a:r>
            <a:r>
              <a:rPr lang="en-IN" dirty="0"/>
              <a:t> as </a:t>
            </a:r>
            <a:r>
              <a:rPr lang="en-IN" dirty="0" err="1"/>
              <a:t>np</a:t>
            </a:r>
            <a:r>
              <a:rPr lang="en-IN" dirty="0"/>
              <a:t>  </a:t>
            </a:r>
            <a:endParaRPr lang="en-IN" dirty="0"/>
          </a:p>
          <a:p>
            <a:r>
              <a:rPr lang="en-IN" dirty="0"/>
              <a:t>a = </a:t>
            </a:r>
            <a:r>
              <a:rPr lang="en-IN" dirty="0" err="1"/>
              <a:t>np.array</a:t>
            </a:r>
            <a:r>
              <a:rPr lang="en-IN" dirty="0"/>
              <a:t>([[2, 4], [3, 5]])  </a:t>
            </a:r>
            <a:endParaRPr lang="en-IN" dirty="0"/>
          </a:p>
          <a:p>
            <a:r>
              <a:rPr lang="en-IN" dirty="0"/>
              <a:t>b=</a:t>
            </a:r>
            <a:r>
              <a:rPr lang="en-IN" dirty="0" err="1"/>
              <a:t>np.mean</a:t>
            </a:r>
            <a:r>
              <a:rPr lang="en-IN" dirty="0"/>
              <a:t>(</a:t>
            </a:r>
            <a:r>
              <a:rPr lang="en-IN" dirty="0" err="1"/>
              <a:t>a,axis</a:t>
            </a:r>
            <a:r>
              <a:rPr lang="en-IN" dirty="0"/>
              <a:t>=0)  </a:t>
            </a:r>
            <a:endParaRPr lang="en-IN" dirty="0"/>
          </a:p>
          <a:p>
            <a:r>
              <a:rPr lang="en-IN" dirty="0"/>
              <a:t>c=</a:t>
            </a:r>
            <a:r>
              <a:rPr lang="en-IN" dirty="0" err="1"/>
              <a:t>np.mean</a:t>
            </a:r>
            <a:r>
              <a:rPr lang="en-IN" dirty="0"/>
              <a:t>(</a:t>
            </a:r>
            <a:r>
              <a:rPr lang="en-IN" dirty="0" err="1"/>
              <a:t>a,axis</a:t>
            </a:r>
            <a:r>
              <a:rPr lang="en-IN" dirty="0"/>
              <a:t>=1)  </a:t>
            </a:r>
            <a:endParaRPr lang="en-IN" dirty="0"/>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Popular tools used in data science</a:t>
            </a:r>
            <a:endParaRPr lang="en-IN" dirty="0"/>
          </a:p>
        </p:txBody>
      </p:sp>
      <p:sp>
        <p:nvSpPr>
          <p:cNvPr id="3" name="Content Placeholder 2"/>
          <p:cNvSpPr>
            <a:spLocks noGrp="1"/>
          </p:cNvSpPr>
          <p:nvPr>
            <p:ph idx="1"/>
          </p:nvPr>
        </p:nvSpPr>
        <p:spPr>
          <a:xfrm>
            <a:off x="457200" y="1071546"/>
            <a:ext cx="8229600" cy="5357850"/>
          </a:xfrm>
        </p:spPr>
        <p:txBody>
          <a:bodyPr>
            <a:normAutofit/>
          </a:bodyPr>
          <a:lstStyle/>
          <a:p>
            <a:r>
              <a:rPr lang="en-IN" sz="2400" dirty="0"/>
              <a:t>Data pre-processing and analytics</a:t>
            </a:r>
            <a:endParaRPr lang="en-IN" sz="2400" dirty="0"/>
          </a:p>
          <a:p>
            <a:pPr lvl="1"/>
            <a:r>
              <a:rPr lang="en-IN" sz="2400" dirty="0"/>
              <a:t>Python, R, Microsoft Excel, SAS, SPSS</a:t>
            </a:r>
            <a:endParaRPr lang="en-IN" sz="2400" dirty="0"/>
          </a:p>
          <a:p>
            <a:pPr lvl="1">
              <a:buNone/>
            </a:pPr>
            <a:endParaRPr lang="en-IN" sz="2400" dirty="0"/>
          </a:p>
          <a:p>
            <a:pPr lvl="1">
              <a:buNone/>
            </a:pPr>
            <a:endParaRPr lang="en-IN" sz="2400" dirty="0"/>
          </a:p>
          <a:p>
            <a:r>
              <a:rPr lang="en-IN" sz="2400" dirty="0"/>
              <a:t>Data exploration and visualization</a:t>
            </a:r>
            <a:endParaRPr lang="en-IN" sz="2400" dirty="0"/>
          </a:p>
          <a:p>
            <a:pPr lvl="1"/>
            <a:r>
              <a:rPr lang="en-IN" sz="2400" dirty="0"/>
              <a:t>Tableau, </a:t>
            </a:r>
            <a:r>
              <a:rPr lang="en-IN" sz="2400" dirty="0" err="1"/>
              <a:t>Qlikview</a:t>
            </a:r>
            <a:r>
              <a:rPr lang="en-IN" sz="2400" dirty="0"/>
              <a:t>, Microsoft Excel</a:t>
            </a:r>
            <a:endParaRPr lang="en-IN" sz="2400" dirty="0"/>
          </a:p>
          <a:p>
            <a:pPr lvl="1"/>
            <a:endParaRPr lang="en-IN" sz="2400" dirty="0"/>
          </a:p>
          <a:p>
            <a:pPr lvl="1">
              <a:buNone/>
            </a:pPr>
            <a:endParaRPr lang="en-IN" sz="2400" dirty="0"/>
          </a:p>
          <a:p>
            <a:r>
              <a:rPr lang="en-IN" sz="2400" dirty="0"/>
              <a:t>Parallel and distributed computing </a:t>
            </a:r>
            <a:r>
              <a:rPr lang="en-IN" sz="2400" dirty="0" err="1"/>
              <a:t>incase</a:t>
            </a:r>
            <a:r>
              <a:rPr lang="en-IN" sz="2400" dirty="0"/>
              <a:t> of big data</a:t>
            </a:r>
            <a:endParaRPr lang="en-IN" sz="2400" dirty="0"/>
          </a:p>
          <a:p>
            <a:pPr lvl="1"/>
            <a:r>
              <a:rPr lang="en-IN" sz="2400" dirty="0"/>
              <a:t>Apache Spark, Apache </a:t>
            </a:r>
            <a:r>
              <a:rPr lang="en-IN" sz="2400" dirty="0" err="1"/>
              <a:t>Hadoop</a:t>
            </a:r>
            <a:endParaRPr lang="en-IN"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r>
              <a:rPr lang="en-IN" dirty="0"/>
              <a:t>Pandas</a:t>
            </a:r>
            <a:endParaRPr lang="en-IN" dirty="0"/>
          </a:p>
        </p:txBody>
      </p:sp>
      <p:sp>
        <p:nvSpPr>
          <p:cNvPr id="3" name="Content Placeholder 2"/>
          <p:cNvSpPr>
            <a:spLocks noGrp="1"/>
          </p:cNvSpPr>
          <p:nvPr>
            <p:ph idx="1"/>
          </p:nvPr>
        </p:nvSpPr>
        <p:spPr>
          <a:xfrm>
            <a:off x="457200" y="857232"/>
            <a:ext cx="8229600" cy="5786478"/>
          </a:xfrm>
        </p:spPr>
        <p:txBody>
          <a:bodyPr/>
          <a:lstStyle/>
          <a:p>
            <a:r>
              <a:rPr lang="en-IN" dirty="0"/>
              <a:t>Pandas is an open-source library that is made mainly for working with relational or </a:t>
            </a:r>
            <a:r>
              <a:rPr lang="en-IN" dirty="0" err="1"/>
              <a:t>labeled</a:t>
            </a:r>
            <a:r>
              <a:rPr lang="en-IN" dirty="0"/>
              <a:t> data both easily and intuitively. </a:t>
            </a:r>
            <a:endParaRPr lang="en-IN" dirty="0"/>
          </a:p>
          <a:p>
            <a:r>
              <a:rPr lang="en-IN" dirty="0"/>
              <a:t>It provides various data structures and operations for manipulating numerical data and time series.</a:t>
            </a:r>
            <a:endParaRPr lang="en-I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285750"/>
            <a:ext cx="8229600" cy="6072188"/>
          </a:xfrm>
        </p:spPr>
        <p:txBody>
          <a:bodyPr/>
          <a:lstStyle/>
          <a:p>
            <a:pPr fontAlgn="base"/>
            <a:r>
              <a:rPr lang="en-IN" dirty="0"/>
              <a:t>Pandas generally provide two data structure for manipulating data, They are:</a:t>
            </a:r>
            <a:endParaRPr lang="en-IN" dirty="0"/>
          </a:p>
          <a:p>
            <a:pPr fontAlgn="base"/>
            <a:r>
              <a:rPr lang="en-IN" b="1" dirty="0"/>
              <a:t>Series</a:t>
            </a:r>
            <a:endParaRPr lang="en-IN" dirty="0"/>
          </a:p>
          <a:p>
            <a:pPr fontAlgn="base"/>
            <a:r>
              <a:rPr lang="en-IN" b="1" dirty="0" err="1"/>
              <a:t>DataFrame</a:t>
            </a:r>
            <a:endParaRPr lang="en-IN" dirty="0"/>
          </a:p>
          <a:p>
            <a:endParaRPr lang="en-I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br>
              <a:rPr lang="en-IN" b="1" dirty="0"/>
            </a:br>
            <a:r>
              <a:rPr lang="en-IN" b="1" dirty="0"/>
              <a:t>Series</a:t>
            </a:r>
            <a:br>
              <a:rPr lang="en-IN" b="1" dirty="0"/>
            </a:br>
            <a:endParaRPr lang="en-IN" dirty="0"/>
          </a:p>
        </p:txBody>
      </p:sp>
      <p:sp>
        <p:nvSpPr>
          <p:cNvPr id="3" name="Content Placeholder 2"/>
          <p:cNvSpPr>
            <a:spLocks noGrp="1"/>
          </p:cNvSpPr>
          <p:nvPr>
            <p:ph idx="1"/>
          </p:nvPr>
        </p:nvSpPr>
        <p:spPr>
          <a:xfrm>
            <a:off x="457200" y="785794"/>
            <a:ext cx="8229600" cy="5715040"/>
          </a:xfrm>
        </p:spPr>
        <p:txBody>
          <a:bodyPr>
            <a:normAutofit lnSpcReduction="10000"/>
          </a:bodyPr>
          <a:lstStyle/>
          <a:p>
            <a:r>
              <a:rPr lang="en-IN" dirty="0">
                <a:hlinkClick r:id="rId1"/>
              </a:rPr>
              <a:t>Pandas Series</a:t>
            </a:r>
            <a:r>
              <a:rPr lang="en-IN" dirty="0"/>
              <a:t> is a one-dimensional </a:t>
            </a:r>
            <a:r>
              <a:rPr lang="en-IN" dirty="0" err="1"/>
              <a:t>labeled</a:t>
            </a:r>
            <a:r>
              <a:rPr lang="en-IN" dirty="0"/>
              <a:t> array capable of holding data of any type (integer, string, float, python objects, etc.). </a:t>
            </a:r>
            <a:endParaRPr lang="en-IN" dirty="0"/>
          </a:p>
          <a:p>
            <a:r>
              <a:rPr lang="en-IN" dirty="0"/>
              <a:t>The axis labels are collectively called index.</a:t>
            </a:r>
            <a:endParaRPr lang="en-IN" dirty="0"/>
          </a:p>
          <a:p>
            <a:r>
              <a:rPr lang="en-IN" dirty="0"/>
              <a:t>Pandas Series is nothing but a column in an excel sheet. Labels need not be unique but must be a </a:t>
            </a:r>
            <a:r>
              <a:rPr lang="en-IN" dirty="0" err="1"/>
              <a:t>hashable</a:t>
            </a:r>
            <a:r>
              <a:rPr lang="en-IN" dirty="0"/>
              <a:t> type.</a:t>
            </a:r>
            <a:endParaRPr lang="en-IN" dirty="0"/>
          </a:p>
          <a:p>
            <a:r>
              <a:rPr lang="en-IN" dirty="0"/>
              <a:t>The object supports both integer and label-based indexing and provides a host of methods for performing operations involving the index.</a:t>
            </a:r>
            <a:endParaRPr lang="en-I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br>
              <a:rPr lang="en-IN" b="1" dirty="0"/>
            </a:br>
            <a:r>
              <a:rPr lang="en-IN" b="1" dirty="0"/>
              <a:t>Creating a Series</a:t>
            </a:r>
            <a:br>
              <a:rPr lang="en-IN" b="1" dirty="0"/>
            </a:br>
            <a:endParaRPr lang="en-IN" dirty="0"/>
          </a:p>
        </p:txBody>
      </p:sp>
      <p:sp>
        <p:nvSpPr>
          <p:cNvPr id="3" name="Content Placeholder 2"/>
          <p:cNvSpPr>
            <a:spLocks noGrp="1"/>
          </p:cNvSpPr>
          <p:nvPr>
            <p:ph idx="1"/>
          </p:nvPr>
        </p:nvSpPr>
        <p:spPr>
          <a:xfrm>
            <a:off x="457200" y="1000108"/>
            <a:ext cx="8229600" cy="5429288"/>
          </a:xfrm>
        </p:spPr>
        <p:txBody>
          <a:bodyPr/>
          <a:lstStyle/>
          <a:p>
            <a:pPr fontAlgn="base"/>
            <a:r>
              <a:rPr lang="en-IN" dirty="0"/>
              <a:t>import pandas as pd  </a:t>
            </a:r>
            <a:endParaRPr lang="en-IN" dirty="0"/>
          </a:p>
          <a:p>
            <a:pPr fontAlgn="base"/>
            <a:r>
              <a:rPr lang="en-IN" dirty="0"/>
              <a:t>import </a:t>
            </a:r>
            <a:r>
              <a:rPr lang="en-IN" dirty="0" err="1"/>
              <a:t>numpy</a:t>
            </a:r>
            <a:r>
              <a:rPr lang="en-IN" dirty="0"/>
              <a:t> as </a:t>
            </a:r>
            <a:r>
              <a:rPr lang="en-IN" dirty="0" err="1"/>
              <a:t>np</a:t>
            </a:r>
            <a:r>
              <a:rPr lang="en-IN" dirty="0"/>
              <a:t> </a:t>
            </a:r>
            <a:endParaRPr lang="en-IN" dirty="0"/>
          </a:p>
          <a:p>
            <a:endParaRPr lang="en-IN" dirty="0"/>
          </a:p>
          <a:p>
            <a:pPr fontAlgn="base"/>
            <a:r>
              <a:rPr lang="en-IN" dirty="0"/>
              <a:t>data = </a:t>
            </a:r>
            <a:r>
              <a:rPr lang="en-IN" dirty="0" err="1"/>
              <a:t>np.array</a:t>
            </a:r>
            <a:r>
              <a:rPr lang="en-IN" dirty="0"/>
              <a:t>(['g', 'e', 'e', 'k', 's'])  </a:t>
            </a:r>
            <a:endParaRPr lang="en-IN" dirty="0"/>
          </a:p>
          <a:p>
            <a:pPr fontAlgn="base"/>
            <a:r>
              <a:rPr lang="en-IN" dirty="0"/>
              <a:t>    </a:t>
            </a:r>
            <a:endParaRPr lang="en-IN" dirty="0"/>
          </a:p>
          <a:p>
            <a:pPr fontAlgn="base"/>
            <a:r>
              <a:rPr lang="en-IN" dirty="0"/>
              <a:t>ser = </a:t>
            </a:r>
            <a:r>
              <a:rPr lang="en-IN" dirty="0" err="1"/>
              <a:t>pd.Series</a:t>
            </a:r>
            <a:r>
              <a:rPr lang="en-IN" dirty="0"/>
              <a:t>(data)  </a:t>
            </a:r>
            <a:endParaRPr lang="en-IN" dirty="0"/>
          </a:p>
          <a:p>
            <a:pPr fontAlgn="base"/>
            <a:r>
              <a:rPr lang="en-IN" dirty="0"/>
              <a:t>print(ser) </a:t>
            </a:r>
            <a:endParaRPr lang="en-IN" dirty="0"/>
          </a:p>
          <a:p>
            <a:endParaRPr lang="en-I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b="1" dirty="0" err="1"/>
              <a:t>DataFrame</a:t>
            </a:r>
            <a:br>
              <a:rPr lang="en-IN" b="1" dirty="0"/>
            </a:br>
            <a:endParaRPr lang="en-IN" dirty="0"/>
          </a:p>
        </p:txBody>
      </p:sp>
      <p:sp>
        <p:nvSpPr>
          <p:cNvPr id="3" name="Content Placeholder 2"/>
          <p:cNvSpPr>
            <a:spLocks noGrp="1"/>
          </p:cNvSpPr>
          <p:nvPr>
            <p:ph idx="1"/>
          </p:nvPr>
        </p:nvSpPr>
        <p:spPr>
          <a:xfrm>
            <a:off x="457200" y="928670"/>
            <a:ext cx="8229600" cy="5500726"/>
          </a:xfrm>
        </p:spPr>
        <p:txBody>
          <a:bodyPr/>
          <a:lstStyle/>
          <a:p>
            <a:r>
              <a:rPr lang="en-IN" dirty="0">
                <a:hlinkClick r:id="rId1"/>
              </a:rPr>
              <a:t>Pandas </a:t>
            </a:r>
            <a:r>
              <a:rPr lang="en-IN" dirty="0" err="1">
                <a:hlinkClick r:id="rId1"/>
              </a:rPr>
              <a:t>DataFrame</a:t>
            </a:r>
            <a:r>
              <a:rPr lang="en-IN" dirty="0"/>
              <a:t> is two-dimensional size-mutable, potentially heterogeneous tabular data structure with </a:t>
            </a:r>
            <a:r>
              <a:rPr lang="en-IN" dirty="0" err="1"/>
              <a:t>labeled</a:t>
            </a:r>
            <a:r>
              <a:rPr lang="en-IN" dirty="0"/>
              <a:t> axes (rows and columns).</a:t>
            </a:r>
            <a:endParaRPr lang="en-IN" dirty="0"/>
          </a:p>
          <a:p>
            <a:r>
              <a:rPr lang="en-IN" dirty="0"/>
              <a:t> A Data frame is a two-dimensional data structure, i.e., data is aligned in a tabular fashion in rows and columns.</a:t>
            </a:r>
            <a:endParaRPr lang="en-IN" dirty="0"/>
          </a:p>
          <a:p>
            <a:r>
              <a:rPr lang="en-IN" dirty="0"/>
              <a:t> Pandas </a:t>
            </a:r>
            <a:r>
              <a:rPr lang="en-IN" dirty="0" err="1"/>
              <a:t>DataFrame</a:t>
            </a:r>
            <a:r>
              <a:rPr lang="en-IN" dirty="0"/>
              <a:t> consists of three principal components, the data, rows, and columns.</a:t>
            </a:r>
            <a:endParaRPr lang="en-IN"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br>
              <a:rPr lang="en-IN" b="1" dirty="0"/>
            </a:br>
            <a:r>
              <a:rPr lang="en-IN" b="1" dirty="0"/>
              <a:t>Creating a </a:t>
            </a:r>
            <a:r>
              <a:rPr lang="en-IN" b="1" dirty="0" err="1"/>
              <a:t>DataFrame</a:t>
            </a:r>
            <a:br>
              <a:rPr lang="en-IN" b="1" dirty="0"/>
            </a:br>
            <a:endParaRPr lang="en-IN" dirty="0"/>
          </a:p>
        </p:txBody>
      </p:sp>
      <p:sp>
        <p:nvSpPr>
          <p:cNvPr id="3" name="Content Placeholder 2"/>
          <p:cNvSpPr>
            <a:spLocks noGrp="1"/>
          </p:cNvSpPr>
          <p:nvPr>
            <p:ph idx="1"/>
          </p:nvPr>
        </p:nvSpPr>
        <p:spPr/>
        <p:txBody>
          <a:bodyPr/>
          <a:lstStyle/>
          <a:p>
            <a:pPr fontAlgn="base"/>
            <a:r>
              <a:rPr lang="en-IN" dirty="0" err="1"/>
              <a:t>lst</a:t>
            </a:r>
            <a:r>
              <a:rPr lang="en-IN" dirty="0"/>
              <a:t> = ['Geeks', 'For', 'Geeks', 'is',   </a:t>
            </a:r>
            <a:endParaRPr lang="en-IN" dirty="0"/>
          </a:p>
          <a:p>
            <a:pPr fontAlgn="base"/>
            <a:r>
              <a:rPr lang="en-IN" dirty="0"/>
              <a:t>            'portal', 'for', 'Geeks']  </a:t>
            </a:r>
            <a:endParaRPr lang="en-IN" dirty="0"/>
          </a:p>
          <a:p>
            <a:pPr fontAlgn="base"/>
            <a:r>
              <a:rPr lang="en-IN" dirty="0"/>
              <a:t>    </a:t>
            </a:r>
            <a:endParaRPr lang="en-IN" dirty="0"/>
          </a:p>
          <a:p>
            <a:pPr fontAlgn="base"/>
            <a:r>
              <a:rPr lang="en-IN" dirty="0"/>
              <a:t># Calling </a:t>
            </a:r>
            <a:r>
              <a:rPr lang="en-IN" dirty="0" err="1"/>
              <a:t>DataFrame</a:t>
            </a:r>
            <a:r>
              <a:rPr lang="en-IN" dirty="0"/>
              <a:t> constructor on list  </a:t>
            </a:r>
            <a:endParaRPr lang="en-IN" dirty="0"/>
          </a:p>
          <a:p>
            <a:pPr fontAlgn="base"/>
            <a:r>
              <a:rPr lang="en-IN" dirty="0" err="1"/>
              <a:t>df</a:t>
            </a:r>
            <a:r>
              <a:rPr lang="en-IN" dirty="0"/>
              <a:t> = </a:t>
            </a:r>
            <a:r>
              <a:rPr lang="en-IN" dirty="0" err="1"/>
              <a:t>pd.DataFrame</a:t>
            </a:r>
            <a:r>
              <a:rPr lang="en-IN" dirty="0"/>
              <a:t>(</a:t>
            </a:r>
            <a:r>
              <a:rPr lang="en-IN" dirty="0" err="1"/>
              <a:t>lst</a:t>
            </a:r>
            <a:r>
              <a:rPr lang="en-IN" dirty="0"/>
              <a:t>)  </a:t>
            </a:r>
            <a:endParaRPr lang="en-IN" dirty="0"/>
          </a:p>
          <a:p>
            <a:pPr fontAlgn="base"/>
            <a:r>
              <a:rPr lang="en-IN" dirty="0"/>
              <a:t>print(</a:t>
            </a:r>
            <a:r>
              <a:rPr lang="en-IN" dirty="0" err="1"/>
              <a:t>df</a:t>
            </a:r>
            <a:r>
              <a:rPr lang="en-IN" dirty="0"/>
              <a:t>)  </a:t>
            </a:r>
            <a:endParaRPr lang="en-IN" dirty="0"/>
          </a:p>
          <a:p>
            <a:endParaRPr lang="en-I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Pandas Series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5649491"/>
          </a:xfrm>
        </p:spPr>
        <p:txBody>
          <a:bodyPr>
            <a:normAutofit fontScale="77500" lnSpcReduction="20000"/>
          </a:bodyPr>
          <a:lstStyle/>
          <a:p>
            <a:pPr algn="l"/>
            <a:r>
              <a:rPr lang="en-US" b="0" i="0" dirty="0">
                <a:solidFill>
                  <a:srgbClr val="000000"/>
                </a:solidFill>
                <a:effectLst/>
                <a:latin typeface="Verdana" panose="020B0604030504040204" pitchFamily="34" charset="0"/>
              </a:rPr>
              <a:t>The Pandas Series can be defined as a one-dimensional array that is capable of storing various data types. We can easily convert the list, tuple, and dictionary into series using "</a:t>
            </a:r>
            <a:r>
              <a:rPr lang="en-US" b="1" i="0" dirty="0">
                <a:solidFill>
                  <a:srgbClr val="000000"/>
                </a:solidFill>
                <a:effectLst/>
                <a:latin typeface="Verdana" panose="020B0604030504040204" pitchFamily="34" charset="0"/>
              </a:rPr>
              <a:t>series</a:t>
            </a:r>
            <a:r>
              <a:rPr lang="en-US" b="0" i="0" dirty="0">
                <a:solidFill>
                  <a:srgbClr val="000000"/>
                </a:solidFill>
                <a:effectLst/>
                <a:latin typeface="Verdana" panose="020B0604030504040204" pitchFamily="34" charset="0"/>
              </a:rPr>
              <a:t>' method. The row labels of series are called the index. A Series cannot contain multiple columns. It has the following parameter:</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data:</a:t>
            </a:r>
            <a:r>
              <a:rPr lang="en-US" b="0" dirty="0">
                <a:solidFill>
                  <a:srgbClr val="000000"/>
                </a:solidFill>
                <a:effectLst/>
                <a:latin typeface="Verdana" panose="020B0604030504040204" pitchFamily="34" charset="0"/>
              </a:rPr>
              <a:t> It can be any list, dictionary, or scalar value.</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index:</a:t>
            </a:r>
            <a:r>
              <a:rPr lang="en-US" b="0" dirty="0">
                <a:solidFill>
                  <a:srgbClr val="000000"/>
                </a:solidFill>
                <a:effectLst/>
                <a:latin typeface="Verdana" panose="020B0604030504040204" pitchFamily="34" charset="0"/>
              </a:rPr>
              <a:t> The value of the index should be unique and </a:t>
            </a:r>
            <a:r>
              <a:rPr lang="en-US" b="0" dirty="0" err="1">
                <a:solidFill>
                  <a:srgbClr val="000000"/>
                </a:solidFill>
                <a:effectLst/>
                <a:latin typeface="Verdana" panose="020B0604030504040204" pitchFamily="34" charset="0"/>
              </a:rPr>
              <a:t>hashable</a:t>
            </a:r>
            <a:r>
              <a:rPr lang="en-US" b="0" dirty="0">
                <a:solidFill>
                  <a:srgbClr val="000000"/>
                </a:solidFill>
                <a:effectLst/>
                <a:latin typeface="Verdana" panose="020B0604030504040204" pitchFamily="34" charset="0"/>
              </a:rPr>
              <a:t>. It must be of the same length as data. If we do not pass any index, default </a:t>
            </a:r>
            <a:r>
              <a:rPr lang="en-US" b="1" dirty="0" err="1">
                <a:solidFill>
                  <a:srgbClr val="000000"/>
                </a:solidFill>
                <a:effectLst/>
                <a:latin typeface="Verdana" panose="020B0604030504040204" pitchFamily="34" charset="0"/>
              </a:rPr>
              <a:t>np.arrange</a:t>
            </a:r>
            <a:r>
              <a:rPr lang="en-US" b="1" dirty="0">
                <a:solidFill>
                  <a:srgbClr val="000000"/>
                </a:solidFill>
                <a:effectLst/>
                <a:latin typeface="Verdana" panose="020B0604030504040204" pitchFamily="34" charset="0"/>
              </a:rPr>
              <a:t>(n)</a:t>
            </a:r>
            <a:r>
              <a:rPr lang="en-US" b="0" dirty="0">
                <a:solidFill>
                  <a:srgbClr val="000000"/>
                </a:solidFill>
                <a:effectLst/>
                <a:latin typeface="Verdana" panose="020B0604030504040204" pitchFamily="34" charset="0"/>
              </a:rPr>
              <a:t> will be used.</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err="1">
                <a:solidFill>
                  <a:srgbClr val="000000"/>
                </a:solidFill>
                <a:effectLst/>
                <a:latin typeface="Verdana" panose="020B0604030504040204" pitchFamily="34" charset="0"/>
              </a:rPr>
              <a:t>dtype</a:t>
            </a:r>
            <a:r>
              <a:rPr lang="en-US" b="1" dirty="0">
                <a:solidFill>
                  <a:srgbClr val="000000"/>
                </a:solidFill>
                <a:effectLst/>
                <a:latin typeface="Verdana" panose="020B0604030504040204" pitchFamily="34" charset="0"/>
              </a:rPr>
              <a:t>:</a:t>
            </a:r>
            <a:r>
              <a:rPr lang="en-US" b="0" dirty="0">
                <a:solidFill>
                  <a:srgbClr val="000000"/>
                </a:solidFill>
                <a:effectLst/>
                <a:latin typeface="Verdana" panose="020B0604030504040204" pitchFamily="34" charset="0"/>
              </a:rPr>
              <a:t> It refers to the data type of series.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copy:</a:t>
            </a:r>
            <a:r>
              <a:rPr lang="en-US" b="0" dirty="0">
                <a:solidFill>
                  <a:srgbClr val="000000"/>
                </a:solidFill>
                <a:effectLst/>
                <a:latin typeface="Verdana" panose="020B0604030504040204" pitchFamily="34" charset="0"/>
              </a:rPr>
              <a:t> It is used for copying the data.</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Creating a Series: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6264696"/>
          </a:xfrm>
        </p:spPr>
        <p:txBody>
          <a:bodyPr>
            <a:normAutofit/>
          </a:bodyPr>
          <a:lstStyle/>
          <a:p>
            <a:pPr algn="l"/>
            <a:r>
              <a:rPr lang="en-US" sz="2400" b="0" i="0" dirty="0">
                <a:solidFill>
                  <a:srgbClr val="000000"/>
                </a:solidFill>
                <a:effectLst/>
                <a:latin typeface="Verdana" panose="020B0604030504040204" pitchFamily="34" charset="0"/>
              </a:rPr>
              <a:t>We can create a Series in two ways:</a:t>
            </a:r>
            <a:endParaRPr lang="en-US" sz="2400" b="0" i="0" dirty="0">
              <a:solidFill>
                <a:srgbClr val="000000"/>
              </a:solidFill>
              <a:effectLst/>
              <a:latin typeface="Verdana" panose="020B0604030504040204" pitchFamily="34" charset="0"/>
            </a:endParaRPr>
          </a:p>
          <a:p>
            <a:pPr algn="l">
              <a:buFont typeface="+mj-lt"/>
              <a:buAutoNum type="arabicPeriod"/>
            </a:pPr>
            <a:r>
              <a:rPr lang="en-US" sz="2400" b="0" i="0" dirty="0">
                <a:solidFill>
                  <a:srgbClr val="000000"/>
                </a:solidFill>
                <a:effectLst/>
                <a:latin typeface="Verdana" panose="020B0604030504040204" pitchFamily="34" charset="0"/>
              </a:rPr>
              <a:t>Create an empty Series</a:t>
            </a:r>
            <a:endParaRPr lang="en-US" sz="2400" b="0" i="0" dirty="0">
              <a:solidFill>
                <a:srgbClr val="000000"/>
              </a:solidFill>
              <a:effectLst/>
              <a:latin typeface="Verdana" panose="020B0604030504040204" pitchFamily="34" charset="0"/>
            </a:endParaRPr>
          </a:p>
          <a:p>
            <a:pPr algn="l">
              <a:buFont typeface="+mj-lt"/>
              <a:buAutoNum type="arabicPeriod"/>
            </a:pPr>
            <a:r>
              <a:rPr lang="en-US" sz="2400" b="0" i="0" dirty="0">
                <a:solidFill>
                  <a:srgbClr val="000000"/>
                </a:solidFill>
                <a:effectLst/>
                <a:latin typeface="Verdana" panose="020B0604030504040204" pitchFamily="34" charset="0"/>
              </a:rPr>
              <a:t>Create a Series using inputs.</a:t>
            </a:r>
            <a:endParaRPr lang="en-US" sz="2400" b="0" i="0" dirty="0">
              <a:solidFill>
                <a:srgbClr val="000000"/>
              </a:solidFill>
              <a:effectLst/>
              <a:latin typeface="Verdana" panose="020B0604030504040204" pitchFamily="34" charset="0"/>
            </a:endParaRPr>
          </a:p>
          <a:p>
            <a:endParaRPr lang="en-IN" sz="2400" dirty="0"/>
          </a:p>
          <a:p>
            <a:r>
              <a:rPr lang="en-IN" sz="2400" b="0" i="0" dirty="0">
                <a:solidFill>
                  <a:srgbClr val="610B4B"/>
                </a:solidFill>
                <a:effectLst/>
                <a:latin typeface="erdana"/>
              </a:rPr>
              <a:t>Create an Empty Series:</a:t>
            </a:r>
            <a:endParaRPr lang="en-IN" sz="2400" b="0" i="0" dirty="0">
              <a:solidFill>
                <a:srgbClr val="610B4B"/>
              </a:solidFill>
              <a:effectLst/>
              <a:latin typeface="erdana"/>
            </a:endParaRPr>
          </a:p>
          <a:p>
            <a:r>
              <a:rPr lang="en-US" sz="2400" b="0" i="0" dirty="0">
                <a:solidFill>
                  <a:srgbClr val="000000"/>
                </a:solidFill>
                <a:effectLst/>
                <a:latin typeface="Verdana" panose="020B0604030504040204" pitchFamily="34" charset="0"/>
              </a:rPr>
              <a:t>We can easily create an empty series in Pandas which means it will not have any value.</a:t>
            </a:r>
            <a:endParaRPr lang="en-US" sz="24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The syntax that is used for creating an Empty Series:</a:t>
            </a:r>
            <a:endParaRPr lang="en-US" sz="2400" b="0" i="0" dirty="0">
              <a:solidFill>
                <a:srgbClr val="000000"/>
              </a:solidFill>
              <a:effectLst/>
              <a:latin typeface="Verdana" panose="020B0604030504040204" pitchFamily="34" charset="0"/>
            </a:endParaRPr>
          </a:p>
          <a:p>
            <a:r>
              <a:rPr lang="en-IN" sz="2400" b="0" i="0" dirty="0">
                <a:solidFill>
                  <a:srgbClr val="000000"/>
                </a:solidFill>
                <a:effectLst/>
                <a:latin typeface="Verdana" panose="020B0604030504040204" pitchFamily="34" charset="0"/>
              </a:rPr>
              <a:t>&lt;series object&gt; = </a:t>
            </a:r>
            <a:r>
              <a:rPr lang="en-IN" sz="2400" b="0" i="0" dirty="0" err="1">
                <a:solidFill>
                  <a:srgbClr val="000000"/>
                </a:solidFill>
                <a:effectLst/>
                <a:latin typeface="Verdana" panose="020B0604030504040204" pitchFamily="34" charset="0"/>
              </a:rPr>
              <a:t>pandas.Series</a:t>
            </a:r>
            <a:r>
              <a:rPr lang="en-IN" sz="2400" b="0" i="0" dirty="0">
                <a:solidFill>
                  <a:srgbClr val="000000"/>
                </a:solidFill>
                <a:effectLst/>
                <a:latin typeface="Verdana" panose="020B0604030504040204" pitchFamily="34" charset="0"/>
              </a:rPr>
              <a:t>()</a:t>
            </a:r>
            <a:endParaRPr lang="en-IN" sz="2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The below example creates an Empty Series type object that has no values and having default datatype, i.e., </a:t>
            </a:r>
            <a:r>
              <a:rPr lang="en-US" sz="1400" b="1" i="0" dirty="0">
                <a:effectLst/>
                <a:latin typeface="Verdana" panose="020B0604030504040204" pitchFamily="34" charset="0"/>
              </a:rPr>
              <a:t>float64</a:t>
            </a:r>
            <a:r>
              <a:rPr lang="en-US" sz="1400" b="0" i="0" dirty="0">
                <a:solidFill>
                  <a:srgbClr val="000000"/>
                </a:solidFill>
                <a:effectLst/>
                <a:latin typeface="Verdana" panose="020B0604030504040204" pitchFamily="34" charset="0"/>
              </a:rPr>
              <a:t>.</a:t>
            </a:r>
            <a:endParaRPr lang="en-IN" sz="2400" dirty="0">
              <a:solidFill>
                <a:srgbClr val="000000"/>
              </a:solidFill>
              <a:latin typeface="Verdana" panose="020B0604030504040204" pitchFamily="34" charset="0"/>
            </a:endParaRPr>
          </a:p>
          <a:p>
            <a:pPr algn="l">
              <a:buFont typeface="+mj-lt"/>
              <a:buAutoNum type="arabicPeriod"/>
            </a:pPr>
            <a:r>
              <a:rPr lang="en-IN" sz="1400" b="1" i="0" dirty="0">
                <a:solidFill>
                  <a:srgbClr val="006699"/>
                </a:solidFill>
                <a:effectLst/>
                <a:latin typeface="Verdana" panose="020B0604030504040204" pitchFamily="34" charset="0"/>
              </a:rPr>
              <a:t>import</a:t>
            </a:r>
            <a:r>
              <a:rPr lang="en-IN" sz="1400" b="0" i="0" dirty="0">
                <a:solidFill>
                  <a:srgbClr val="000000"/>
                </a:solidFill>
                <a:effectLst/>
                <a:latin typeface="Verdana" panose="020B0604030504040204" pitchFamily="34" charset="0"/>
              </a:rPr>
              <a:t> pandas as pd  </a:t>
            </a:r>
            <a:endParaRPr lang="en-IN" sz="1400" b="0" i="0" dirty="0">
              <a:solidFill>
                <a:srgbClr val="000000"/>
              </a:solidFill>
              <a:effectLst/>
              <a:latin typeface="Verdana" panose="020B0604030504040204" pitchFamily="34" charset="0"/>
            </a:endParaRPr>
          </a:p>
          <a:p>
            <a:pPr algn="l">
              <a:buFont typeface="+mj-lt"/>
              <a:buAutoNum type="arabicPeriod"/>
            </a:pPr>
            <a:r>
              <a:rPr lang="en-IN" sz="1400" b="0" i="0" dirty="0">
                <a:solidFill>
                  <a:srgbClr val="000000"/>
                </a:solidFill>
                <a:effectLst/>
                <a:latin typeface="Verdana" panose="020B0604030504040204" pitchFamily="34" charset="0"/>
              </a:rPr>
              <a:t>x = </a:t>
            </a:r>
            <a:r>
              <a:rPr lang="en-IN" sz="1400" b="0" i="0" dirty="0" err="1">
                <a:solidFill>
                  <a:srgbClr val="000000"/>
                </a:solidFill>
                <a:effectLst/>
                <a:latin typeface="Verdana" panose="020B0604030504040204" pitchFamily="34" charset="0"/>
              </a:rPr>
              <a:t>pd.Series</a:t>
            </a:r>
            <a:r>
              <a:rPr lang="en-IN" sz="1400" b="0" i="0" dirty="0">
                <a:solidFill>
                  <a:srgbClr val="000000"/>
                </a:solidFill>
                <a:effectLst/>
                <a:latin typeface="Verdana" panose="020B0604030504040204" pitchFamily="34" charset="0"/>
              </a:rPr>
              <a:t>()  </a:t>
            </a:r>
            <a:endParaRPr lang="en-IN" sz="1400" b="0" i="0" dirty="0">
              <a:solidFill>
                <a:srgbClr val="000000"/>
              </a:solidFill>
              <a:effectLst/>
              <a:latin typeface="Verdana" panose="020B0604030504040204" pitchFamily="34" charset="0"/>
            </a:endParaRPr>
          </a:p>
          <a:p>
            <a:pPr algn="l">
              <a:buFont typeface="+mj-lt"/>
              <a:buAutoNum type="arabicPeriod"/>
            </a:pPr>
            <a:r>
              <a:rPr lang="en-IN" sz="1400" b="0" i="0" dirty="0">
                <a:solidFill>
                  <a:srgbClr val="000000"/>
                </a:solidFill>
                <a:effectLst/>
                <a:latin typeface="Verdana" panose="020B0604030504040204" pitchFamily="34" charset="0"/>
              </a:rPr>
              <a:t>print (x) </a:t>
            </a:r>
            <a:endParaRPr lang="en-IN" sz="1400" b="0" i="0" dirty="0">
              <a:solidFill>
                <a:srgbClr val="000000"/>
              </a:solidFill>
              <a:effectLst/>
              <a:latin typeface="Verdana" panose="020B0604030504040204" pitchFamily="34" charset="0"/>
            </a:endParaRPr>
          </a:p>
          <a:p>
            <a:endParaRPr lang="en-IN" sz="2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4B"/>
                </a:solidFill>
                <a:effectLst/>
                <a:latin typeface="erdana"/>
              </a:rPr>
              <a:t>Creating a Series using inputs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640258"/>
            <a:ext cx="8229600" cy="5577483"/>
          </a:xfrm>
        </p:spPr>
        <p:txBody>
          <a:bodyPr/>
          <a:lstStyle/>
          <a:p>
            <a:pPr algn="l"/>
            <a:r>
              <a:rPr lang="en-US" sz="2400" b="0" i="0" dirty="0">
                <a:solidFill>
                  <a:srgbClr val="000000"/>
                </a:solidFill>
                <a:effectLst/>
                <a:latin typeface="Verdana" panose="020B0604030504040204" pitchFamily="34" charset="0"/>
              </a:rPr>
              <a:t>We can create Series by using various inputs:</a:t>
            </a:r>
            <a:endParaRPr lang="en-US" sz="24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400" b="0" dirty="0">
                <a:solidFill>
                  <a:srgbClr val="000000"/>
                </a:solidFill>
                <a:effectLst/>
                <a:latin typeface="Verdana" panose="020B0604030504040204" pitchFamily="34" charset="0"/>
              </a:rPr>
              <a:t>Array</a:t>
            </a:r>
            <a:endParaRPr lang="en-US" sz="2400" b="0" dirty="0">
              <a:solidFill>
                <a:srgbClr val="000000"/>
              </a:solidFill>
              <a:effectLst/>
              <a:latin typeface="Verdana" panose="020B0604030504040204" pitchFamily="34" charset="0"/>
            </a:endParaRPr>
          </a:p>
          <a:p>
            <a:pPr algn="l">
              <a:buFont typeface="Arial" panose="020B0604020202020204" pitchFamily="34" charset="0"/>
              <a:buChar char="•"/>
            </a:pPr>
            <a:r>
              <a:rPr lang="en-US" sz="2400" b="0" dirty="0" err="1">
                <a:solidFill>
                  <a:srgbClr val="000000"/>
                </a:solidFill>
                <a:effectLst/>
                <a:latin typeface="Verdana" panose="020B0604030504040204" pitchFamily="34" charset="0"/>
              </a:rPr>
              <a:t>Dict</a:t>
            </a:r>
            <a:endParaRPr lang="en-US" sz="2400" b="0" dirty="0">
              <a:solidFill>
                <a:srgbClr val="000000"/>
              </a:solidFill>
              <a:effectLst/>
              <a:latin typeface="Verdana" panose="020B0604030504040204" pitchFamily="34" charset="0"/>
            </a:endParaRPr>
          </a:p>
          <a:p>
            <a:pPr algn="l">
              <a:buFont typeface="Arial" panose="020B0604020202020204" pitchFamily="34" charset="0"/>
              <a:buChar char="•"/>
            </a:pPr>
            <a:r>
              <a:rPr lang="en-US" sz="2400" b="0" dirty="0">
                <a:solidFill>
                  <a:srgbClr val="000000"/>
                </a:solidFill>
                <a:effectLst/>
                <a:latin typeface="Verdana" panose="020B0604030504040204" pitchFamily="34" charset="0"/>
              </a:rPr>
              <a:t>Scalar value</a:t>
            </a:r>
            <a:endParaRPr lang="en-US" sz="2400" b="0" dirty="0">
              <a:solidFill>
                <a:srgbClr val="000000"/>
              </a:solidFill>
              <a:effectLst/>
              <a:latin typeface="Verdana" panose="020B0604030504040204" pitchFamily="34" charset="0"/>
            </a:endParaRPr>
          </a:p>
          <a:p>
            <a:r>
              <a:rPr lang="en-IN" sz="2000" b="1" i="0" dirty="0">
                <a:effectLst/>
                <a:latin typeface="Verdana" panose="020B0604030504040204" pitchFamily="34" charset="0"/>
              </a:rPr>
              <a:t>Creating Series from Array</a:t>
            </a:r>
            <a:endParaRPr lang="en-IN" sz="2000" b="1" i="0" dirty="0">
              <a:effectLst/>
              <a:latin typeface="Verdana" panose="020B0604030504040204" pitchFamily="34" charset="0"/>
            </a:endParaRPr>
          </a:p>
          <a:p>
            <a:r>
              <a:rPr lang="en-US" sz="2000" b="0" i="0" dirty="0">
                <a:solidFill>
                  <a:srgbClr val="000000"/>
                </a:solidFill>
                <a:effectLst/>
                <a:latin typeface="Verdana" panose="020B0604030504040204" pitchFamily="34" charset="0"/>
              </a:rPr>
              <a:t>Before creating a Series, firstly, we have to import the </a:t>
            </a:r>
            <a:r>
              <a:rPr lang="en-US" sz="2000" b="1" i="0" dirty="0" err="1">
                <a:effectLst/>
                <a:latin typeface="Verdana" panose="020B0604030504040204" pitchFamily="34" charset="0"/>
              </a:rPr>
              <a:t>numpy</a:t>
            </a:r>
            <a:r>
              <a:rPr lang="en-US" sz="2000" b="0" i="0" dirty="0">
                <a:solidFill>
                  <a:srgbClr val="000000"/>
                </a:solidFill>
                <a:effectLst/>
                <a:latin typeface="Verdana" panose="020B0604030504040204" pitchFamily="34" charset="0"/>
              </a:rPr>
              <a:t> module and then use array() function in the program. If the data is </a:t>
            </a:r>
            <a:r>
              <a:rPr lang="en-US" sz="2000" b="0" i="0" dirty="0" err="1">
                <a:solidFill>
                  <a:srgbClr val="000000"/>
                </a:solidFill>
                <a:effectLst/>
                <a:latin typeface="Verdana" panose="020B0604030504040204" pitchFamily="34" charset="0"/>
              </a:rPr>
              <a:t>ndarray</a:t>
            </a:r>
            <a:r>
              <a:rPr lang="en-US" sz="2000" b="0" i="0" dirty="0">
                <a:solidFill>
                  <a:srgbClr val="000000"/>
                </a:solidFill>
                <a:effectLst/>
                <a:latin typeface="Verdana" panose="020B0604030504040204" pitchFamily="34" charset="0"/>
              </a:rPr>
              <a:t>, then the passed index must be of the same length.</a:t>
            </a:r>
            <a:endParaRPr lang="en-US" sz="20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If we do not pass an index, then by default index of </a:t>
            </a:r>
            <a:r>
              <a:rPr lang="en-US" sz="1400" b="1" i="0" dirty="0">
                <a:effectLst/>
                <a:latin typeface="Verdana" panose="020B0604030504040204" pitchFamily="34" charset="0"/>
              </a:rPr>
              <a:t>range(n)</a:t>
            </a:r>
            <a:r>
              <a:rPr lang="en-US" sz="1400" b="0" i="0" dirty="0">
                <a:solidFill>
                  <a:srgbClr val="000000"/>
                </a:solidFill>
                <a:effectLst/>
                <a:latin typeface="Verdana" panose="020B0604030504040204" pitchFamily="34" charset="0"/>
              </a:rPr>
              <a:t> is being passed where n defines the length of an array, i.e., [0,1,2,....</a:t>
            </a:r>
            <a:r>
              <a:rPr lang="en-US" sz="1400" b="1" i="0" dirty="0">
                <a:effectLst/>
                <a:latin typeface="Verdana" panose="020B0604030504040204" pitchFamily="34" charset="0"/>
              </a:rPr>
              <a:t>range(</a:t>
            </a:r>
            <a:r>
              <a:rPr lang="en-US" sz="1400" b="1" i="0" dirty="0" err="1">
                <a:effectLst/>
                <a:latin typeface="Verdana" panose="020B0604030504040204" pitchFamily="34" charset="0"/>
              </a:rPr>
              <a:t>len</a:t>
            </a:r>
            <a:r>
              <a:rPr lang="en-US" sz="1400" b="1" i="0" dirty="0">
                <a:effectLst/>
                <a:latin typeface="Verdana" panose="020B0604030504040204" pitchFamily="34" charset="0"/>
              </a:rPr>
              <a:t>(array))-1</a:t>
            </a:r>
            <a:r>
              <a:rPr lang="en-US" sz="1400" b="0" i="0" dirty="0">
                <a:solidFill>
                  <a:srgbClr val="000000"/>
                </a:solidFill>
                <a:effectLst/>
                <a:latin typeface="Verdana" panose="020B0604030504040204" pitchFamily="34" charset="0"/>
              </a:rPr>
              <a:t>].</a:t>
            </a:r>
            <a:endParaRPr lang="en-US" sz="14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pandas as pd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a:t>
            </a:r>
            <a:r>
              <a:rPr lang="en-US" sz="1800" b="0" i="0" dirty="0" err="1">
                <a:solidFill>
                  <a:srgbClr val="000000"/>
                </a:solidFill>
                <a:effectLst/>
                <a:latin typeface="Verdana" panose="020B0604030504040204" pitchFamily="34" charset="0"/>
              </a:rPr>
              <a:t>numpy</a:t>
            </a:r>
            <a:r>
              <a:rPr lang="en-US" sz="1800" b="0" i="0" dirty="0">
                <a:solidFill>
                  <a:srgbClr val="000000"/>
                </a:solidFill>
                <a:effectLst/>
                <a:latin typeface="Verdana" panose="020B0604030504040204" pitchFamily="34" charset="0"/>
              </a:rPr>
              <a:t> as np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info = </a:t>
            </a:r>
            <a:r>
              <a:rPr lang="en-US" sz="1800" b="0" i="0" dirty="0" err="1">
                <a:solidFill>
                  <a:srgbClr val="000000"/>
                </a:solidFill>
                <a:effectLst/>
                <a:latin typeface="Verdana" panose="020B0604030504040204" pitchFamily="34" charset="0"/>
              </a:rPr>
              <a:t>np.array</a:t>
            </a:r>
            <a:r>
              <a:rPr lang="en-US" sz="1800" b="0" i="0" dirty="0">
                <a:solidFill>
                  <a:srgbClr val="000000"/>
                </a:solidFill>
                <a:effectLst/>
                <a:latin typeface="Verdana" panose="020B0604030504040204" pitchFamily="34" charset="0"/>
              </a:rPr>
              <a:t>([</a:t>
            </a:r>
            <a:r>
              <a:rPr lang="en-US" sz="1800" b="0" i="0" dirty="0">
                <a:solidFill>
                  <a:srgbClr val="0000FF"/>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P'</a:t>
            </a:r>
            <a:r>
              <a:rPr lang="en-US" sz="1800" b="0" i="0" dirty="0" err="1">
                <a:solidFill>
                  <a:srgbClr val="000000"/>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'a'</a:t>
            </a:r>
            <a:r>
              <a:rPr lang="en-US" sz="1800" b="0" i="0" dirty="0" err="1">
                <a:solidFill>
                  <a:srgbClr val="000000"/>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'n'</a:t>
            </a:r>
            <a:r>
              <a:rPr lang="en-US" sz="1800" b="0" i="0" dirty="0" err="1">
                <a:solidFill>
                  <a:srgbClr val="000000"/>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'd'</a:t>
            </a:r>
            <a:r>
              <a:rPr lang="en-US" sz="1800" b="0" i="0" dirty="0" err="1">
                <a:solidFill>
                  <a:srgbClr val="000000"/>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'a'</a:t>
            </a:r>
            <a:r>
              <a:rPr lang="en-US" sz="1800" b="0" i="0" dirty="0" err="1">
                <a:solidFill>
                  <a:srgbClr val="000000"/>
                </a:solidFill>
                <a:effectLst/>
                <a:latin typeface="Verdana" panose="020B0604030504040204" pitchFamily="34" charset="0"/>
              </a:rPr>
              <a:t>,</a:t>
            </a:r>
            <a:r>
              <a:rPr lang="en-US" sz="1800" b="0" i="0" dirty="0" err="1">
                <a:solidFill>
                  <a:srgbClr val="0000FF"/>
                </a:solidFill>
                <a:effectLst/>
                <a:latin typeface="Verdana" panose="020B0604030504040204" pitchFamily="34" charset="0"/>
              </a:rPr>
              <a:t>'s</a:t>
            </a:r>
            <a:r>
              <a:rPr lang="en-US" sz="1800" b="0" i="0" dirty="0">
                <a:solidFill>
                  <a:srgbClr val="0000FF"/>
                </a:solidFill>
                <a:effectLst/>
                <a:latin typeface="Verdana" panose="020B0604030504040204" pitchFamily="34" charset="0"/>
              </a:rPr>
              <a:t>'</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a = </a:t>
            </a:r>
            <a:r>
              <a:rPr lang="en-US" sz="1800" b="0" i="0" dirty="0" err="1">
                <a:solidFill>
                  <a:srgbClr val="000000"/>
                </a:solidFill>
                <a:effectLst/>
                <a:latin typeface="Verdana" panose="020B0604030504040204" pitchFamily="34" charset="0"/>
              </a:rPr>
              <a:t>pd.Series</a:t>
            </a:r>
            <a:r>
              <a:rPr lang="en-US" sz="1800" b="0" i="0" dirty="0">
                <a:solidFill>
                  <a:srgbClr val="000000"/>
                </a:solidFill>
                <a:effectLst/>
                <a:latin typeface="Verdana" panose="020B0604030504040204" pitchFamily="34" charset="0"/>
              </a:rPr>
              <a:t>(info)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print(a)   </a:t>
            </a:r>
            <a:endParaRPr lang="en-US" sz="1800" b="0" i="0" dirty="0">
              <a:solidFill>
                <a:srgbClr val="000000"/>
              </a:solidFill>
              <a:effectLst/>
              <a:latin typeface="Verdana" panose="020B0604030504040204" pitchFamily="34" charset="0"/>
            </a:endParaRPr>
          </a:p>
          <a:p>
            <a:endParaRPr lang="en-IN"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effectLst/>
                <a:latin typeface="Verdana" panose="020B0604030504040204" pitchFamily="34" charset="0"/>
              </a:rPr>
              <a:t>Create a Series from </a:t>
            </a:r>
            <a:r>
              <a:rPr lang="en-US" b="1" i="0" dirty="0" err="1">
                <a:effectLst/>
                <a:latin typeface="Verdana" panose="020B0604030504040204" pitchFamily="34" charset="0"/>
              </a:rPr>
              <a:t>dict</a:t>
            </a: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1800" b="0" i="0" dirty="0">
                <a:solidFill>
                  <a:srgbClr val="000000"/>
                </a:solidFill>
                <a:effectLst/>
                <a:latin typeface="Verdana" panose="020B0604030504040204" pitchFamily="34" charset="0"/>
              </a:rPr>
              <a:t>We can also create a Series from dict. </a:t>
            </a:r>
            <a:r>
              <a:rPr lang="en-US" sz="1800" b="1" i="0" dirty="0">
                <a:effectLst/>
                <a:latin typeface="Verdana" panose="020B0604030504040204" pitchFamily="34" charset="0"/>
              </a:rPr>
              <a:t>If the dictionary object is being passed as an input and the index is not specified, then the dictionary keys are taken in a sorted order to construct the index</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If index is passed, then values correspond to a particular label in the index will be extracted from the </a:t>
            </a:r>
            <a:r>
              <a:rPr lang="en-US" sz="1600" b="1" i="0" dirty="0">
                <a:effectLst/>
                <a:latin typeface="Verdana" panose="020B0604030504040204" pitchFamily="34" charset="0"/>
              </a:rPr>
              <a:t>dictionary</a:t>
            </a:r>
            <a:r>
              <a:rPr lang="en-US" sz="1600" b="0" i="0" dirty="0">
                <a:solidFill>
                  <a:srgbClr val="000000"/>
                </a:solidFill>
                <a:effectLst/>
                <a:latin typeface="Verdana" panose="020B0604030504040204" pitchFamily="34" charset="0"/>
              </a:rPr>
              <a:t>.</a:t>
            </a:r>
            <a:endParaRPr lang="en-US" sz="16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a:t>
            </a:r>
            <a:r>
              <a:rPr lang="en-IN" sz="1600" b="1" i="0" dirty="0">
                <a:solidFill>
                  <a:srgbClr val="006699"/>
                </a:solidFill>
                <a:effectLst/>
                <a:latin typeface="Verdana" panose="020B0604030504040204" pitchFamily="34" charset="0"/>
              </a:rPr>
              <a:t>import</a:t>
            </a:r>
            <a:r>
              <a:rPr lang="en-IN" sz="1600" b="0" i="0" dirty="0">
                <a:solidFill>
                  <a:srgbClr val="000000"/>
                </a:solidFill>
                <a:effectLst/>
                <a:latin typeface="Verdana" panose="020B0604030504040204" pitchFamily="34" charset="0"/>
              </a:rPr>
              <a:t> the pandas library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1" i="0" dirty="0">
                <a:solidFill>
                  <a:srgbClr val="006699"/>
                </a:solidFill>
                <a:effectLst/>
                <a:latin typeface="Verdana" panose="020B0604030504040204" pitchFamily="34" charset="0"/>
              </a:rPr>
              <a:t>import</a:t>
            </a:r>
            <a:r>
              <a:rPr lang="en-IN" sz="1600" b="0" i="0" dirty="0">
                <a:solidFill>
                  <a:srgbClr val="000000"/>
                </a:solidFill>
                <a:effectLst/>
                <a:latin typeface="Verdana" panose="020B0604030504040204" pitchFamily="34" charset="0"/>
              </a:rPr>
              <a:t> pandas as pd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1" i="0" dirty="0">
                <a:solidFill>
                  <a:srgbClr val="006699"/>
                </a:solidFill>
                <a:effectLst/>
                <a:latin typeface="Verdana" panose="020B0604030504040204" pitchFamily="34" charset="0"/>
              </a:rPr>
              <a:t>import</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numpy</a:t>
            </a:r>
            <a:r>
              <a:rPr lang="en-IN" sz="1600" b="0" i="0" dirty="0">
                <a:solidFill>
                  <a:srgbClr val="000000"/>
                </a:solidFill>
                <a:effectLst/>
                <a:latin typeface="Verdana" panose="020B0604030504040204" pitchFamily="34" charset="0"/>
              </a:rPr>
              <a:t> as np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info = {</a:t>
            </a:r>
            <a:r>
              <a:rPr lang="en-IN" sz="1600" b="0" i="0" dirty="0">
                <a:solidFill>
                  <a:srgbClr val="0000FF"/>
                </a:solidFill>
                <a:effectLst/>
                <a:latin typeface="Verdana" panose="020B0604030504040204" pitchFamily="34" charset="0"/>
              </a:rPr>
              <a:t>'x'</a:t>
            </a:r>
            <a:r>
              <a:rPr lang="en-IN" sz="1600" b="0" i="0" dirty="0">
                <a:solidFill>
                  <a:srgbClr val="000000"/>
                </a:solidFill>
                <a:effectLst/>
                <a:latin typeface="Verdana" panose="020B0604030504040204" pitchFamily="34" charset="0"/>
              </a:rPr>
              <a:t> : </a:t>
            </a:r>
            <a:r>
              <a:rPr lang="en-IN" sz="1600" b="0" i="0" dirty="0">
                <a:solidFill>
                  <a:srgbClr val="C00000"/>
                </a:solidFill>
                <a:effectLst/>
                <a:latin typeface="Verdana" panose="020B0604030504040204" pitchFamily="34" charset="0"/>
              </a:rPr>
              <a:t>0</a:t>
            </a:r>
            <a:r>
              <a:rPr lang="en-IN" sz="1600" b="0" i="0" dirty="0">
                <a:solidFill>
                  <a:srgbClr val="000000"/>
                </a:solidFill>
                <a:effectLst/>
                <a:latin typeface="Verdana" panose="020B0604030504040204" pitchFamily="34" charset="0"/>
              </a:rPr>
              <a:t>., </a:t>
            </a:r>
            <a:r>
              <a:rPr lang="en-IN" sz="1600" b="0" i="0" dirty="0">
                <a:solidFill>
                  <a:srgbClr val="0000FF"/>
                </a:solidFill>
                <a:effectLst/>
                <a:latin typeface="Verdana" panose="020B0604030504040204" pitchFamily="34" charset="0"/>
              </a:rPr>
              <a:t>'y'</a:t>
            </a:r>
            <a:r>
              <a:rPr lang="en-IN" sz="1600" b="0" i="0" dirty="0">
                <a:solidFill>
                  <a:srgbClr val="000000"/>
                </a:solidFill>
                <a:effectLst/>
                <a:latin typeface="Verdana" panose="020B0604030504040204" pitchFamily="34" charset="0"/>
              </a:rPr>
              <a:t> : </a:t>
            </a:r>
            <a:r>
              <a:rPr lang="en-IN" sz="1600" b="0" i="0" dirty="0">
                <a:solidFill>
                  <a:srgbClr val="C00000"/>
                </a:solidFill>
                <a:effectLst/>
                <a:latin typeface="Verdana" panose="020B0604030504040204" pitchFamily="34" charset="0"/>
              </a:rPr>
              <a:t>1</a:t>
            </a:r>
            <a:r>
              <a:rPr lang="en-IN" sz="1600" b="0" i="0" dirty="0">
                <a:solidFill>
                  <a:srgbClr val="000000"/>
                </a:solidFill>
                <a:effectLst/>
                <a:latin typeface="Verdana" panose="020B0604030504040204" pitchFamily="34" charset="0"/>
              </a:rPr>
              <a:t>., </a:t>
            </a:r>
            <a:r>
              <a:rPr lang="en-IN" sz="1600" b="0" i="0" dirty="0">
                <a:solidFill>
                  <a:srgbClr val="0000FF"/>
                </a:solidFill>
                <a:effectLst/>
                <a:latin typeface="Verdana" panose="020B0604030504040204" pitchFamily="34" charset="0"/>
              </a:rPr>
              <a:t>'z'</a:t>
            </a:r>
            <a:r>
              <a:rPr lang="en-IN" sz="1600" b="0" i="0" dirty="0">
                <a:solidFill>
                  <a:srgbClr val="000000"/>
                </a:solidFill>
                <a:effectLst/>
                <a:latin typeface="Verdana" panose="020B0604030504040204" pitchFamily="34" charset="0"/>
              </a:rPr>
              <a:t> : </a:t>
            </a:r>
            <a:r>
              <a:rPr lang="en-IN" sz="1600" b="0" i="0" dirty="0">
                <a:solidFill>
                  <a:srgbClr val="C00000"/>
                </a:solidFill>
                <a:effectLst/>
                <a:latin typeface="Verdana" panose="020B0604030504040204" pitchFamily="34" charset="0"/>
              </a:rPr>
              <a:t>2</a:t>
            </a:r>
            <a:r>
              <a:rPr lang="en-IN" sz="1600" b="0" i="0" dirty="0">
                <a:solidFill>
                  <a:srgbClr val="000000"/>
                </a:solidFill>
                <a:effectLst/>
                <a:latin typeface="Verdana" panose="020B0604030504040204" pitchFamily="34" charset="0"/>
              </a:rPr>
              <a:t>.}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a = </a:t>
            </a:r>
            <a:r>
              <a:rPr lang="en-IN" sz="1600" b="0" i="0" dirty="0" err="1">
                <a:solidFill>
                  <a:srgbClr val="000000"/>
                </a:solidFill>
                <a:effectLst/>
                <a:latin typeface="Verdana" panose="020B0604030504040204" pitchFamily="34" charset="0"/>
              </a:rPr>
              <a:t>pd.Series</a:t>
            </a:r>
            <a:r>
              <a:rPr lang="en-IN" sz="1600" b="0" i="0" dirty="0">
                <a:solidFill>
                  <a:srgbClr val="000000"/>
                </a:solidFill>
                <a:effectLst/>
                <a:latin typeface="Verdana" panose="020B0604030504040204" pitchFamily="34" charset="0"/>
              </a:rPr>
              <a:t>(info)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print (a)  </a:t>
            </a:r>
            <a:endParaRPr lang="en-IN" sz="16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IN" dirty="0" err="1"/>
              <a:t>Jupyter</a:t>
            </a:r>
            <a:r>
              <a:rPr lang="en-IN" dirty="0"/>
              <a:t> notebook</a:t>
            </a:r>
            <a:endParaRPr lang="en-IN" dirty="0"/>
          </a:p>
        </p:txBody>
      </p:sp>
      <p:sp>
        <p:nvSpPr>
          <p:cNvPr id="3" name="Content Placeholder 2"/>
          <p:cNvSpPr>
            <a:spLocks noGrp="1"/>
          </p:cNvSpPr>
          <p:nvPr>
            <p:ph idx="1"/>
          </p:nvPr>
        </p:nvSpPr>
        <p:spPr/>
        <p:txBody>
          <a:bodyPr/>
          <a:lstStyle/>
          <a:p>
            <a:r>
              <a:rPr lang="en-IN" dirty="0"/>
              <a:t>Web application that allows creation and manipulation of notebook documents called ‘notebook’.</a:t>
            </a:r>
            <a:endParaRPr lang="en-IN" dirty="0"/>
          </a:p>
          <a:p>
            <a:endParaRPr lang="en-IN" dirty="0"/>
          </a:p>
          <a:p>
            <a:r>
              <a:rPr lang="en-IN" dirty="0"/>
              <a:t>Supported across </a:t>
            </a:r>
            <a:r>
              <a:rPr lang="en-IN" dirty="0" err="1"/>
              <a:t>Linux,Mac</a:t>
            </a:r>
            <a:r>
              <a:rPr lang="en-IN" dirty="0"/>
              <a:t> OS and Windows platforms.</a:t>
            </a:r>
            <a:endParaRPr lang="en-IN" dirty="0"/>
          </a:p>
          <a:p>
            <a:r>
              <a:rPr lang="en-IN" dirty="0"/>
              <a:t>Available as open source version.</a:t>
            </a:r>
            <a:endParaRPr lang="en-I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effectLst/>
                <a:latin typeface="Verdana" panose="020B0604030504040204" pitchFamily="34" charset="0"/>
              </a:rPr>
              <a:t>Create a Series using Scalar:</a:t>
            </a:r>
            <a:endParaRPr lang="en-IN" dirty="0"/>
          </a:p>
        </p:txBody>
      </p:sp>
      <p:sp>
        <p:nvSpPr>
          <p:cNvPr id="3" name="Content Placeholder 2"/>
          <p:cNvSpPr>
            <a:spLocks noGrp="1"/>
          </p:cNvSpPr>
          <p:nvPr>
            <p:ph idx="1"/>
          </p:nvPr>
        </p:nvSpPr>
        <p:spPr>
          <a:xfrm>
            <a:off x="457200" y="1052736"/>
            <a:ext cx="8229600" cy="5073427"/>
          </a:xfrm>
        </p:spPr>
        <p:txBody>
          <a:bodyPr>
            <a:normAutofit/>
          </a:bodyPr>
          <a:lstStyle/>
          <a:p>
            <a:r>
              <a:rPr lang="en-US" sz="2000" b="0" i="0" dirty="0">
                <a:solidFill>
                  <a:srgbClr val="000000"/>
                </a:solidFill>
                <a:effectLst/>
                <a:latin typeface="Verdana" panose="020B0604030504040204" pitchFamily="34" charset="0"/>
              </a:rPr>
              <a:t>If we take the scalar values, then the index must be provided. The scalar value will be repeated for matching the length of the index.</a:t>
            </a:r>
            <a:endParaRPr lang="en-US" sz="20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a:t>
            </a: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pandas library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pandas as pd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a:t>
            </a:r>
            <a:r>
              <a:rPr lang="en-US" sz="1800" b="0" i="0" dirty="0" err="1">
                <a:solidFill>
                  <a:srgbClr val="000000"/>
                </a:solidFill>
                <a:effectLst/>
                <a:latin typeface="Verdana" panose="020B0604030504040204" pitchFamily="34" charset="0"/>
              </a:rPr>
              <a:t>numpy</a:t>
            </a:r>
            <a:r>
              <a:rPr lang="en-US" sz="1800" b="0" i="0" dirty="0">
                <a:solidFill>
                  <a:srgbClr val="000000"/>
                </a:solidFill>
                <a:effectLst/>
                <a:latin typeface="Verdana" panose="020B0604030504040204" pitchFamily="34" charset="0"/>
              </a:rPr>
              <a:t> as np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x = </a:t>
            </a:r>
            <a:r>
              <a:rPr lang="en-US" sz="1800" b="0" i="0" dirty="0" err="1">
                <a:solidFill>
                  <a:srgbClr val="000000"/>
                </a:solidFill>
                <a:effectLst/>
                <a:latin typeface="Verdana" panose="020B0604030504040204" pitchFamily="34" charset="0"/>
              </a:rPr>
              <a:t>pd.Series</a:t>
            </a:r>
            <a:r>
              <a:rPr lang="en-US" sz="1800" b="0" i="0" dirty="0">
                <a:solidFill>
                  <a:srgbClr val="000000"/>
                </a:solidFill>
                <a:effectLst/>
                <a:latin typeface="Verdana" panose="020B0604030504040204" pitchFamily="34" charset="0"/>
              </a:rPr>
              <a:t>(</a:t>
            </a:r>
            <a:r>
              <a:rPr lang="en-US" sz="1800" b="0" i="0" dirty="0">
                <a:solidFill>
                  <a:srgbClr val="C00000"/>
                </a:solidFill>
                <a:effectLst/>
                <a:latin typeface="Verdana" panose="020B0604030504040204" pitchFamily="34" charset="0"/>
              </a:rPr>
              <a:t>4</a:t>
            </a:r>
            <a:r>
              <a:rPr lang="en-US" sz="1800" b="0" i="0" dirty="0">
                <a:solidFill>
                  <a:srgbClr val="000000"/>
                </a:solidFill>
                <a:effectLst/>
                <a:latin typeface="Verdana" panose="020B0604030504040204" pitchFamily="34" charset="0"/>
              </a:rPr>
              <a:t>, index=[</a:t>
            </a:r>
            <a:r>
              <a:rPr lang="en-US" sz="1800" b="0" i="0" dirty="0">
                <a:solidFill>
                  <a:srgbClr val="C00000"/>
                </a:solidFill>
                <a:effectLst/>
                <a:latin typeface="Verdana" panose="020B0604030504040204" pitchFamily="34" charset="0"/>
              </a:rPr>
              <a:t>0</a:t>
            </a:r>
            <a:r>
              <a:rPr lang="en-US" sz="1800" b="0" i="0" dirty="0">
                <a:solidFill>
                  <a:srgbClr val="000000"/>
                </a:solidFill>
                <a:effectLst/>
                <a:latin typeface="Verdana" panose="020B0604030504040204" pitchFamily="34" charset="0"/>
              </a:rPr>
              <a:t>, </a:t>
            </a:r>
            <a:r>
              <a:rPr lang="en-US" sz="1800" b="0" i="0" dirty="0">
                <a:solidFill>
                  <a:srgbClr val="C00000"/>
                </a:solidFill>
                <a:effectLst/>
                <a:latin typeface="Verdana" panose="020B0604030504040204" pitchFamily="34" charset="0"/>
              </a:rPr>
              <a:t>1</a:t>
            </a:r>
            <a:r>
              <a:rPr lang="en-US" sz="1800" b="0" i="0" dirty="0">
                <a:solidFill>
                  <a:srgbClr val="000000"/>
                </a:solidFill>
                <a:effectLst/>
                <a:latin typeface="Verdana" panose="020B0604030504040204" pitchFamily="34" charset="0"/>
              </a:rPr>
              <a:t>, </a:t>
            </a:r>
            <a:r>
              <a:rPr lang="en-US" sz="1800" b="0" i="0" dirty="0">
                <a:solidFill>
                  <a:srgbClr val="C00000"/>
                </a:solidFill>
                <a:effectLst/>
                <a:latin typeface="Verdana" panose="020B0604030504040204" pitchFamily="34" charset="0"/>
              </a:rPr>
              <a:t>2</a:t>
            </a:r>
            <a:r>
              <a:rPr lang="en-US" sz="1800" b="0" i="0" dirty="0">
                <a:solidFill>
                  <a:srgbClr val="000000"/>
                </a:solidFill>
                <a:effectLst/>
                <a:latin typeface="Verdana" panose="020B0604030504040204" pitchFamily="34" charset="0"/>
              </a:rPr>
              <a:t>, </a:t>
            </a:r>
            <a:r>
              <a:rPr lang="en-US" sz="1800" b="0" i="0" dirty="0">
                <a:solidFill>
                  <a:srgbClr val="C00000"/>
                </a:solidFill>
                <a:effectLst/>
                <a:latin typeface="Verdana" panose="020B0604030504040204" pitchFamily="34" charset="0"/>
              </a:rPr>
              <a:t>3</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print (x)  </a:t>
            </a:r>
            <a:endParaRPr lang="en-US" sz="18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38"/>
                </a:solidFill>
                <a:effectLst/>
                <a:latin typeface="erdana"/>
              </a:rPr>
              <a:t>Accessing data from series with Position</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b="0" i="0" dirty="0">
                <a:solidFill>
                  <a:srgbClr val="000000"/>
                </a:solidFill>
                <a:effectLst/>
                <a:latin typeface="Verdana" panose="020B0604030504040204" pitchFamily="34" charset="0"/>
              </a:rPr>
              <a:t>Once you create the Series type object, you can access its indexes, data, and even individual elements.</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The data in the Series can be accessed similar to that in the </a:t>
            </a:r>
            <a:r>
              <a:rPr lang="en-US" sz="1800" b="0" i="0" dirty="0" err="1">
                <a:solidFill>
                  <a:srgbClr val="000000"/>
                </a:solidFill>
                <a:effectLst/>
                <a:latin typeface="Verdana" panose="020B0604030504040204" pitchFamily="34" charset="0"/>
              </a:rPr>
              <a:t>ndarray</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pPr algn="l">
              <a:buFont typeface="+mj-lt"/>
              <a:buAutoNum type="arabicPeriod"/>
            </a:pPr>
            <a:r>
              <a:rPr lang="en-US" sz="2000" b="1" i="0" dirty="0">
                <a:solidFill>
                  <a:srgbClr val="006699"/>
                </a:solidFill>
                <a:effectLst/>
                <a:latin typeface="Verdana" panose="020B0604030504040204" pitchFamily="34" charset="0"/>
              </a:rPr>
              <a:t>import</a:t>
            </a:r>
            <a:r>
              <a:rPr lang="en-US" sz="2000" b="0" i="0" dirty="0">
                <a:solidFill>
                  <a:srgbClr val="000000"/>
                </a:solidFill>
                <a:effectLst/>
                <a:latin typeface="Verdana" panose="020B0604030504040204" pitchFamily="34" charset="0"/>
              </a:rPr>
              <a:t> pandas as pd  </a:t>
            </a:r>
            <a:endParaRPr lang="en-US" sz="2000" b="0" i="0" dirty="0">
              <a:solidFill>
                <a:srgbClr val="000000"/>
              </a:solidFill>
              <a:effectLst/>
              <a:latin typeface="Verdana" panose="020B0604030504040204" pitchFamily="34" charset="0"/>
            </a:endParaRPr>
          </a:p>
          <a:p>
            <a:pPr algn="l">
              <a:buFont typeface="+mj-lt"/>
              <a:buAutoNum type="arabicPeriod"/>
            </a:pPr>
            <a:r>
              <a:rPr lang="en-US" sz="2000" b="0" i="0" dirty="0">
                <a:solidFill>
                  <a:srgbClr val="000000"/>
                </a:solidFill>
                <a:effectLst/>
                <a:latin typeface="Verdana" panose="020B0604030504040204" pitchFamily="34" charset="0"/>
              </a:rPr>
              <a:t>x = </a:t>
            </a:r>
            <a:r>
              <a:rPr lang="en-US" sz="2000" b="0" i="0" dirty="0" err="1">
                <a:solidFill>
                  <a:srgbClr val="000000"/>
                </a:solidFill>
                <a:effectLst/>
                <a:latin typeface="Verdana" panose="020B0604030504040204" pitchFamily="34" charset="0"/>
              </a:rPr>
              <a:t>pd.Series</a:t>
            </a:r>
            <a:r>
              <a:rPr lang="en-US" sz="2000" b="0" i="0" dirty="0">
                <a:solidFill>
                  <a:srgbClr val="000000"/>
                </a:solidFill>
                <a:effectLst/>
                <a:latin typeface="Verdana" panose="020B0604030504040204" pitchFamily="34" charset="0"/>
              </a:rPr>
              <a:t>([</a:t>
            </a:r>
            <a:r>
              <a:rPr lang="en-US" sz="2000" b="0" i="0" dirty="0">
                <a:solidFill>
                  <a:srgbClr val="C00000"/>
                </a:solidFill>
                <a:effectLst/>
                <a:latin typeface="Verdana" panose="020B0604030504040204" pitchFamily="34" charset="0"/>
              </a:rPr>
              <a:t>1</a:t>
            </a:r>
            <a:r>
              <a:rPr lang="en-US" sz="2000" b="0" i="0" dirty="0">
                <a:solidFill>
                  <a:srgbClr val="000000"/>
                </a:solidFill>
                <a:effectLst/>
                <a:latin typeface="Verdana" panose="020B0604030504040204" pitchFamily="34" charset="0"/>
              </a:rPr>
              <a:t>,</a:t>
            </a:r>
            <a:r>
              <a:rPr lang="en-US" sz="2000" b="0" i="0" dirty="0">
                <a:solidFill>
                  <a:srgbClr val="C00000"/>
                </a:solidFill>
                <a:effectLst/>
                <a:latin typeface="Verdana" panose="020B0604030504040204" pitchFamily="34" charset="0"/>
              </a:rPr>
              <a:t>2</a:t>
            </a:r>
            <a:r>
              <a:rPr lang="en-US" sz="2000" b="0" i="0" dirty="0">
                <a:solidFill>
                  <a:srgbClr val="000000"/>
                </a:solidFill>
                <a:effectLst/>
                <a:latin typeface="Verdana" panose="020B0604030504040204" pitchFamily="34" charset="0"/>
              </a:rPr>
              <a:t>,</a:t>
            </a:r>
            <a:r>
              <a:rPr lang="en-US" sz="2000" b="0" i="0" dirty="0">
                <a:solidFill>
                  <a:srgbClr val="C00000"/>
                </a:solidFill>
                <a:effectLst/>
                <a:latin typeface="Verdana" panose="020B0604030504040204" pitchFamily="34" charset="0"/>
              </a:rPr>
              <a:t>3</a:t>
            </a:r>
            <a:r>
              <a:rPr lang="en-US" sz="2000" b="0" i="0" dirty="0">
                <a:solidFill>
                  <a:srgbClr val="000000"/>
                </a:solidFill>
                <a:effectLst/>
                <a:latin typeface="Verdana" panose="020B0604030504040204" pitchFamily="34" charset="0"/>
              </a:rPr>
              <a:t>],index = [</a:t>
            </a:r>
            <a:r>
              <a:rPr lang="en-US" sz="2000" b="0" i="0" dirty="0">
                <a:solidFill>
                  <a:srgbClr val="0000FF"/>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a'</a:t>
            </a:r>
            <a:r>
              <a:rPr lang="en-US" sz="2000" b="0" i="0" dirty="0" err="1">
                <a:solidFill>
                  <a:srgbClr val="000000"/>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'b'</a:t>
            </a:r>
            <a:r>
              <a:rPr lang="en-US" sz="2000" b="0" i="0" dirty="0" err="1">
                <a:solidFill>
                  <a:srgbClr val="000000"/>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'c</a:t>
            </a:r>
            <a:r>
              <a:rPr lang="en-US" sz="2000" b="0" i="0" dirty="0">
                <a:solidFill>
                  <a:srgbClr val="0000FF"/>
                </a:solidFill>
                <a:effectLst/>
                <a:latin typeface="Verdana" panose="020B0604030504040204" pitchFamily="34" charset="0"/>
              </a:rPr>
              <a:t>'</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pPr algn="l">
              <a:buFont typeface="+mj-lt"/>
              <a:buAutoNum type="arabicPeriod"/>
            </a:pPr>
            <a:r>
              <a:rPr lang="en-US" sz="2000" b="0" i="0" dirty="0">
                <a:solidFill>
                  <a:srgbClr val="000000"/>
                </a:solidFill>
                <a:effectLst/>
                <a:latin typeface="Verdana" panose="020B0604030504040204" pitchFamily="34" charset="0"/>
              </a:rPr>
              <a:t>#retrieve the first element  </a:t>
            </a:r>
            <a:endParaRPr lang="en-US" sz="2000" b="0" i="0" dirty="0">
              <a:solidFill>
                <a:srgbClr val="000000"/>
              </a:solidFill>
              <a:effectLst/>
              <a:latin typeface="Verdana" panose="020B0604030504040204" pitchFamily="34" charset="0"/>
            </a:endParaRPr>
          </a:p>
          <a:p>
            <a:pPr algn="l">
              <a:buFont typeface="+mj-lt"/>
              <a:buAutoNum type="arabicPeriod"/>
            </a:pPr>
            <a:r>
              <a:rPr lang="en-US" sz="2000" b="0" i="0" dirty="0">
                <a:solidFill>
                  <a:srgbClr val="000000"/>
                </a:solidFill>
                <a:effectLst/>
                <a:latin typeface="Verdana" panose="020B0604030504040204" pitchFamily="34" charset="0"/>
              </a:rPr>
              <a:t>print (x[</a:t>
            </a:r>
            <a:r>
              <a:rPr lang="en-US" sz="2000" b="0" i="0" dirty="0">
                <a:solidFill>
                  <a:srgbClr val="C00000"/>
                </a:solidFill>
                <a:effectLst/>
                <a:latin typeface="Verdana" panose="020B0604030504040204" pitchFamily="34" charset="0"/>
              </a:rPr>
              <a:t>0</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610B4B"/>
                </a:solidFill>
                <a:effectLst/>
                <a:latin typeface="erdana"/>
              </a:rPr>
              <a:t>Retrieving Index array and data array of a series object</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274638"/>
            <a:ext cx="8229600" cy="5851526"/>
          </a:xfrm>
        </p:spPr>
        <p:txBody>
          <a:bodyPr>
            <a:normAutofit/>
          </a:bodyPr>
          <a:lstStyle/>
          <a:p>
            <a:r>
              <a:rPr lang="en-US" sz="2400" b="0" i="0" dirty="0">
                <a:solidFill>
                  <a:srgbClr val="000000"/>
                </a:solidFill>
                <a:effectLst/>
                <a:latin typeface="Verdana" panose="020B0604030504040204" pitchFamily="34" charset="0"/>
              </a:rPr>
              <a:t>We can retrieve the index array and data array of an existing Series object by using the attributes index and values.</a:t>
            </a:r>
            <a:endParaRPr lang="en-US" sz="2400" b="0" i="0" dirty="0">
              <a:solidFill>
                <a:srgbClr val="000000"/>
              </a:solidFill>
              <a:effectLst/>
              <a:latin typeface="Verdana" panose="020B0604030504040204" pitchFamily="34" charset="0"/>
            </a:endParaRPr>
          </a:p>
          <a:p>
            <a:pPr algn="l">
              <a:buFont typeface="+mj-lt"/>
              <a:buAutoNum type="arabicPeriod"/>
            </a:pPr>
            <a:r>
              <a:rPr lang="en-IN" sz="2000" b="1" i="0" dirty="0">
                <a:solidFill>
                  <a:srgbClr val="006699"/>
                </a:solidFill>
                <a:effectLst/>
                <a:latin typeface="Verdana" panose="020B0604030504040204" pitchFamily="34" charset="0"/>
              </a:rPr>
              <a:t>import</a:t>
            </a:r>
            <a:r>
              <a:rPr lang="en-IN" sz="2000" b="0" i="0" dirty="0">
                <a:solidFill>
                  <a:srgbClr val="000000"/>
                </a:solidFill>
                <a:effectLst/>
                <a:latin typeface="Verdana" panose="020B0604030504040204" pitchFamily="34" charset="0"/>
              </a:rPr>
              <a:t> </a:t>
            </a:r>
            <a:r>
              <a:rPr lang="en-IN" sz="2000" b="0" i="0" dirty="0" err="1">
                <a:solidFill>
                  <a:srgbClr val="000000"/>
                </a:solidFill>
                <a:effectLst/>
                <a:latin typeface="Verdana" panose="020B0604030504040204" pitchFamily="34" charset="0"/>
              </a:rPr>
              <a:t>numpy</a:t>
            </a:r>
            <a:r>
              <a:rPr lang="en-IN" sz="2000" b="0" i="0" dirty="0">
                <a:solidFill>
                  <a:srgbClr val="000000"/>
                </a:solidFill>
                <a:effectLst/>
                <a:latin typeface="Verdana" panose="020B0604030504040204" pitchFamily="34" charset="0"/>
              </a:rPr>
              <a:t> as np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1" i="0" dirty="0">
                <a:solidFill>
                  <a:srgbClr val="006699"/>
                </a:solidFill>
                <a:effectLst/>
                <a:latin typeface="Verdana" panose="020B0604030504040204" pitchFamily="34" charset="0"/>
              </a:rPr>
              <a:t>import</a:t>
            </a:r>
            <a:r>
              <a:rPr lang="en-IN" sz="2000" b="0" i="0" dirty="0">
                <a:solidFill>
                  <a:srgbClr val="000000"/>
                </a:solidFill>
                <a:effectLst/>
                <a:latin typeface="Verdana" panose="020B0604030504040204" pitchFamily="34" charset="0"/>
              </a:rPr>
              <a:t> pandas as pd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x=</a:t>
            </a:r>
            <a:r>
              <a:rPr lang="en-IN" sz="2000" b="0" i="0" dirty="0" err="1">
                <a:solidFill>
                  <a:srgbClr val="000000"/>
                </a:solidFill>
                <a:effectLst/>
                <a:latin typeface="Verdana" panose="020B0604030504040204" pitchFamily="34" charset="0"/>
              </a:rPr>
              <a:t>pd.Series</a:t>
            </a:r>
            <a:r>
              <a:rPr lang="en-IN" sz="2000" b="0" i="0" dirty="0">
                <a:solidFill>
                  <a:srgbClr val="000000"/>
                </a:solidFill>
                <a:effectLst/>
                <a:latin typeface="Verdana" panose="020B0604030504040204" pitchFamily="34" charset="0"/>
              </a:rPr>
              <a:t>(data=[</a:t>
            </a:r>
            <a:r>
              <a:rPr lang="en-IN" sz="2000" b="0" i="0" dirty="0">
                <a:solidFill>
                  <a:srgbClr val="C00000"/>
                </a:solidFill>
                <a:effectLst/>
                <a:latin typeface="Verdana" panose="020B0604030504040204" pitchFamily="34" charset="0"/>
              </a:rPr>
              <a:t>2</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4</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6</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8</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y=</a:t>
            </a:r>
            <a:r>
              <a:rPr lang="en-IN" sz="2000" b="0" i="0" dirty="0" err="1">
                <a:solidFill>
                  <a:srgbClr val="000000"/>
                </a:solidFill>
                <a:effectLst/>
                <a:latin typeface="Verdana" panose="020B0604030504040204" pitchFamily="34" charset="0"/>
              </a:rPr>
              <a:t>pd.Series</a:t>
            </a:r>
            <a:r>
              <a:rPr lang="en-IN" sz="2000" b="0" i="0" dirty="0">
                <a:solidFill>
                  <a:srgbClr val="000000"/>
                </a:solidFill>
                <a:effectLst/>
                <a:latin typeface="Verdana" panose="020B0604030504040204" pitchFamily="34" charset="0"/>
              </a:rPr>
              <a:t>(data=[</a:t>
            </a:r>
            <a:r>
              <a:rPr lang="en-IN" sz="2000" b="0" i="0" dirty="0">
                <a:solidFill>
                  <a:srgbClr val="C00000"/>
                </a:solidFill>
                <a:effectLst/>
                <a:latin typeface="Verdana" panose="020B0604030504040204" pitchFamily="34" charset="0"/>
              </a:rPr>
              <a:t>11.2</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18.6</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22.5</a:t>
            </a:r>
            <a:r>
              <a:rPr lang="en-IN" sz="2000" b="0" i="0" dirty="0">
                <a:solidFill>
                  <a:srgbClr val="000000"/>
                </a:solidFill>
                <a:effectLst/>
                <a:latin typeface="Verdana" panose="020B0604030504040204" pitchFamily="34" charset="0"/>
              </a:rPr>
              <a:t>], index=[</a:t>
            </a:r>
            <a:r>
              <a:rPr lang="en-IN" sz="2000" b="0" i="0" dirty="0">
                <a:solidFill>
                  <a:srgbClr val="0000FF"/>
                </a:solidFill>
                <a:effectLst/>
                <a:latin typeface="Verdana" panose="020B0604030504040204" pitchFamily="34" charset="0"/>
              </a:rPr>
              <a:t>'</a:t>
            </a:r>
            <a:r>
              <a:rPr lang="en-IN" sz="2000" b="0" i="0" dirty="0" err="1">
                <a:solidFill>
                  <a:srgbClr val="0000FF"/>
                </a:solidFill>
                <a:effectLst/>
                <a:latin typeface="Verdana" panose="020B0604030504040204" pitchFamily="34" charset="0"/>
              </a:rPr>
              <a:t>a'</a:t>
            </a:r>
            <a:r>
              <a:rPr lang="en-IN" sz="2000" b="0" i="0" dirty="0" err="1">
                <a:solidFill>
                  <a:srgbClr val="000000"/>
                </a:solidFill>
                <a:effectLst/>
                <a:latin typeface="Verdana" panose="020B0604030504040204" pitchFamily="34" charset="0"/>
              </a:rPr>
              <a:t>,</a:t>
            </a:r>
            <a:r>
              <a:rPr lang="en-IN" sz="2000" b="0" i="0" dirty="0" err="1">
                <a:solidFill>
                  <a:srgbClr val="0000FF"/>
                </a:solidFill>
                <a:effectLst/>
                <a:latin typeface="Verdana" panose="020B0604030504040204" pitchFamily="34" charset="0"/>
              </a:rPr>
              <a:t>'b'</a:t>
            </a:r>
            <a:r>
              <a:rPr lang="en-IN" sz="2000" b="0" i="0" dirty="0" err="1">
                <a:solidFill>
                  <a:srgbClr val="000000"/>
                </a:solidFill>
                <a:effectLst/>
                <a:latin typeface="Verdana" panose="020B0604030504040204" pitchFamily="34" charset="0"/>
              </a:rPr>
              <a:t>,</a:t>
            </a:r>
            <a:r>
              <a:rPr lang="en-IN" sz="2000" b="0" i="0" dirty="0" err="1">
                <a:solidFill>
                  <a:srgbClr val="0000FF"/>
                </a:solidFill>
                <a:effectLst/>
                <a:latin typeface="Verdana" panose="020B0604030504040204" pitchFamily="34" charset="0"/>
              </a:rPr>
              <a:t>'c</a:t>
            </a:r>
            <a:r>
              <a:rPr lang="en-IN" sz="2000" b="0" i="0" dirty="0">
                <a:solidFill>
                  <a:srgbClr val="0000FF"/>
                </a:solidFill>
                <a:effectLst/>
                <a:latin typeface="Verdana" panose="020B0604030504040204" pitchFamily="34" charset="0"/>
              </a:rPr>
              <a:t>'</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print(</a:t>
            </a:r>
            <a:r>
              <a:rPr lang="en-IN" sz="2000" b="0" i="0" dirty="0" err="1">
                <a:solidFill>
                  <a:srgbClr val="000000"/>
                </a:solidFill>
                <a:effectLst/>
                <a:latin typeface="Verdana" panose="020B0604030504040204" pitchFamily="34" charset="0"/>
              </a:rPr>
              <a:t>x.index</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print(</a:t>
            </a:r>
            <a:r>
              <a:rPr lang="en-IN" sz="2000" b="0" i="0" dirty="0" err="1">
                <a:solidFill>
                  <a:srgbClr val="000000"/>
                </a:solidFill>
                <a:effectLst/>
                <a:latin typeface="Verdana" panose="020B0604030504040204" pitchFamily="34" charset="0"/>
              </a:rPr>
              <a:t>x.values</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print(</a:t>
            </a:r>
            <a:r>
              <a:rPr lang="en-IN" sz="2000" b="0" i="0" dirty="0" err="1">
                <a:solidFill>
                  <a:srgbClr val="000000"/>
                </a:solidFill>
                <a:effectLst/>
                <a:latin typeface="Verdana" panose="020B0604030504040204" pitchFamily="34" charset="0"/>
              </a:rPr>
              <a:t>y.index</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print(</a:t>
            </a:r>
            <a:r>
              <a:rPr lang="en-IN" sz="2000" b="0" i="0" dirty="0" err="1">
                <a:solidFill>
                  <a:srgbClr val="000000"/>
                </a:solidFill>
                <a:effectLst/>
                <a:latin typeface="Verdana" panose="020B0604030504040204" pitchFamily="34" charset="0"/>
              </a:rPr>
              <a:t>y.values</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endParaRPr lang="en-IN"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610B4B"/>
                </a:solidFill>
                <a:effectLst/>
                <a:latin typeface="erdana"/>
              </a:rPr>
              <a:t>Retrieving Types (</a:t>
            </a:r>
            <a:r>
              <a:rPr lang="en-US" sz="3100" b="0" i="0" dirty="0" err="1">
                <a:solidFill>
                  <a:srgbClr val="610B4B"/>
                </a:solidFill>
                <a:effectLst/>
                <a:latin typeface="erdana"/>
              </a:rPr>
              <a:t>dtype</a:t>
            </a:r>
            <a:r>
              <a:rPr lang="en-US" sz="3100" b="0" i="0" dirty="0">
                <a:solidFill>
                  <a:srgbClr val="610B4B"/>
                </a:solidFill>
                <a:effectLst/>
                <a:latin typeface="erdana"/>
              </a:rPr>
              <a:t>) and Size of Type (</a:t>
            </a:r>
            <a:r>
              <a:rPr lang="en-US" sz="3100" b="0" i="0" dirty="0" err="1">
                <a:solidFill>
                  <a:srgbClr val="610B4B"/>
                </a:solidFill>
                <a:effectLst/>
                <a:latin typeface="erdana"/>
              </a:rPr>
              <a:t>itemsize</a:t>
            </a:r>
            <a:r>
              <a:rPr lang="en-US" sz="3100" b="0" i="0" dirty="0">
                <a:solidFill>
                  <a:srgbClr val="610B4B"/>
                </a:solidFill>
                <a:effectLst/>
                <a:latin typeface="erdana"/>
              </a:rPr>
              <a:t>)</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548680"/>
            <a:ext cx="8229600" cy="6034682"/>
          </a:xfrm>
        </p:spPr>
        <p:txBody>
          <a:bodyPr>
            <a:normAutofit/>
          </a:bodyPr>
          <a:lstStyle/>
          <a:p>
            <a:r>
              <a:rPr lang="en-US" sz="2000" b="0" i="0" dirty="0">
                <a:solidFill>
                  <a:srgbClr val="000000"/>
                </a:solidFill>
                <a:effectLst/>
                <a:latin typeface="Verdana" panose="020B0604030504040204" pitchFamily="34" charset="0"/>
              </a:rPr>
              <a:t>You can use attribute </a:t>
            </a:r>
            <a:r>
              <a:rPr lang="en-US" sz="2000" b="0" i="0" dirty="0" err="1">
                <a:solidFill>
                  <a:srgbClr val="000000"/>
                </a:solidFill>
                <a:effectLst/>
                <a:latin typeface="Verdana" panose="020B0604030504040204" pitchFamily="34" charset="0"/>
              </a:rPr>
              <a:t>dtype</a:t>
            </a:r>
            <a:r>
              <a:rPr lang="en-US" sz="2000" b="0" i="0" dirty="0">
                <a:solidFill>
                  <a:srgbClr val="000000"/>
                </a:solidFill>
                <a:effectLst/>
                <a:latin typeface="Verdana" panose="020B0604030504040204" pitchFamily="34" charset="0"/>
              </a:rPr>
              <a:t> with Series object as &lt;</a:t>
            </a:r>
            <a:r>
              <a:rPr lang="en-US" sz="2000" b="0" i="0" dirty="0" err="1">
                <a:solidFill>
                  <a:srgbClr val="000000"/>
                </a:solidFill>
                <a:effectLst/>
                <a:latin typeface="Verdana" panose="020B0604030504040204" pitchFamily="34" charset="0"/>
              </a:rPr>
              <a:t>objectname</a:t>
            </a:r>
            <a:r>
              <a:rPr lang="en-US" sz="2000" b="0" i="0" dirty="0">
                <a:solidFill>
                  <a:srgbClr val="000000"/>
                </a:solidFill>
                <a:effectLst/>
                <a:latin typeface="Verdana" panose="020B0604030504040204" pitchFamily="34" charset="0"/>
              </a:rPr>
              <a:t>&gt; </a:t>
            </a:r>
            <a:r>
              <a:rPr lang="en-US" sz="2000" b="0" i="0" dirty="0" err="1">
                <a:solidFill>
                  <a:srgbClr val="000000"/>
                </a:solidFill>
                <a:effectLst/>
                <a:latin typeface="Verdana" panose="020B0604030504040204" pitchFamily="34" charset="0"/>
              </a:rPr>
              <a:t>dtype</a:t>
            </a:r>
            <a:r>
              <a:rPr lang="en-US" sz="2000" b="0" i="0" dirty="0">
                <a:solidFill>
                  <a:srgbClr val="000000"/>
                </a:solidFill>
                <a:effectLst/>
                <a:latin typeface="Verdana" panose="020B0604030504040204" pitchFamily="34" charset="0"/>
              </a:rPr>
              <a:t> for retrieving the data type of an individual element of a series object, you can use the </a:t>
            </a:r>
            <a:r>
              <a:rPr lang="en-US" sz="2000" b="1" i="0" dirty="0" err="1">
                <a:effectLst/>
                <a:latin typeface="Verdana" panose="020B0604030504040204" pitchFamily="34" charset="0"/>
              </a:rPr>
              <a:t>itemsize</a:t>
            </a:r>
            <a:r>
              <a:rPr lang="en-US" sz="2000" b="0" i="0" dirty="0">
                <a:solidFill>
                  <a:srgbClr val="000000"/>
                </a:solidFill>
                <a:effectLst/>
                <a:latin typeface="Verdana" panose="020B0604030504040204" pitchFamily="34" charset="0"/>
              </a:rPr>
              <a:t> attribute to show the number of bytes allocated to each data item.</a:t>
            </a:r>
            <a:endParaRPr lang="en-US" sz="2000" b="0" i="0" dirty="0">
              <a:solidFill>
                <a:srgbClr val="000000"/>
              </a:solidFill>
              <a:effectLst/>
              <a:latin typeface="Verdana" panose="020B0604030504040204" pitchFamily="34" charset="0"/>
            </a:endParaRPr>
          </a:p>
          <a:p>
            <a:pPr algn="l">
              <a:buFont typeface="+mj-lt"/>
              <a:buAutoNum type="arabicPeriod"/>
            </a:pPr>
            <a:r>
              <a:rPr lang="en-IN" sz="2400" b="1" i="0" dirty="0">
                <a:solidFill>
                  <a:srgbClr val="006699"/>
                </a:solidFill>
                <a:effectLst/>
                <a:latin typeface="Verdana" panose="020B0604030504040204" pitchFamily="34" charset="0"/>
              </a:rPr>
              <a:t>import</a:t>
            </a:r>
            <a:r>
              <a:rPr lang="en-IN" sz="2400" b="0" i="0" dirty="0">
                <a:solidFill>
                  <a:srgbClr val="000000"/>
                </a:solidFill>
                <a:effectLst/>
                <a:latin typeface="Verdana" panose="020B0604030504040204" pitchFamily="34" charset="0"/>
              </a:rPr>
              <a:t> </a:t>
            </a:r>
            <a:r>
              <a:rPr lang="en-IN" sz="2400" b="0" i="0" dirty="0" err="1">
                <a:solidFill>
                  <a:srgbClr val="000000"/>
                </a:solidFill>
                <a:effectLst/>
                <a:latin typeface="Verdana" panose="020B0604030504040204" pitchFamily="34" charset="0"/>
              </a:rPr>
              <a:t>numpy</a:t>
            </a:r>
            <a:r>
              <a:rPr lang="en-IN" sz="2400" b="0" i="0" dirty="0">
                <a:solidFill>
                  <a:srgbClr val="000000"/>
                </a:solidFill>
                <a:effectLst/>
                <a:latin typeface="Verdana" panose="020B0604030504040204" pitchFamily="34" charset="0"/>
              </a:rPr>
              <a:t> as np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1" i="0" dirty="0">
                <a:solidFill>
                  <a:srgbClr val="006699"/>
                </a:solidFill>
                <a:effectLst/>
                <a:latin typeface="Verdana" panose="020B0604030504040204" pitchFamily="34" charset="0"/>
              </a:rPr>
              <a:t>import</a:t>
            </a:r>
            <a:r>
              <a:rPr lang="en-IN" sz="2400" b="0" i="0" dirty="0">
                <a:solidFill>
                  <a:srgbClr val="000000"/>
                </a:solidFill>
                <a:effectLst/>
                <a:latin typeface="Verdana" panose="020B0604030504040204" pitchFamily="34" charset="0"/>
              </a:rPr>
              <a:t> pandas as pd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a=</a:t>
            </a:r>
            <a:r>
              <a:rPr lang="en-IN" sz="2400" b="0" i="0" dirty="0" err="1">
                <a:solidFill>
                  <a:srgbClr val="000000"/>
                </a:solidFill>
                <a:effectLst/>
                <a:latin typeface="Verdana" panose="020B0604030504040204" pitchFamily="34" charset="0"/>
              </a:rPr>
              <a:t>pd.Series</a:t>
            </a:r>
            <a:r>
              <a:rPr lang="en-IN" sz="2400" b="0" i="0" dirty="0">
                <a:solidFill>
                  <a:srgbClr val="000000"/>
                </a:solidFill>
                <a:effectLst/>
                <a:latin typeface="Verdana" panose="020B0604030504040204" pitchFamily="34" charset="0"/>
              </a:rPr>
              <a:t>(data=[</a:t>
            </a:r>
            <a:r>
              <a:rPr lang="en-IN" sz="2400" b="0" i="0" dirty="0">
                <a:solidFill>
                  <a:srgbClr val="C00000"/>
                </a:solidFill>
                <a:effectLst/>
                <a:latin typeface="Verdana" panose="020B0604030504040204" pitchFamily="34" charset="0"/>
              </a:rPr>
              <a:t>1</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2</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3</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4</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b=</a:t>
            </a:r>
            <a:r>
              <a:rPr lang="en-IN" sz="2400" b="0" i="0" dirty="0" err="1">
                <a:solidFill>
                  <a:srgbClr val="000000"/>
                </a:solidFill>
                <a:effectLst/>
                <a:latin typeface="Verdana" panose="020B0604030504040204" pitchFamily="34" charset="0"/>
              </a:rPr>
              <a:t>pd.Series</a:t>
            </a:r>
            <a:r>
              <a:rPr lang="en-IN" sz="2400" b="0" i="0" dirty="0">
                <a:solidFill>
                  <a:srgbClr val="000000"/>
                </a:solidFill>
                <a:effectLst/>
                <a:latin typeface="Verdana" panose="020B0604030504040204" pitchFamily="34" charset="0"/>
              </a:rPr>
              <a:t>(data=[</a:t>
            </a:r>
            <a:r>
              <a:rPr lang="en-IN" sz="2400" b="0" i="0" dirty="0">
                <a:solidFill>
                  <a:srgbClr val="C00000"/>
                </a:solidFill>
                <a:effectLst/>
                <a:latin typeface="Verdana" panose="020B0604030504040204" pitchFamily="34" charset="0"/>
              </a:rPr>
              <a:t>4.9</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8.2</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5.6</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index=[</a:t>
            </a:r>
            <a:r>
              <a:rPr lang="en-IN" sz="2400" b="0" i="0" dirty="0">
                <a:solidFill>
                  <a:srgbClr val="0000FF"/>
                </a:solidFill>
                <a:effectLst/>
                <a:latin typeface="Verdana" panose="020B0604030504040204" pitchFamily="34" charset="0"/>
              </a:rPr>
              <a:t>'</a:t>
            </a:r>
            <a:r>
              <a:rPr lang="en-IN" sz="2400" b="0" i="0" dirty="0" err="1">
                <a:solidFill>
                  <a:srgbClr val="0000FF"/>
                </a:solidFill>
                <a:effectLst/>
                <a:latin typeface="Verdana" panose="020B0604030504040204" pitchFamily="34" charset="0"/>
              </a:rPr>
              <a:t>x'</a:t>
            </a:r>
            <a:r>
              <a:rPr lang="en-IN" sz="2400" b="0" i="0" dirty="0" err="1">
                <a:solidFill>
                  <a:srgbClr val="000000"/>
                </a:solidFill>
                <a:effectLst/>
                <a:latin typeface="Verdana" panose="020B0604030504040204" pitchFamily="34" charset="0"/>
              </a:rPr>
              <a:t>,</a:t>
            </a:r>
            <a:r>
              <a:rPr lang="en-IN" sz="2400" b="0" i="0" dirty="0" err="1">
                <a:solidFill>
                  <a:srgbClr val="0000FF"/>
                </a:solidFill>
                <a:effectLst/>
                <a:latin typeface="Verdana" panose="020B0604030504040204" pitchFamily="34" charset="0"/>
              </a:rPr>
              <a:t>'y'</a:t>
            </a:r>
            <a:r>
              <a:rPr lang="en-IN" sz="2400" b="0" i="0" dirty="0" err="1">
                <a:solidFill>
                  <a:srgbClr val="000000"/>
                </a:solidFill>
                <a:effectLst/>
                <a:latin typeface="Verdana" panose="020B0604030504040204" pitchFamily="34" charset="0"/>
              </a:rPr>
              <a:t>,</a:t>
            </a:r>
            <a:r>
              <a:rPr lang="en-IN" sz="2400" b="0" i="0" dirty="0" err="1">
                <a:solidFill>
                  <a:srgbClr val="0000FF"/>
                </a:solidFill>
                <a:effectLst/>
                <a:latin typeface="Verdana" panose="020B0604030504040204" pitchFamily="34" charset="0"/>
              </a:rPr>
              <a:t>'z</a:t>
            </a:r>
            <a:r>
              <a:rPr lang="en-IN" sz="2400" b="0" i="0" dirty="0">
                <a:solidFill>
                  <a:srgbClr val="0000FF"/>
                </a:solidFill>
                <a:effectLst/>
                <a:latin typeface="Verdana" panose="020B0604030504040204" pitchFamily="34" charset="0"/>
              </a:rPr>
              <a:t>'</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print(</a:t>
            </a:r>
            <a:r>
              <a:rPr lang="en-IN" sz="2400" b="0" i="0" dirty="0" err="1">
                <a:solidFill>
                  <a:srgbClr val="000000"/>
                </a:solidFill>
                <a:effectLst/>
                <a:latin typeface="Verdana" panose="020B0604030504040204" pitchFamily="34" charset="0"/>
              </a:rPr>
              <a:t>a.dtype</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print(</a:t>
            </a:r>
            <a:r>
              <a:rPr lang="en-IN" sz="2400" b="0" i="0" dirty="0" err="1">
                <a:solidFill>
                  <a:srgbClr val="000000"/>
                </a:solidFill>
                <a:effectLst/>
                <a:latin typeface="Verdana" panose="020B0604030504040204" pitchFamily="34" charset="0"/>
              </a:rPr>
              <a:t>a.itemsize</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print(</a:t>
            </a:r>
            <a:r>
              <a:rPr lang="en-IN" sz="2400" b="0" i="0" dirty="0" err="1">
                <a:solidFill>
                  <a:srgbClr val="000000"/>
                </a:solidFill>
                <a:effectLst/>
                <a:latin typeface="Verdana" panose="020B0604030504040204" pitchFamily="34" charset="0"/>
              </a:rPr>
              <a:t>b.dtype</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print(</a:t>
            </a:r>
            <a:r>
              <a:rPr lang="en-IN" sz="2400" b="0" i="0" dirty="0" err="1">
                <a:solidFill>
                  <a:srgbClr val="000000"/>
                </a:solidFill>
                <a:effectLst/>
                <a:latin typeface="Verdana" panose="020B0604030504040204" pitchFamily="34" charset="0"/>
              </a:rPr>
              <a:t>b.itemsize</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4B"/>
                </a:solidFill>
                <a:effectLst/>
                <a:latin typeface="erdana"/>
              </a:rPr>
              <a:t>Retrieving Shape</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800" b="0" i="0" dirty="0">
                <a:solidFill>
                  <a:srgbClr val="000000"/>
                </a:solidFill>
                <a:effectLst/>
                <a:latin typeface="Verdana" panose="020B0604030504040204" pitchFamily="34" charset="0"/>
              </a:rPr>
              <a:t>The shape of the Series object defines total number of elements including missing or empty values(</a:t>
            </a:r>
            <a:r>
              <a:rPr lang="en-US" sz="2800" b="0" i="0" dirty="0" err="1">
                <a:solidFill>
                  <a:srgbClr val="000000"/>
                </a:solidFill>
                <a:effectLst/>
                <a:latin typeface="Verdana" panose="020B0604030504040204" pitchFamily="34" charset="0"/>
              </a:rPr>
              <a:t>NaN</a:t>
            </a:r>
            <a:r>
              <a:rPr lang="en-US" sz="2800" b="0" i="0" dirty="0">
                <a:solidFill>
                  <a:srgbClr val="000000"/>
                </a:solidFill>
                <a:effectLst/>
                <a:latin typeface="Verdana" panose="020B0604030504040204" pitchFamily="34" charset="0"/>
              </a:rPr>
              <a:t>).</a:t>
            </a:r>
            <a:endParaRPr lang="en-US" sz="2800" b="0" i="0" dirty="0">
              <a:solidFill>
                <a:srgbClr val="000000"/>
              </a:solidFill>
              <a:effectLst/>
              <a:latin typeface="Verdana" panose="020B0604030504040204" pitchFamily="34" charset="0"/>
            </a:endParaRPr>
          </a:p>
          <a:p>
            <a:pPr algn="l">
              <a:buFont typeface="+mj-lt"/>
              <a:buAutoNum type="arabicPeriod"/>
            </a:pPr>
            <a:r>
              <a:rPr lang="en-IN" sz="2800" b="1" i="0" dirty="0">
                <a:solidFill>
                  <a:srgbClr val="006699"/>
                </a:solidFill>
                <a:effectLst/>
                <a:latin typeface="Verdana" panose="020B0604030504040204" pitchFamily="34" charset="0"/>
              </a:rPr>
              <a:t>import</a:t>
            </a:r>
            <a:r>
              <a:rPr lang="en-IN" sz="2800" b="0" i="0" dirty="0">
                <a:solidFill>
                  <a:srgbClr val="000000"/>
                </a:solidFill>
                <a:effectLst/>
                <a:latin typeface="Verdana" panose="020B0604030504040204" pitchFamily="34" charset="0"/>
              </a:rPr>
              <a:t> </a:t>
            </a:r>
            <a:r>
              <a:rPr lang="en-IN" sz="2800" b="0" i="0" dirty="0" err="1">
                <a:solidFill>
                  <a:srgbClr val="000000"/>
                </a:solidFill>
                <a:effectLst/>
                <a:latin typeface="Verdana" panose="020B0604030504040204" pitchFamily="34" charset="0"/>
              </a:rPr>
              <a:t>numpy</a:t>
            </a:r>
            <a:r>
              <a:rPr lang="en-IN" sz="2800" b="0" i="0" dirty="0">
                <a:solidFill>
                  <a:srgbClr val="000000"/>
                </a:solidFill>
                <a:effectLst/>
                <a:latin typeface="Verdana" panose="020B0604030504040204" pitchFamily="34" charset="0"/>
              </a:rPr>
              <a:t> as np   </a:t>
            </a:r>
            <a:endParaRPr lang="en-IN" sz="2800" b="0" i="0" dirty="0">
              <a:solidFill>
                <a:srgbClr val="000000"/>
              </a:solidFill>
              <a:effectLst/>
              <a:latin typeface="Verdana" panose="020B0604030504040204" pitchFamily="34" charset="0"/>
            </a:endParaRPr>
          </a:p>
          <a:p>
            <a:pPr algn="l">
              <a:buFont typeface="+mj-lt"/>
              <a:buAutoNum type="arabicPeriod"/>
            </a:pPr>
            <a:r>
              <a:rPr lang="en-IN" sz="2800" b="1" i="0" dirty="0">
                <a:solidFill>
                  <a:srgbClr val="006699"/>
                </a:solidFill>
                <a:effectLst/>
                <a:latin typeface="Verdana" panose="020B0604030504040204" pitchFamily="34" charset="0"/>
              </a:rPr>
              <a:t>import</a:t>
            </a:r>
            <a:r>
              <a:rPr lang="en-IN" sz="2800" b="0" i="0" dirty="0">
                <a:solidFill>
                  <a:srgbClr val="000000"/>
                </a:solidFill>
                <a:effectLst/>
                <a:latin typeface="Verdana" panose="020B0604030504040204" pitchFamily="34" charset="0"/>
              </a:rPr>
              <a:t> pandas as pd   </a:t>
            </a:r>
            <a:endParaRPr lang="en-IN" sz="2800" b="0" i="0" dirty="0">
              <a:solidFill>
                <a:srgbClr val="000000"/>
              </a:solidFill>
              <a:effectLst/>
              <a:latin typeface="Verdana" panose="020B0604030504040204" pitchFamily="34" charset="0"/>
            </a:endParaRPr>
          </a:p>
          <a:p>
            <a:pPr algn="l">
              <a:buFont typeface="+mj-lt"/>
              <a:buAutoNum type="arabicPeriod"/>
            </a:pPr>
            <a:r>
              <a:rPr lang="en-IN" sz="2800" b="0" i="0" dirty="0">
                <a:solidFill>
                  <a:srgbClr val="000000"/>
                </a:solidFill>
                <a:effectLst/>
                <a:latin typeface="Verdana" panose="020B0604030504040204" pitchFamily="34" charset="0"/>
              </a:rPr>
              <a:t>a=</a:t>
            </a:r>
            <a:r>
              <a:rPr lang="en-IN" sz="2800" b="0" i="0" dirty="0" err="1">
                <a:solidFill>
                  <a:srgbClr val="000000"/>
                </a:solidFill>
                <a:effectLst/>
                <a:latin typeface="Verdana" panose="020B0604030504040204" pitchFamily="34" charset="0"/>
              </a:rPr>
              <a:t>pd.Series</a:t>
            </a:r>
            <a:r>
              <a:rPr lang="en-IN" sz="2800" b="0" i="0" dirty="0">
                <a:solidFill>
                  <a:srgbClr val="000000"/>
                </a:solidFill>
                <a:effectLst/>
                <a:latin typeface="Verdana" panose="020B0604030504040204" pitchFamily="34" charset="0"/>
              </a:rPr>
              <a:t>(data=[</a:t>
            </a:r>
            <a:r>
              <a:rPr lang="en-IN" sz="2800" b="0" i="0" dirty="0">
                <a:solidFill>
                  <a:srgbClr val="C00000"/>
                </a:solidFill>
                <a:effectLst/>
                <a:latin typeface="Verdana" panose="020B0604030504040204" pitchFamily="34" charset="0"/>
              </a:rPr>
              <a:t>1</a:t>
            </a:r>
            <a:r>
              <a:rPr lang="en-IN" sz="2800" b="0" i="0" dirty="0">
                <a:solidFill>
                  <a:srgbClr val="000000"/>
                </a:solidFill>
                <a:effectLst/>
                <a:latin typeface="Verdana" panose="020B0604030504040204" pitchFamily="34" charset="0"/>
              </a:rPr>
              <a:t>,</a:t>
            </a:r>
            <a:r>
              <a:rPr lang="en-IN" sz="2800" b="0" i="0" dirty="0">
                <a:solidFill>
                  <a:srgbClr val="C00000"/>
                </a:solidFill>
                <a:effectLst/>
                <a:latin typeface="Verdana" panose="020B0604030504040204" pitchFamily="34" charset="0"/>
              </a:rPr>
              <a:t>2</a:t>
            </a:r>
            <a:r>
              <a:rPr lang="en-IN" sz="2800" b="0" i="0" dirty="0">
                <a:solidFill>
                  <a:srgbClr val="000000"/>
                </a:solidFill>
                <a:effectLst/>
                <a:latin typeface="Verdana" panose="020B0604030504040204" pitchFamily="34" charset="0"/>
              </a:rPr>
              <a:t>,</a:t>
            </a:r>
            <a:r>
              <a:rPr lang="en-IN" sz="2800" b="0" i="0" dirty="0">
                <a:solidFill>
                  <a:srgbClr val="C00000"/>
                </a:solidFill>
                <a:effectLst/>
                <a:latin typeface="Verdana" panose="020B0604030504040204" pitchFamily="34" charset="0"/>
              </a:rPr>
              <a:t>3</a:t>
            </a:r>
            <a:r>
              <a:rPr lang="en-IN" sz="2800" b="0" i="0" dirty="0">
                <a:solidFill>
                  <a:srgbClr val="000000"/>
                </a:solidFill>
                <a:effectLst/>
                <a:latin typeface="Verdana" panose="020B0604030504040204" pitchFamily="34" charset="0"/>
              </a:rPr>
              <a:t>,</a:t>
            </a:r>
            <a:r>
              <a:rPr lang="en-IN" sz="2800" b="0" i="0" dirty="0">
                <a:solidFill>
                  <a:srgbClr val="C00000"/>
                </a:solidFill>
                <a:effectLst/>
                <a:latin typeface="Verdana" panose="020B0604030504040204" pitchFamily="34" charset="0"/>
              </a:rPr>
              <a:t>4</a:t>
            </a:r>
            <a:r>
              <a:rPr lang="en-IN" sz="2800" b="0" i="0" dirty="0">
                <a:solidFill>
                  <a:srgbClr val="000000"/>
                </a:solidFill>
                <a:effectLst/>
                <a:latin typeface="Verdana" panose="020B0604030504040204" pitchFamily="34" charset="0"/>
              </a:rPr>
              <a:t>])   </a:t>
            </a:r>
            <a:endParaRPr lang="en-IN" sz="2800" b="0" i="0" dirty="0">
              <a:solidFill>
                <a:srgbClr val="000000"/>
              </a:solidFill>
              <a:effectLst/>
              <a:latin typeface="Verdana" panose="020B0604030504040204" pitchFamily="34" charset="0"/>
            </a:endParaRPr>
          </a:p>
          <a:p>
            <a:pPr algn="l">
              <a:buFont typeface="+mj-lt"/>
              <a:buAutoNum type="arabicPeriod"/>
            </a:pPr>
            <a:r>
              <a:rPr lang="en-IN" sz="2800" b="0" i="0" dirty="0">
                <a:solidFill>
                  <a:srgbClr val="000000"/>
                </a:solidFill>
                <a:effectLst/>
                <a:latin typeface="Verdana" panose="020B0604030504040204" pitchFamily="34" charset="0"/>
              </a:rPr>
              <a:t>b=</a:t>
            </a:r>
            <a:r>
              <a:rPr lang="en-IN" sz="2800" b="0" i="0" dirty="0" err="1">
                <a:solidFill>
                  <a:srgbClr val="000000"/>
                </a:solidFill>
                <a:effectLst/>
                <a:latin typeface="Verdana" panose="020B0604030504040204" pitchFamily="34" charset="0"/>
              </a:rPr>
              <a:t>pd.Series</a:t>
            </a:r>
            <a:r>
              <a:rPr lang="en-IN" sz="2800" b="0" i="0" dirty="0">
                <a:solidFill>
                  <a:srgbClr val="000000"/>
                </a:solidFill>
                <a:effectLst/>
                <a:latin typeface="Verdana" panose="020B0604030504040204" pitchFamily="34" charset="0"/>
              </a:rPr>
              <a:t>(data=[</a:t>
            </a:r>
            <a:r>
              <a:rPr lang="en-IN" sz="2800" b="0" i="0" dirty="0">
                <a:solidFill>
                  <a:srgbClr val="C00000"/>
                </a:solidFill>
                <a:effectLst/>
                <a:latin typeface="Verdana" panose="020B0604030504040204" pitchFamily="34" charset="0"/>
              </a:rPr>
              <a:t>4.9</a:t>
            </a:r>
            <a:r>
              <a:rPr lang="en-IN" sz="2800" b="0" i="0" dirty="0">
                <a:solidFill>
                  <a:srgbClr val="000000"/>
                </a:solidFill>
                <a:effectLst/>
                <a:latin typeface="Verdana" panose="020B0604030504040204" pitchFamily="34" charset="0"/>
              </a:rPr>
              <a:t>,</a:t>
            </a:r>
            <a:r>
              <a:rPr lang="en-IN" sz="2800" b="0" i="0" dirty="0">
                <a:solidFill>
                  <a:srgbClr val="C00000"/>
                </a:solidFill>
                <a:effectLst/>
                <a:latin typeface="Verdana" panose="020B0604030504040204" pitchFamily="34" charset="0"/>
              </a:rPr>
              <a:t>8.2</a:t>
            </a:r>
            <a:r>
              <a:rPr lang="en-IN" sz="2800" b="0" i="0" dirty="0">
                <a:solidFill>
                  <a:srgbClr val="000000"/>
                </a:solidFill>
                <a:effectLst/>
                <a:latin typeface="Verdana" panose="020B0604030504040204" pitchFamily="34" charset="0"/>
              </a:rPr>
              <a:t>,</a:t>
            </a:r>
            <a:r>
              <a:rPr lang="en-IN" sz="2800" b="0" i="0" dirty="0">
                <a:solidFill>
                  <a:srgbClr val="C00000"/>
                </a:solidFill>
                <a:effectLst/>
                <a:latin typeface="Verdana" panose="020B0604030504040204" pitchFamily="34" charset="0"/>
              </a:rPr>
              <a:t>5.6</a:t>
            </a:r>
            <a:r>
              <a:rPr lang="en-IN" sz="2800" b="0" i="0" dirty="0">
                <a:solidFill>
                  <a:srgbClr val="000000"/>
                </a:solidFill>
                <a:effectLst/>
                <a:latin typeface="Verdana" panose="020B0604030504040204" pitchFamily="34" charset="0"/>
              </a:rPr>
              <a:t>],index=[</a:t>
            </a:r>
            <a:r>
              <a:rPr lang="en-IN" sz="2800" b="0" i="0" dirty="0">
                <a:solidFill>
                  <a:srgbClr val="0000FF"/>
                </a:solidFill>
                <a:effectLst/>
                <a:latin typeface="Verdana" panose="020B0604030504040204" pitchFamily="34" charset="0"/>
              </a:rPr>
              <a:t>'</a:t>
            </a:r>
            <a:r>
              <a:rPr lang="en-IN" sz="2800" b="0" i="0" dirty="0" err="1">
                <a:solidFill>
                  <a:srgbClr val="0000FF"/>
                </a:solidFill>
                <a:effectLst/>
                <a:latin typeface="Verdana" panose="020B0604030504040204" pitchFamily="34" charset="0"/>
              </a:rPr>
              <a:t>x'</a:t>
            </a:r>
            <a:r>
              <a:rPr lang="en-IN" sz="2800" b="0" i="0" dirty="0" err="1">
                <a:solidFill>
                  <a:srgbClr val="000000"/>
                </a:solidFill>
                <a:effectLst/>
                <a:latin typeface="Verdana" panose="020B0604030504040204" pitchFamily="34" charset="0"/>
              </a:rPr>
              <a:t>,</a:t>
            </a:r>
            <a:r>
              <a:rPr lang="en-IN" sz="2800" b="0" i="0" dirty="0" err="1">
                <a:solidFill>
                  <a:srgbClr val="0000FF"/>
                </a:solidFill>
                <a:effectLst/>
                <a:latin typeface="Verdana" panose="020B0604030504040204" pitchFamily="34" charset="0"/>
              </a:rPr>
              <a:t>'y'</a:t>
            </a:r>
            <a:r>
              <a:rPr lang="en-IN" sz="2800" b="0" i="0" dirty="0" err="1">
                <a:solidFill>
                  <a:srgbClr val="000000"/>
                </a:solidFill>
                <a:effectLst/>
                <a:latin typeface="Verdana" panose="020B0604030504040204" pitchFamily="34" charset="0"/>
              </a:rPr>
              <a:t>,</a:t>
            </a:r>
            <a:r>
              <a:rPr lang="en-IN" sz="2800" b="0" i="0" dirty="0" err="1">
                <a:solidFill>
                  <a:srgbClr val="0000FF"/>
                </a:solidFill>
                <a:effectLst/>
                <a:latin typeface="Verdana" panose="020B0604030504040204" pitchFamily="34" charset="0"/>
              </a:rPr>
              <a:t>'z</a:t>
            </a:r>
            <a:r>
              <a:rPr lang="en-IN" sz="2800" b="0" i="0" dirty="0">
                <a:solidFill>
                  <a:srgbClr val="0000FF"/>
                </a:solidFill>
                <a:effectLst/>
                <a:latin typeface="Verdana" panose="020B0604030504040204" pitchFamily="34" charset="0"/>
              </a:rPr>
              <a:t>'</a:t>
            </a:r>
            <a:r>
              <a:rPr lang="en-IN" sz="2800" b="0" i="0" dirty="0">
                <a:solidFill>
                  <a:srgbClr val="000000"/>
                </a:solidFill>
                <a:effectLst/>
                <a:latin typeface="Verdana" panose="020B0604030504040204" pitchFamily="34" charset="0"/>
              </a:rPr>
              <a:t>])   </a:t>
            </a:r>
            <a:endParaRPr lang="en-IN" sz="2800" b="0" i="0" dirty="0">
              <a:solidFill>
                <a:srgbClr val="000000"/>
              </a:solidFill>
              <a:effectLst/>
              <a:latin typeface="Verdana" panose="020B0604030504040204" pitchFamily="34" charset="0"/>
            </a:endParaRPr>
          </a:p>
          <a:p>
            <a:pPr algn="l">
              <a:buFont typeface="+mj-lt"/>
              <a:buAutoNum type="arabicPeriod"/>
            </a:pPr>
            <a:r>
              <a:rPr lang="en-IN" sz="2800" b="0" i="0" dirty="0">
                <a:solidFill>
                  <a:srgbClr val="000000"/>
                </a:solidFill>
                <a:effectLst/>
                <a:latin typeface="Verdana" panose="020B0604030504040204" pitchFamily="34" charset="0"/>
              </a:rPr>
              <a:t>print(</a:t>
            </a:r>
            <a:r>
              <a:rPr lang="en-IN" sz="2800" b="0" i="0" dirty="0" err="1">
                <a:solidFill>
                  <a:srgbClr val="000000"/>
                </a:solidFill>
                <a:effectLst/>
                <a:latin typeface="Verdana" panose="020B0604030504040204" pitchFamily="34" charset="0"/>
              </a:rPr>
              <a:t>a.shape</a:t>
            </a:r>
            <a:r>
              <a:rPr lang="en-IN" sz="2800" b="0" i="0" dirty="0">
                <a:solidFill>
                  <a:srgbClr val="000000"/>
                </a:solidFill>
                <a:effectLst/>
                <a:latin typeface="Verdana" panose="020B0604030504040204" pitchFamily="34" charset="0"/>
              </a:rPr>
              <a:t>)   </a:t>
            </a:r>
            <a:endParaRPr lang="en-IN" sz="2800" b="0" i="0" dirty="0">
              <a:solidFill>
                <a:srgbClr val="000000"/>
              </a:solidFill>
              <a:effectLst/>
              <a:latin typeface="Verdana" panose="020B0604030504040204" pitchFamily="34" charset="0"/>
            </a:endParaRPr>
          </a:p>
          <a:p>
            <a:pPr algn="l">
              <a:buFont typeface="+mj-lt"/>
              <a:buAutoNum type="arabicPeriod"/>
            </a:pPr>
            <a:r>
              <a:rPr lang="en-IN" sz="2800" b="0" i="0" dirty="0">
                <a:solidFill>
                  <a:srgbClr val="000000"/>
                </a:solidFill>
                <a:effectLst/>
                <a:latin typeface="Verdana" panose="020B0604030504040204" pitchFamily="34" charset="0"/>
              </a:rPr>
              <a:t>print(</a:t>
            </a:r>
            <a:r>
              <a:rPr lang="en-IN" sz="2800" b="0" i="0" dirty="0" err="1">
                <a:solidFill>
                  <a:srgbClr val="000000"/>
                </a:solidFill>
                <a:effectLst/>
                <a:latin typeface="Verdana" panose="020B0604030504040204" pitchFamily="34" charset="0"/>
              </a:rPr>
              <a:t>b.shape</a:t>
            </a:r>
            <a:r>
              <a:rPr lang="en-IN" sz="2800" b="0" i="0" dirty="0">
                <a:solidFill>
                  <a:srgbClr val="000000"/>
                </a:solidFill>
                <a:effectLst/>
                <a:latin typeface="Verdana" panose="020B0604030504040204" pitchFamily="34" charset="0"/>
              </a:rPr>
              <a:t>)  </a:t>
            </a:r>
            <a:endParaRPr lang="en-IN" sz="2800" b="0" i="0" dirty="0">
              <a:solidFill>
                <a:srgbClr val="000000"/>
              </a:solidFill>
              <a:effectLst/>
              <a:latin typeface="Verdana" panose="020B0604030504040204" pitchFamily="34" charset="0"/>
            </a:endParaRPr>
          </a:p>
          <a:p>
            <a:endParaRPr lang="en-IN" sz="2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b="0" i="0" dirty="0">
                <a:solidFill>
                  <a:srgbClr val="610B4B"/>
                </a:solidFill>
                <a:effectLst/>
                <a:latin typeface="erdana"/>
              </a:rPr>
              <a:t>Retrieving Dimension, Size and Number of bytes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836712"/>
            <a:ext cx="8229600" cy="5904656"/>
          </a:xfrm>
        </p:spPr>
        <p:txBody>
          <a:bodyPr/>
          <a:lstStyle/>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numpy</a:t>
            </a:r>
            <a:r>
              <a:rPr lang="en-IN" b="0" i="0" dirty="0">
                <a:solidFill>
                  <a:srgbClr val="000000"/>
                </a:solidFill>
                <a:effectLst/>
                <a:latin typeface="Verdana" panose="020B0604030504040204" pitchFamily="34" charset="0"/>
              </a:rPr>
              <a:t> as np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pandas as pd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a=</a:t>
            </a:r>
            <a:r>
              <a:rPr lang="en-IN" b="0" i="0" dirty="0" err="1">
                <a:solidFill>
                  <a:srgbClr val="000000"/>
                </a:solidFill>
                <a:effectLst/>
                <a:latin typeface="Verdana" panose="020B0604030504040204" pitchFamily="34" charset="0"/>
              </a:rPr>
              <a:t>pd.Series</a:t>
            </a:r>
            <a:r>
              <a:rPr lang="en-IN" b="0" i="0" dirty="0">
                <a:solidFill>
                  <a:srgbClr val="000000"/>
                </a:solidFill>
                <a:effectLst/>
                <a:latin typeface="Verdana" panose="020B0604030504040204" pitchFamily="34" charset="0"/>
              </a:rPr>
              <a:t>(data=[</a:t>
            </a:r>
            <a:r>
              <a:rPr lang="en-IN" b="0" i="0" dirty="0">
                <a:solidFill>
                  <a:srgbClr val="C00000"/>
                </a:solidFill>
                <a:effectLst/>
                <a:latin typeface="Verdana" panose="020B0604030504040204" pitchFamily="34" charset="0"/>
              </a:rPr>
              <a:t>1</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2</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3</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4</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b=</a:t>
            </a:r>
            <a:r>
              <a:rPr lang="en-IN" b="0" i="0" dirty="0" err="1">
                <a:solidFill>
                  <a:srgbClr val="000000"/>
                </a:solidFill>
                <a:effectLst/>
                <a:latin typeface="Verdana" panose="020B0604030504040204" pitchFamily="34" charset="0"/>
              </a:rPr>
              <a:t>pd.Series</a:t>
            </a:r>
            <a:r>
              <a:rPr lang="en-IN" b="0" i="0" dirty="0">
                <a:solidFill>
                  <a:srgbClr val="000000"/>
                </a:solidFill>
                <a:effectLst/>
                <a:latin typeface="Verdana" panose="020B0604030504040204" pitchFamily="34" charset="0"/>
              </a:rPr>
              <a:t>(data=[</a:t>
            </a:r>
            <a:r>
              <a:rPr lang="en-IN" b="0" i="0" dirty="0">
                <a:solidFill>
                  <a:srgbClr val="C00000"/>
                </a:solidFill>
                <a:effectLst/>
                <a:latin typeface="Verdana" panose="020B0604030504040204" pitchFamily="34" charset="0"/>
              </a:rPr>
              <a:t>4.9</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8.2</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5.6</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index=[</a:t>
            </a:r>
            <a:r>
              <a:rPr lang="en-IN" b="0" i="0" dirty="0">
                <a:solidFill>
                  <a:srgbClr val="0000FF"/>
                </a:solidFill>
                <a:effectLst/>
                <a:latin typeface="Verdana" panose="020B0604030504040204" pitchFamily="34" charset="0"/>
              </a:rPr>
              <a:t>'</a:t>
            </a:r>
            <a:r>
              <a:rPr lang="en-IN" b="0" i="0" dirty="0" err="1">
                <a:solidFill>
                  <a:srgbClr val="0000FF"/>
                </a:solidFill>
                <a:effectLst/>
                <a:latin typeface="Verdana" panose="020B0604030504040204" pitchFamily="34" charset="0"/>
              </a:rPr>
              <a:t>x'</a:t>
            </a:r>
            <a:r>
              <a:rPr lang="en-IN" b="0" i="0" dirty="0" err="1">
                <a:solidFill>
                  <a:srgbClr val="000000"/>
                </a:solidFill>
                <a:effectLst/>
                <a:latin typeface="Verdana" panose="020B0604030504040204" pitchFamily="34" charset="0"/>
              </a:rPr>
              <a:t>,</a:t>
            </a:r>
            <a:r>
              <a:rPr lang="en-IN" b="0" i="0" dirty="0" err="1">
                <a:solidFill>
                  <a:srgbClr val="0000FF"/>
                </a:solidFill>
                <a:effectLst/>
                <a:latin typeface="Verdana" panose="020B0604030504040204" pitchFamily="34" charset="0"/>
              </a:rPr>
              <a:t>'y'</a:t>
            </a:r>
            <a:r>
              <a:rPr lang="en-IN" b="0" i="0" dirty="0" err="1">
                <a:solidFill>
                  <a:srgbClr val="000000"/>
                </a:solidFill>
                <a:effectLst/>
                <a:latin typeface="Verdana" panose="020B0604030504040204" pitchFamily="34" charset="0"/>
              </a:rPr>
              <a:t>,</a:t>
            </a:r>
            <a:r>
              <a:rPr lang="en-IN" b="0" i="0" dirty="0" err="1">
                <a:solidFill>
                  <a:srgbClr val="0000FF"/>
                </a:solidFill>
                <a:effectLst/>
                <a:latin typeface="Verdana" panose="020B0604030504040204" pitchFamily="34" charset="0"/>
              </a:rPr>
              <a:t>'z</a:t>
            </a:r>
            <a:r>
              <a:rPr lang="en-IN" b="0" i="0" dirty="0">
                <a:solidFill>
                  <a:srgbClr val="0000FF"/>
                </a:solidFill>
                <a:effectLst/>
                <a:latin typeface="Verdana" panose="020B0604030504040204" pitchFamily="34" charset="0"/>
              </a:rPr>
              <a: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print(</a:t>
            </a:r>
            <a:r>
              <a:rPr lang="en-IN" b="0" i="0" dirty="0" err="1">
                <a:solidFill>
                  <a:srgbClr val="000000"/>
                </a:solidFill>
                <a:effectLst/>
                <a:latin typeface="Verdana" panose="020B0604030504040204" pitchFamily="34" charset="0"/>
              </a:rPr>
              <a:t>a.ndim</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b.ndim</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print(</a:t>
            </a:r>
            <a:r>
              <a:rPr lang="en-IN" b="0" i="0" dirty="0" err="1">
                <a:solidFill>
                  <a:srgbClr val="000000"/>
                </a:solidFill>
                <a:effectLst/>
                <a:latin typeface="Verdana" panose="020B0604030504040204" pitchFamily="34" charset="0"/>
              </a:rPr>
              <a:t>a.size</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b.size</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print(</a:t>
            </a:r>
            <a:r>
              <a:rPr lang="en-IN" b="0" i="0" dirty="0" err="1">
                <a:solidFill>
                  <a:srgbClr val="000000"/>
                </a:solidFill>
                <a:effectLst/>
                <a:latin typeface="Verdana" panose="020B0604030504040204" pitchFamily="34" charset="0"/>
              </a:rPr>
              <a:t>a.nbytes</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b.nbytes</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br>
              <a:rPr lang="en-IN" dirty="0"/>
            </a:br>
            <a:r>
              <a:rPr lang="en-IN" dirty="0"/>
              <a:t>Pandas </a:t>
            </a:r>
            <a:r>
              <a:rPr lang="en-IN" dirty="0" err="1"/>
              <a:t>Dataframe</a:t>
            </a:r>
            <a:r>
              <a:rPr lang="en-IN" dirty="0"/>
              <a:t>/</a:t>
            </a:r>
            <a:r>
              <a:rPr lang="en-IN" dirty="0" err="1"/>
              <a:t>Series.head</a:t>
            </a:r>
            <a:r>
              <a:rPr lang="en-IN" dirty="0"/>
              <a:t>() method</a:t>
            </a:r>
            <a:br>
              <a:rPr lang="en-IN" dirty="0"/>
            </a:br>
            <a:endParaRPr lang="en-IN" dirty="0"/>
          </a:p>
        </p:txBody>
      </p:sp>
      <p:sp>
        <p:nvSpPr>
          <p:cNvPr id="3" name="Content Placeholder 2"/>
          <p:cNvSpPr>
            <a:spLocks noGrp="1"/>
          </p:cNvSpPr>
          <p:nvPr>
            <p:ph idx="1"/>
          </p:nvPr>
        </p:nvSpPr>
        <p:spPr>
          <a:xfrm>
            <a:off x="457200" y="1285860"/>
            <a:ext cx="8229600" cy="5214974"/>
          </a:xfrm>
        </p:spPr>
        <p:txBody>
          <a:bodyPr/>
          <a:lstStyle/>
          <a:p>
            <a:r>
              <a:rPr lang="en-IN" dirty="0"/>
              <a:t>Pandas </a:t>
            </a:r>
            <a:r>
              <a:rPr lang="en-IN" b="1" dirty="0"/>
              <a:t>head()</a:t>
            </a:r>
            <a:r>
              <a:rPr lang="en-IN" dirty="0"/>
              <a:t> method is used to return top n (5 by default) rows of a data frame or series.</a:t>
            </a:r>
            <a:endParaRPr lang="en-IN" dirty="0"/>
          </a:p>
          <a:p>
            <a:pPr fontAlgn="base"/>
            <a:r>
              <a:rPr lang="en-IN" b="1" i="1" dirty="0"/>
              <a:t>Syntax: </a:t>
            </a:r>
            <a:r>
              <a:rPr lang="en-IN" i="1" dirty="0" err="1"/>
              <a:t>Dataframe.head</a:t>
            </a:r>
            <a:r>
              <a:rPr lang="en-IN" i="1" dirty="0"/>
              <a:t>(n=5)</a:t>
            </a:r>
            <a:endParaRPr lang="en-IN" i="1" dirty="0"/>
          </a:p>
          <a:p>
            <a:pPr fontAlgn="base"/>
            <a:r>
              <a:rPr lang="en-IN" b="1" i="1" dirty="0"/>
              <a:t>Parameters:</a:t>
            </a:r>
            <a:br>
              <a:rPr lang="en-IN" i="1" dirty="0"/>
            </a:br>
            <a:r>
              <a:rPr lang="en-IN" b="1" i="1" dirty="0"/>
              <a:t>n: </a:t>
            </a:r>
            <a:r>
              <a:rPr lang="en-IN" i="1" dirty="0"/>
              <a:t>integer value, number of rows to be returned</a:t>
            </a:r>
            <a:endParaRPr lang="en-IN" i="1" dirty="0"/>
          </a:p>
          <a:p>
            <a:pPr fontAlgn="base"/>
            <a:r>
              <a:rPr lang="en-IN" b="1" i="1" dirty="0"/>
              <a:t>Return type: </a:t>
            </a:r>
            <a:r>
              <a:rPr lang="en-IN" i="1" dirty="0" err="1"/>
              <a:t>Dataframe</a:t>
            </a:r>
            <a:r>
              <a:rPr lang="en-IN" i="1" dirty="0"/>
              <a:t> with top n rows</a:t>
            </a:r>
            <a:endParaRPr lang="en-IN" i="1" dirty="0"/>
          </a:p>
          <a:p>
            <a:endParaRPr lang="en-I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br>
              <a:rPr lang="en-IN" dirty="0"/>
            </a:br>
            <a:r>
              <a:rPr lang="en-IN" dirty="0"/>
              <a:t># importing pandas module </a:t>
            </a:r>
            <a:endParaRPr lang="en-IN" dirty="0"/>
          </a:p>
          <a:p>
            <a:pPr fontAlgn="base"/>
            <a:r>
              <a:rPr lang="en-IN" dirty="0"/>
              <a:t>import pandas as pd </a:t>
            </a:r>
            <a:endParaRPr lang="en-IN" dirty="0"/>
          </a:p>
          <a:p>
            <a:pPr fontAlgn="base"/>
            <a:r>
              <a:rPr lang="en-IN" dirty="0"/>
              <a:t>  </a:t>
            </a:r>
            <a:endParaRPr lang="en-IN" dirty="0"/>
          </a:p>
          <a:p>
            <a:pPr fontAlgn="base"/>
            <a:r>
              <a:rPr lang="en-IN" dirty="0"/>
              <a:t># making data frame </a:t>
            </a:r>
            <a:endParaRPr lang="en-IN" dirty="0"/>
          </a:p>
          <a:p>
            <a:pPr fontAlgn="base"/>
            <a:r>
              <a:rPr lang="en-IN" dirty="0"/>
              <a:t>data = </a:t>
            </a:r>
            <a:r>
              <a:rPr lang="en-IN" dirty="0" err="1"/>
              <a:t>pd.read_csv</a:t>
            </a:r>
            <a:r>
              <a:rPr lang="en-IN" dirty="0"/>
              <a:t>("</a:t>
            </a:r>
            <a:r>
              <a:rPr lang="en-IN" dirty="0">
                <a:hlinkClick r:id="rId1"/>
              </a:rPr>
              <a:t>https://media.geeksforgeeks.org/wp-content/uploads/nba.csv</a:t>
            </a:r>
            <a:r>
              <a:rPr lang="en-IN" dirty="0"/>
              <a:t>") </a:t>
            </a:r>
            <a:endParaRPr lang="en-IN" dirty="0"/>
          </a:p>
          <a:p>
            <a:pPr fontAlgn="base"/>
            <a:r>
              <a:rPr lang="en-IN" dirty="0"/>
              <a:t>  </a:t>
            </a:r>
            <a:endParaRPr lang="en-IN" dirty="0"/>
          </a:p>
          <a:p>
            <a:pPr fontAlgn="base"/>
            <a:r>
              <a:rPr lang="en-IN" dirty="0"/>
              <a:t># calling head() method  </a:t>
            </a:r>
            <a:endParaRPr lang="en-IN" dirty="0"/>
          </a:p>
          <a:p>
            <a:pPr fontAlgn="base"/>
            <a:r>
              <a:rPr lang="en-IN" dirty="0"/>
              <a:t># storing in new variable </a:t>
            </a:r>
            <a:endParaRPr lang="en-IN" dirty="0"/>
          </a:p>
          <a:p>
            <a:pPr fontAlgn="base"/>
            <a:r>
              <a:rPr lang="en-IN" dirty="0" err="1"/>
              <a:t>data_top</a:t>
            </a:r>
            <a:r>
              <a:rPr lang="en-IN" dirty="0"/>
              <a:t> = </a:t>
            </a:r>
            <a:r>
              <a:rPr lang="en-IN" dirty="0" err="1"/>
              <a:t>data.head</a:t>
            </a:r>
            <a:r>
              <a:rPr lang="en-IN" dirty="0"/>
              <a:t>() </a:t>
            </a:r>
            <a:endParaRPr lang="en-IN" dirty="0"/>
          </a:p>
          <a:p>
            <a:pPr fontAlgn="base"/>
            <a:r>
              <a:rPr lang="en-IN" dirty="0"/>
              <a:t>  </a:t>
            </a:r>
            <a:endParaRPr lang="en-IN" dirty="0"/>
          </a:p>
          <a:p>
            <a:pPr fontAlgn="base"/>
            <a:r>
              <a:rPr lang="en-IN" dirty="0"/>
              <a:t># display </a:t>
            </a:r>
            <a:endParaRPr lang="en-IN" dirty="0"/>
          </a:p>
          <a:p>
            <a:pPr fontAlgn="base"/>
            <a:r>
              <a:rPr lang="en-IN" dirty="0" err="1"/>
              <a:t>data_top</a:t>
            </a:r>
            <a:r>
              <a:rPr lang="en-IN" dirty="0"/>
              <a:t> </a:t>
            </a:r>
            <a:endParaRPr lang="en-IN" dirty="0"/>
          </a:p>
          <a:p>
            <a:endParaRPr lang="en-IN"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b="1" dirty="0"/>
              <a:t> </a:t>
            </a:r>
            <a:r>
              <a:rPr lang="en-IN" dirty="0"/>
              <a:t>Calling on Series with n parameter()</a:t>
            </a:r>
            <a:endParaRPr lang="en-IN" dirty="0"/>
          </a:p>
        </p:txBody>
      </p:sp>
      <p:sp>
        <p:nvSpPr>
          <p:cNvPr id="3" name="Content Placeholder 2"/>
          <p:cNvSpPr>
            <a:spLocks noGrp="1"/>
          </p:cNvSpPr>
          <p:nvPr>
            <p:ph idx="1"/>
          </p:nvPr>
        </p:nvSpPr>
        <p:spPr>
          <a:xfrm>
            <a:off x="457200" y="928670"/>
            <a:ext cx="8229600" cy="5429288"/>
          </a:xfrm>
        </p:spPr>
        <p:txBody>
          <a:bodyPr>
            <a:normAutofit fontScale="70000" lnSpcReduction="20000"/>
          </a:bodyPr>
          <a:lstStyle/>
          <a:p>
            <a:r>
              <a:rPr lang="en-IN" dirty="0"/>
              <a:t>In this example, the .head() method is called on series with custom input of n parameter to return top 9 rows of the series.</a:t>
            </a:r>
            <a:endParaRPr lang="en-IN" dirty="0"/>
          </a:p>
          <a:p>
            <a:pPr fontAlgn="base"/>
            <a:r>
              <a:rPr lang="en-IN" dirty="0"/>
              <a:t>data = </a:t>
            </a:r>
            <a:r>
              <a:rPr lang="en-IN" dirty="0" err="1"/>
              <a:t>pd.read_csv</a:t>
            </a:r>
            <a:r>
              <a:rPr lang="en-IN" dirty="0"/>
              <a:t>("</a:t>
            </a:r>
            <a:r>
              <a:rPr lang="en-IN" dirty="0">
                <a:hlinkClick r:id="rId1"/>
              </a:rPr>
              <a:t>https://media.geeksforgeeks.org/wp-content/uploads/nba.csv</a:t>
            </a:r>
            <a:r>
              <a:rPr lang="en-IN" dirty="0"/>
              <a:t>") </a:t>
            </a:r>
            <a:endParaRPr lang="en-IN" dirty="0"/>
          </a:p>
          <a:p>
            <a:pPr fontAlgn="base"/>
            <a:r>
              <a:rPr lang="en-IN" dirty="0"/>
              <a:t>  </a:t>
            </a:r>
            <a:endParaRPr lang="en-IN" dirty="0"/>
          </a:p>
          <a:p>
            <a:pPr fontAlgn="base"/>
            <a:r>
              <a:rPr lang="en-IN" dirty="0"/>
              <a:t># number of rows to return </a:t>
            </a:r>
            <a:endParaRPr lang="en-IN" dirty="0"/>
          </a:p>
          <a:p>
            <a:pPr fontAlgn="base"/>
            <a:r>
              <a:rPr lang="en-IN" dirty="0"/>
              <a:t>n = 9</a:t>
            </a:r>
            <a:endParaRPr lang="en-IN" dirty="0"/>
          </a:p>
          <a:p>
            <a:pPr fontAlgn="base"/>
            <a:r>
              <a:rPr lang="en-IN" dirty="0"/>
              <a:t>  </a:t>
            </a:r>
            <a:endParaRPr lang="en-IN" dirty="0"/>
          </a:p>
          <a:p>
            <a:pPr fontAlgn="base"/>
            <a:r>
              <a:rPr lang="en-IN" dirty="0"/>
              <a:t># creating series </a:t>
            </a:r>
            <a:endParaRPr lang="en-IN" dirty="0"/>
          </a:p>
          <a:p>
            <a:pPr fontAlgn="base"/>
            <a:r>
              <a:rPr lang="en-IN" dirty="0"/>
              <a:t>series = data["Name"] </a:t>
            </a:r>
            <a:endParaRPr lang="en-IN" dirty="0"/>
          </a:p>
          <a:p>
            <a:pPr fontAlgn="base"/>
            <a:r>
              <a:rPr lang="en-IN" dirty="0"/>
              <a:t>  </a:t>
            </a:r>
            <a:endParaRPr lang="en-IN" dirty="0"/>
          </a:p>
          <a:p>
            <a:pPr fontAlgn="base"/>
            <a:r>
              <a:rPr lang="en-IN" dirty="0"/>
              <a:t># returning top n rows </a:t>
            </a:r>
            <a:endParaRPr lang="en-IN" dirty="0"/>
          </a:p>
          <a:p>
            <a:pPr fontAlgn="base"/>
            <a:r>
              <a:rPr lang="en-IN" dirty="0"/>
              <a:t>top = </a:t>
            </a:r>
            <a:r>
              <a:rPr lang="en-IN" dirty="0" err="1"/>
              <a:t>series.head</a:t>
            </a:r>
            <a:r>
              <a:rPr lang="en-IN" dirty="0"/>
              <a:t>(n = n) </a:t>
            </a:r>
            <a:endParaRPr lang="en-IN" dirty="0"/>
          </a:p>
          <a:p>
            <a:pPr fontAlgn="base"/>
            <a:r>
              <a:rPr lang="en-IN" dirty="0"/>
              <a:t>  </a:t>
            </a:r>
            <a:endParaRPr lang="en-IN" dirty="0"/>
          </a:p>
          <a:p>
            <a:pPr fontAlgn="base"/>
            <a:r>
              <a:rPr lang="en-IN" dirty="0"/>
              <a:t># display </a:t>
            </a:r>
            <a:endParaRPr lang="en-IN" dirty="0"/>
          </a:p>
          <a:p>
            <a:pPr fontAlgn="base"/>
            <a:r>
              <a:rPr lang="en-IN" dirty="0"/>
              <a:t>top </a:t>
            </a:r>
            <a:endParaRPr lang="en-IN" dirty="0"/>
          </a:p>
          <a:p>
            <a:endParaRPr lang="en-I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br>
              <a:rPr lang="en-IN" dirty="0"/>
            </a:br>
            <a:r>
              <a:rPr lang="en-IN" dirty="0"/>
              <a:t>Pandas </a:t>
            </a:r>
            <a:r>
              <a:rPr lang="en-IN" dirty="0" err="1"/>
              <a:t>Dataframe</a:t>
            </a:r>
            <a:r>
              <a:rPr lang="en-IN" dirty="0"/>
              <a:t>/</a:t>
            </a:r>
            <a:r>
              <a:rPr lang="en-IN" dirty="0" err="1"/>
              <a:t>Series.tail</a:t>
            </a:r>
            <a:r>
              <a:rPr lang="en-IN" dirty="0"/>
              <a:t>() method</a:t>
            </a:r>
            <a:br>
              <a:rPr lang="en-IN" dirty="0"/>
            </a:br>
            <a:endParaRPr lang="en-IN" dirty="0"/>
          </a:p>
        </p:txBody>
      </p:sp>
      <p:sp>
        <p:nvSpPr>
          <p:cNvPr id="3" name="Content Placeholder 2"/>
          <p:cNvSpPr>
            <a:spLocks noGrp="1"/>
          </p:cNvSpPr>
          <p:nvPr>
            <p:ph idx="1"/>
          </p:nvPr>
        </p:nvSpPr>
        <p:spPr>
          <a:xfrm>
            <a:off x="457200" y="1142984"/>
            <a:ext cx="8229600" cy="5357850"/>
          </a:xfrm>
        </p:spPr>
        <p:txBody>
          <a:bodyPr/>
          <a:lstStyle/>
          <a:p>
            <a:r>
              <a:rPr lang="en-IN" dirty="0"/>
              <a:t>Pandas </a:t>
            </a:r>
            <a:r>
              <a:rPr lang="en-IN" b="1" dirty="0"/>
              <a:t>tail()</a:t>
            </a:r>
            <a:r>
              <a:rPr lang="en-IN" dirty="0"/>
              <a:t> method is used to return bottom n (5 by default) rows of a data frame or series.</a:t>
            </a:r>
            <a:endParaRPr lang="en-IN" dirty="0"/>
          </a:p>
          <a:p>
            <a:pPr fontAlgn="base"/>
            <a:r>
              <a:rPr lang="en-IN" b="1" i="1" dirty="0"/>
              <a:t>Syntax: </a:t>
            </a:r>
            <a:r>
              <a:rPr lang="en-IN" i="1" dirty="0" err="1"/>
              <a:t>Dataframe.tail</a:t>
            </a:r>
            <a:r>
              <a:rPr lang="en-IN" i="1" dirty="0"/>
              <a:t>(n=5)</a:t>
            </a:r>
            <a:endParaRPr lang="en-IN" i="1" dirty="0"/>
          </a:p>
          <a:p>
            <a:pPr fontAlgn="base"/>
            <a:r>
              <a:rPr lang="en-IN" b="1" i="1" dirty="0"/>
              <a:t>Parameters:</a:t>
            </a:r>
            <a:br>
              <a:rPr lang="en-IN" i="1" dirty="0"/>
            </a:br>
            <a:r>
              <a:rPr lang="en-IN" b="1" i="1" dirty="0"/>
              <a:t>n: </a:t>
            </a:r>
            <a:r>
              <a:rPr lang="en-IN" i="1" dirty="0"/>
              <a:t>integer value, number of rows to be returned</a:t>
            </a:r>
            <a:endParaRPr lang="en-IN" i="1" dirty="0"/>
          </a:p>
          <a:p>
            <a:pPr fontAlgn="base"/>
            <a:r>
              <a:rPr lang="en-IN" b="1" i="1" dirty="0"/>
              <a:t>Return type: </a:t>
            </a:r>
            <a:r>
              <a:rPr lang="en-IN" i="1" dirty="0" err="1"/>
              <a:t>Dataframe</a:t>
            </a:r>
            <a:r>
              <a:rPr lang="en-IN" i="1" dirty="0"/>
              <a:t> with bottom n rows</a:t>
            </a:r>
            <a:endParaRPr lang="en-IN" i="1" dirty="0"/>
          </a:p>
          <a:p>
            <a:br>
              <a:rPr lang="en-IN" dirty="0"/>
            </a:b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n-IN" sz="4000" dirty="0"/>
              <a:t>Python-</a:t>
            </a:r>
            <a:r>
              <a:rPr lang="en-IN" sz="4000" dirty="0" err="1"/>
              <a:t>Numpy</a:t>
            </a:r>
            <a:endParaRPr lang="en-IN" sz="4000" dirty="0"/>
          </a:p>
        </p:txBody>
      </p:sp>
      <p:sp>
        <p:nvSpPr>
          <p:cNvPr id="3" name="Content Placeholder 2"/>
          <p:cNvSpPr>
            <a:spLocks noGrp="1"/>
          </p:cNvSpPr>
          <p:nvPr>
            <p:ph idx="1"/>
          </p:nvPr>
        </p:nvSpPr>
        <p:spPr>
          <a:xfrm>
            <a:off x="457200" y="1071546"/>
            <a:ext cx="8229600" cy="5500726"/>
          </a:xfrm>
        </p:spPr>
        <p:txBody>
          <a:bodyPr>
            <a:normAutofit lnSpcReduction="10000"/>
          </a:bodyPr>
          <a:lstStyle/>
          <a:p>
            <a:r>
              <a:rPr lang="en-IN" sz="2400" dirty="0" err="1"/>
              <a:t>Numpy</a:t>
            </a:r>
            <a:r>
              <a:rPr lang="en-IN" sz="2400" dirty="0"/>
              <a:t> stands for numerical python.</a:t>
            </a:r>
            <a:endParaRPr lang="en-IN" sz="2400" dirty="0"/>
          </a:p>
          <a:p>
            <a:pPr>
              <a:buNone/>
            </a:pPr>
            <a:endParaRPr lang="en-IN" sz="2400" dirty="0"/>
          </a:p>
          <a:p>
            <a:r>
              <a:rPr lang="en-IN" sz="2400" dirty="0"/>
              <a:t>Fundamental package for numerical computations in Python.</a:t>
            </a:r>
            <a:endParaRPr lang="en-IN" sz="2400" dirty="0"/>
          </a:p>
          <a:p>
            <a:pPr>
              <a:buNone/>
            </a:pPr>
            <a:endParaRPr lang="en-IN" sz="2400" dirty="0"/>
          </a:p>
          <a:p>
            <a:r>
              <a:rPr lang="en-IN" sz="2400" dirty="0"/>
              <a:t>Supports N-</a:t>
            </a:r>
            <a:r>
              <a:rPr lang="en-IN" sz="2400" dirty="0" err="1"/>
              <a:t>dimesnional</a:t>
            </a:r>
            <a:r>
              <a:rPr lang="en-IN" sz="2400" dirty="0"/>
              <a:t> array objects that can be used for processing multi-</a:t>
            </a:r>
            <a:r>
              <a:rPr lang="en-IN" sz="2400" dirty="0" err="1"/>
              <a:t>dimesnional</a:t>
            </a:r>
            <a:r>
              <a:rPr lang="en-IN" sz="2400" dirty="0"/>
              <a:t> data.</a:t>
            </a:r>
            <a:endParaRPr lang="en-IN" sz="2400" dirty="0"/>
          </a:p>
          <a:p>
            <a:pPr>
              <a:buNone/>
            </a:pPr>
            <a:endParaRPr lang="en-IN" sz="2400" dirty="0"/>
          </a:p>
          <a:p>
            <a:r>
              <a:rPr lang="en-IN" sz="2400" dirty="0"/>
              <a:t>Supports different data types.</a:t>
            </a:r>
            <a:endParaRPr lang="en-IN" sz="2400" dirty="0"/>
          </a:p>
          <a:p>
            <a:endParaRPr lang="en-IN" sz="2400" dirty="0"/>
          </a:p>
          <a:p>
            <a:r>
              <a:rPr lang="en-IN" sz="2400" dirty="0"/>
              <a:t>Using </a:t>
            </a:r>
            <a:r>
              <a:rPr lang="en-IN" sz="2400" dirty="0" err="1"/>
              <a:t>Numpy</a:t>
            </a:r>
            <a:r>
              <a:rPr lang="en-IN" sz="2400" dirty="0"/>
              <a:t> we can perform</a:t>
            </a:r>
            <a:endParaRPr lang="en-IN" sz="2400" dirty="0"/>
          </a:p>
          <a:p>
            <a:pPr lvl="1"/>
            <a:r>
              <a:rPr lang="en-IN" sz="2000" dirty="0"/>
              <a:t>Mathematical and logical operations on arrays</a:t>
            </a:r>
            <a:endParaRPr lang="en-IN" sz="2000" dirty="0"/>
          </a:p>
          <a:p>
            <a:pPr lvl="1"/>
            <a:r>
              <a:rPr lang="en-IN" sz="2000" dirty="0"/>
              <a:t>Fourier transforms</a:t>
            </a:r>
            <a:endParaRPr lang="en-IN" sz="2000" dirty="0"/>
          </a:p>
          <a:p>
            <a:pPr lvl="1"/>
            <a:r>
              <a:rPr lang="en-IN" sz="2000" dirty="0"/>
              <a:t>Linear algebra operations</a:t>
            </a:r>
            <a:endParaRPr lang="en-IN" sz="2000" dirty="0"/>
          </a:p>
          <a:p>
            <a:pPr lvl="1"/>
            <a:r>
              <a:rPr lang="en-IN" sz="2000" dirty="0"/>
              <a:t>Random number generation</a:t>
            </a:r>
            <a:endParaRPr lang="en-IN" sz="2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428625"/>
            <a:ext cx="8229600" cy="6429375"/>
          </a:xfrm>
        </p:spPr>
        <p:txBody>
          <a:bodyPr>
            <a:normAutofit fontScale="92500" lnSpcReduction="10000"/>
          </a:bodyPr>
          <a:lstStyle/>
          <a:p>
            <a:pPr fontAlgn="base"/>
            <a:r>
              <a:rPr lang="en-IN" dirty="0"/>
              <a:t>import pandas as pd </a:t>
            </a:r>
            <a:endParaRPr lang="en-IN" dirty="0"/>
          </a:p>
          <a:p>
            <a:pPr fontAlgn="base"/>
            <a:r>
              <a:rPr lang="en-IN" dirty="0"/>
              <a:t>  </a:t>
            </a:r>
            <a:endParaRPr lang="en-IN" dirty="0"/>
          </a:p>
          <a:p>
            <a:pPr fontAlgn="base"/>
            <a:r>
              <a:rPr lang="en-IN" dirty="0"/>
              <a:t># making data frame </a:t>
            </a:r>
            <a:endParaRPr lang="en-IN" dirty="0"/>
          </a:p>
          <a:p>
            <a:pPr fontAlgn="base"/>
            <a:r>
              <a:rPr lang="en-IN" dirty="0"/>
              <a:t>data = </a:t>
            </a:r>
            <a:r>
              <a:rPr lang="en-IN" dirty="0" err="1"/>
              <a:t>pd.read_csv</a:t>
            </a:r>
            <a:r>
              <a:rPr lang="en-IN" dirty="0"/>
              <a:t>("</a:t>
            </a:r>
            <a:r>
              <a:rPr lang="en-IN" dirty="0">
                <a:hlinkClick r:id="rId1"/>
              </a:rPr>
              <a:t>https://media.geeksforgeeks.org/wp-content/uploads/nba.csv</a:t>
            </a:r>
            <a:r>
              <a:rPr lang="en-IN" dirty="0"/>
              <a:t>") </a:t>
            </a:r>
            <a:endParaRPr lang="en-IN" dirty="0"/>
          </a:p>
          <a:p>
            <a:pPr fontAlgn="base"/>
            <a:r>
              <a:rPr lang="en-IN" dirty="0"/>
              <a:t>  </a:t>
            </a:r>
            <a:endParaRPr lang="en-IN" dirty="0"/>
          </a:p>
          <a:p>
            <a:pPr fontAlgn="base"/>
            <a:r>
              <a:rPr lang="en-IN" dirty="0"/>
              <a:t># calling tail() method  </a:t>
            </a:r>
            <a:endParaRPr lang="en-IN" dirty="0"/>
          </a:p>
          <a:p>
            <a:pPr fontAlgn="base"/>
            <a:r>
              <a:rPr lang="en-IN" dirty="0"/>
              <a:t># storing in new variable </a:t>
            </a:r>
            <a:endParaRPr lang="en-IN" dirty="0"/>
          </a:p>
          <a:p>
            <a:pPr fontAlgn="base"/>
            <a:r>
              <a:rPr lang="en-IN" dirty="0" err="1"/>
              <a:t>data_bottom</a:t>
            </a:r>
            <a:r>
              <a:rPr lang="en-IN" dirty="0"/>
              <a:t> = </a:t>
            </a:r>
            <a:r>
              <a:rPr lang="en-IN" dirty="0" err="1"/>
              <a:t>data.tail</a:t>
            </a:r>
            <a:r>
              <a:rPr lang="en-IN" dirty="0"/>
              <a:t>() </a:t>
            </a:r>
            <a:endParaRPr lang="en-IN" dirty="0"/>
          </a:p>
          <a:p>
            <a:pPr fontAlgn="base"/>
            <a:r>
              <a:rPr lang="en-IN" dirty="0"/>
              <a:t>  </a:t>
            </a:r>
            <a:endParaRPr lang="en-IN" dirty="0"/>
          </a:p>
          <a:p>
            <a:pPr fontAlgn="base"/>
            <a:r>
              <a:rPr lang="en-IN" dirty="0"/>
              <a:t># display </a:t>
            </a:r>
            <a:endParaRPr lang="en-IN" dirty="0"/>
          </a:p>
          <a:p>
            <a:pPr fontAlgn="base"/>
            <a:r>
              <a:rPr lang="en-IN" dirty="0" err="1"/>
              <a:t>data_bottom</a:t>
            </a:r>
            <a:r>
              <a:rPr lang="en-IN" dirty="0"/>
              <a:t> </a:t>
            </a:r>
            <a:endParaRPr lang="en-IN" dirty="0"/>
          </a:p>
          <a:p>
            <a:endParaRPr lang="en-I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Removing null values</a:t>
            </a:r>
            <a:endParaRPr lang="en-IN" dirty="0"/>
          </a:p>
        </p:txBody>
      </p:sp>
      <p:sp>
        <p:nvSpPr>
          <p:cNvPr id="3" name="Content Placeholder 2"/>
          <p:cNvSpPr>
            <a:spLocks noGrp="1"/>
          </p:cNvSpPr>
          <p:nvPr>
            <p:ph idx="1"/>
          </p:nvPr>
        </p:nvSpPr>
        <p:spPr>
          <a:xfrm>
            <a:off x="457200" y="928670"/>
            <a:ext cx="8229600" cy="5429288"/>
          </a:xfrm>
        </p:spPr>
        <p:txBody>
          <a:bodyPr/>
          <a:lstStyle/>
          <a:p>
            <a:r>
              <a:rPr lang="en-IN" dirty="0" err="1"/>
              <a:t>data.dropna</a:t>
            </a:r>
            <a:r>
              <a:rPr lang="en-IN" dirty="0"/>
              <a:t>(</a:t>
            </a:r>
            <a:r>
              <a:rPr lang="en-IN" dirty="0" err="1"/>
              <a:t>inpace</a:t>
            </a:r>
            <a:r>
              <a:rPr lang="en-IN" dirty="0"/>
              <a:t>=True)</a:t>
            </a:r>
            <a:endParaRPr lang="en-IN"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40424E"/>
                </a:solidFill>
                <a:effectLst/>
                <a:latin typeface="urw-din"/>
              </a:rPr>
              <a:t>Accessing a </a:t>
            </a:r>
            <a:r>
              <a:rPr lang="en-US" b="1" i="0" dirty="0" err="1">
                <a:solidFill>
                  <a:srgbClr val="40424E"/>
                </a:solidFill>
                <a:effectLst/>
                <a:latin typeface="urw-din"/>
              </a:rPr>
              <a:t>DataFrame</a:t>
            </a:r>
            <a:r>
              <a:rPr lang="en-US" b="1" i="0" dirty="0">
                <a:solidFill>
                  <a:srgbClr val="40424E"/>
                </a:solidFill>
                <a:effectLst/>
                <a:latin typeface="urw-din"/>
              </a:rPr>
              <a:t> with a </a:t>
            </a:r>
            <a:r>
              <a:rPr lang="en-US" b="1" i="0" dirty="0" err="1">
                <a:solidFill>
                  <a:srgbClr val="40424E"/>
                </a:solidFill>
                <a:effectLst/>
                <a:latin typeface="urw-din"/>
              </a:rPr>
              <a:t>boolean</a:t>
            </a:r>
            <a:r>
              <a:rPr lang="en-US" b="1" i="0" dirty="0">
                <a:solidFill>
                  <a:srgbClr val="40424E"/>
                </a:solidFill>
                <a:effectLst/>
                <a:latin typeface="urw-din"/>
              </a:rPr>
              <a:t> index </a:t>
            </a:r>
            <a:endParaRPr lang="en-IN" dirty="0"/>
          </a:p>
        </p:txBody>
      </p:sp>
      <p:sp>
        <p:nvSpPr>
          <p:cNvPr id="3" name="Content Placeholder 2"/>
          <p:cNvSpPr>
            <a:spLocks noGrp="1"/>
          </p:cNvSpPr>
          <p:nvPr>
            <p:ph idx="1"/>
          </p:nvPr>
        </p:nvSpPr>
        <p:spPr>
          <a:xfrm>
            <a:off x="457200" y="1052736"/>
            <a:ext cx="8229600" cy="5073427"/>
          </a:xfrm>
        </p:spPr>
        <p:txBody>
          <a:bodyPr/>
          <a:lstStyle/>
          <a:p>
            <a:r>
              <a:rPr lang="en-IN" dirty="0" err="1"/>
              <a:t>dict</a:t>
            </a:r>
            <a:r>
              <a:rPr lang="en-IN" dirty="0"/>
              <a:t>={'name':["</a:t>
            </a:r>
            <a:r>
              <a:rPr lang="en-IN" dirty="0" err="1"/>
              <a:t>aparna</a:t>
            </a:r>
            <a:r>
              <a:rPr lang="en-IN" dirty="0"/>
              <a:t>","</a:t>
            </a:r>
            <a:r>
              <a:rPr lang="en-IN" dirty="0" err="1"/>
              <a:t>pankaj</a:t>
            </a:r>
            <a:r>
              <a:rPr lang="en-IN" dirty="0"/>
              <a:t>","</a:t>
            </a:r>
            <a:r>
              <a:rPr lang="en-IN" dirty="0" err="1"/>
              <a:t>sudhir</a:t>
            </a:r>
            <a:r>
              <a:rPr lang="en-IN" dirty="0"/>
              <a:t>"],'degree':["MBA","BCA","</a:t>
            </a:r>
            <a:r>
              <a:rPr lang="en-IN" dirty="0" err="1"/>
              <a:t>m.Tech</a:t>
            </a:r>
            <a:r>
              <a:rPr lang="en-IN" dirty="0"/>
              <a:t>"],'score':[90,40,80]}</a:t>
            </a:r>
            <a:endParaRPr lang="en-IN" dirty="0"/>
          </a:p>
          <a:p>
            <a:r>
              <a:rPr lang="en-US" dirty="0"/>
              <a:t>df=</a:t>
            </a:r>
            <a:r>
              <a:rPr lang="en-US" dirty="0" err="1"/>
              <a:t>pd.DataFrame</a:t>
            </a:r>
            <a:r>
              <a:rPr lang="en-US" dirty="0"/>
              <a:t>(</a:t>
            </a:r>
            <a:r>
              <a:rPr lang="en-US" dirty="0" err="1"/>
              <a:t>dict,index</a:t>
            </a:r>
            <a:r>
              <a:rPr lang="en-US" dirty="0"/>
              <a:t>=[</a:t>
            </a:r>
            <a:r>
              <a:rPr lang="en-US" dirty="0" err="1"/>
              <a:t>True,False,True</a:t>
            </a:r>
            <a:r>
              <a:rPr lang="en-US" dirty="0"/>
              <a:t>])</a:t>
            </a:r>
            <a:endParaRPr lang="en-IN" dirty="0"/>
          </a:p>
          <a:p>
            <a:endParaRPr lang="en-I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40424E"/>
                </a:solidFill>
                <a:effectLst/>
                <a:latin typeface="urw-din"/>
              </a:rPr>
              <a:t>Accessing a </a:t>
            </a:r>
            <a:r>
              <a:rPr lang="en-US" b="1" i="0" dirty="0" err="1">
                <a:solidFill>
                  <a:srgbClr val="40424E"/>
                </a:solidFill>
                <a:effectLst/>
                <a:latin typeface="urw-din"/>
              </a:rPr>
              <a:t>Dataframe</a:t>
            </a:r>
            <a:r>
              <a:rPr lang="en-US" b="1" i="0" dirty="0">
                <a:solidFill>
                  <a:srgbClr val="40424E"/>
                </a:solidFill>
                <a:effectLst/>
                <a:latin typeface="urw-din"/>
              </a:rPr>
              <a:t> with a </a:t>
            </a:r>
            <a:r>
              <a:rPr lang="en-US" b="1" i="0" dirty="0" err="1">
                <a:solidFill>
                  <a:srgbClr val="40424E"/>
                </a:solidFill>
                <a:effectLst/>
                <a:latin typeface="urw-din"/>
              </a:rPr>
              <a:t>boolean</a:t>
            </a:r>
            <a:r>
              <a:rPr lang="en-US" b="1" i="0" dirty="0">
                <a:solidFill>
                  <a:srgbClr val="40424E"/>
                </a:solidFill>
                <a:effectLst/>
                <a:latin typeface="urw-din"/>
              </a:rPr>
              <a:t> index using </a:t>
            </a:r>
            <a:r>
              <a:rPr lang="en-US" b="0" i="0" u="sng" dirty="0">
                <a:solidFill>
                  <a:srgbClr val="40424E"/>
                </a:solidFill>
                <a:effectLst/>
                <a:latin typeface="urw-din"/>
                <a:hlinkClick r:id="rId1"/>
              </a:rPr>
              <a:t>.loc[]</a:t>
            </a:r>
            <a:br>
              <a:rPr lang="en-US" b="1" i="0" dirty="0">
                <a:solidFill>
                  <a:srgbClr val="40424E"/>
                </a:solidFill>
                <a:effectLst/>
                <a:latin typeface="urw-din"/>
              </a:rPr>
            </a:br>
            <a:endParaRPr lang="en-IN" dirty="0"/>
          </a:p>
        </p:txBody>
      </p:sp>
      <p:sp>
        <p:nvSpPr>
          <p:cNvPr id="3" name="Content Placeholder 2"/>
          <p:cNvSpPr>
            <a:spLocks noGrp="1"/>
          </p:cNvSpPr>
          <p:nvPr>
            <p:ph idx="1"/>
          </p:nvPr>
        </p:nvSpPr>
        <p:spPr>
          <a:xfrm>
            <a:off x="457200" y="908720"/>
            <a:ext cx="8229600" cy="5217443"/>
          </a:xfrm>
        </p:spPr>
        <p:txBody>
          <a:bodyPr/>
          <a:lstStyle/>
          <a:p>
            <a:r>
              <a:rPr lang="en-US" b="0" i="0" dirty="0">
                <a:solidFill>
                  <a:srgbClr val="40424E"/>
                </a:solidFill>
                <a:effectLst/>
                <a:latin typeface="urw-din"/>
              </a:rPr>
              <a:t>In order to access a </a:t>
            </a:r>
            <a:r>
              <a:rPr lang="en-US" b="0" i="0" dirty="0" err="1">
                <a:solidFill>
                  <a:srgbClr val="40424E"/>
                </a:solidFill>
                <a:effectLst/>
                <a:latin typeface="urw-din"/>
              </a:rPr>
              <a:t>dataframe</a:t>
            </a:r>
            <a:r>
              <a:rPr lang="en-US" b="0" i="0" dirty="0">
                <a:solidFill>
                  <a:srgbClr val="40424E"/>
                </a:solidFill>
                <a:effectLst/>
                <a:latin typeface="urw-din"/>
              </a:rPr>
              <a:t> with a </a:t>
            </a:r>
            <a:r>
              <a:rPr lang="en-US" b="0" i="0" dirty="0" err="1">
                <a:solidFill>
                  <a:srgbClr val="40424E"/>
                </a:solidFill>
                <a:effectLst/>
                <a:latin typeface="urw-din"/>
              </a:rPr>
              <a:t>boolean</a:t>
            </a:r>
            <a:r>
              <a:rPr lang="en-US" b="0" i="0" dirty="0">
                <a:solidFill>
                  <a:srgbClr val="40424E"/>
                </a:solidFill>
                <a:effectLst/>
                <a:latin typeface="urw-din"/>
              </a:rPr>
              <a:t> index using .loc[], we simply pass a </a:t>
            </a:r>
            <a:r>
              <a:rPr lang="en-US" b="0" i="0" dirty="0" err="1">
                <a:solidFill>
                  <a:srgbClr val="40424E"/>
                </a:solidFill>
                <a:effectLst/>
                <a:latin typeface="urw-din"/>
              </a:rPr>
              <a:t>boolean</a:t>
            </a:r>
            <a:r>
              <a:rPr lang="en-US" b="0" i="0" dirty="0">
                <a:solidFill>
                  <a:srgbClr val="40424E"/>
                </a:solidFill>
                <a:effectLst/>
                <a:latin typeface="urw-din"/>
              </a:rPr>
              <a:t> value (True or False) in a .loc[] function. </a:t>
            </a:r>
            <a:endParaRPr lang="en-US" b="0" i="0" dirty="0">
              <a:solidFill>
                <a:srgbClr val="40424E"/>
              </a:solidFill>
              <a:effectLst/>
              <a:latin typeface="urw-din"/>
            </a:endParaRPr>
          </a:p>
          <a:p>
            <a:r>
              <a:rPr lang="en-IN" dirty="0" err="1"/>
              <a:t>df.loc</a:t>
            </a:r>
            <a:r>
              <a:rPr lang="en-IN" dirty="0"/>
              <a:t>[True]</a:t>
            </a:r>
            <a:endParaRPr lang="en-I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880"/>
            <a:ext cx="8229600" cy="508957"/>
          </a:xfrm>
        </p:spPr>
        <p:txBody>
          <a:bodyPr>
            <a:normAutofit fontScale="90000"/>
          </a:bodyPr>
          <a:lstStyle/>
          <a:p>
            <a:r>
              <a:rPr lang="en-US" b="0" i="0" dirty="0">
                <a:effectLst/>
                <a:latin typeface="sofia-pro"/>
              </a:rPr>
              <a:t>Pandas Merging, Joining, and Concatenating</a:t>
            </a:r>
            <a:endParaRPr lang="en-IN" dirty="0"/>
          </a:p>
        </p:txBody>
      </p:sp>
      <p:sp>
        <p:nvSpPr>
          <p:cNvPr id="3" name="Content Placeholder 2"/>
          <p:cNvSpPr>
            <a:spLocks noGrp="1"/>
          </p:cNvSpPr>
          <p:nvPr>
            <p:ph idx="1"/>
          </p:nvPr>
        </p:nvSpPr>
        <p:spPr>
          <a:xfrm>
            <a:off x="457200" y="980728"/>
            <a:ext cx="8229600" cy="5877272"/>
          </a:xfrm>
        </p:spPr>
        <p:txBody>
          <a:bodyPr>
            <a:normAutofit/>
          </a:bodyPr>
          <a:lstStyle/>
          <a:p>
            <a:r>
              <a:rPr lang="en-IN" sz="1800" b="1" i="0" dirty="0">
                <a:effectLst/>
                <a:latin typeface="Roboto"/>
              </a:rPr>
              <a:t>Concatenating </a:t>
            </a:r>
            <a:r>
              <a:rPr lang="en-IN" sz="1800" b="1" i="0" dirty="0" err="1">
                <a:effectLst/>
                <a:latin typeface="Roboto"/>
              </a:rPr>
              <a:t>DataFrame</a:t>
            </a:r>
            <a:endParaRPr lang="en-IN" sz="1800" b="1" i="0" dirty="0">
              <a:effectLst/>
              <a:latin typeface="Roboto"/>
            </a:endParaRPr>
          </a:p>
          <a:p>
            <a:r>
              <a:rPr lang="en-IN" sz="1800" b="1" i="0" dirty="0">
                <a:effectLst/>
                <a:latin typeface="urw-din"/>
              </a:rPr>
              <a:t>Concatenating </a:t>
            </a:r>
            <a:r>
              <a:rPr lang="en-IN" sz="1800" b="1" i="0" dirty="0" err="1">
                <a:effectLst/>
                <a:latin typeface="urw-din"/>
              </a:rPr>
              <a:t>DataFrame</a:t>
            </a:r>
            <a:r>
              <a:rPr lang="en-IN" sz="1800" b="1" i="0" dirty="0">
                <a:effectLst/>
                <a:latin typeface="urw-din"/>
              </a:rPr>
              <a:t> using .</a:t>
            </a:r>
            <a:r>
              <a:rPr lang="en-IN" sz="1800" b="1" i="0" dirty="0" err="1">
                <a:effectLst/>
                <a:latin typeface="urw-din"/>
              </a:rPr>
              <a:t>concat</a:t>
            </a:r>
            <a:r>
              <a:rPr lang="en-IN" sz="1800" b="1" i="0" dirty="0">
                <a:effectLst/>
                <a:latin typeface="urw-din"/>
              </a:rPr>
              <a:t>()</a:t>
            </a:r>
            <a:endParaRPr lang="en-IN" sz="1800" b="1" i="0" dirty="0">
              <a:effectLst/>
              <a:latin typeface="urw-din"/>
            </a:endParaRPr>
          </a:p>
          <a:p>
            <a:r>
              <a:rPr lang="en-IN" sz="1800" dirty="0"/>
              <a:t>data1 = {'Name':['Jai', '</a:t>
            </a:r>
            <a:r>
              <a:rPr lang="en-IN" sz="1800" dirty="0" err="1"/>
              <a:t>Princi</a:t>
            </a:r>
            <a:r>
              <a:rPr lang="en-IN" sz="1800" dirty="0"/>
              <a:t>', 'Gaurav', 'Anuj'], </a:t>
            </a:r>
            <a:endParaRPr lang="en-IN" sz="1800" dirty="0"/>
          </a:p>
          <a:p>
            <a:r>
              <a:rPr lang="en-IN" sz="1800" dirty="0"/>
              <a:t>        'Age':[27, 24, 22, 32], </a:t>
            </a:r>
            <a:endParaRPr lang="en-IN" sz="1800" dirty="0"/>
          </a:p>
          <a:p>
            <a:r>
              <a:rPr lang="en-IN" sz="1800" dirty="0"/>
              <a:t>        'Address':['Nagpur', 'Kanpur', 'Allahabad', '</a:t>
            </a:r>
            <a:r>
              <a:rPr lang="en-IN" sz="1800" dirty="0" err="1"/>
              <a:t>Kannuaj</a:t>
            </a:r>
            <a:r>
              <a:rPr lang="en-IN" sz="1800" dirty="0"/>
              <a:t>'], </a:t>
            </a:r>
            <a:endParaRPr lang="en-IN" sz="1800" dirty="0"/>
          </a:p>
          <a:p>
            <a:r>
              <a:rPr lang="en-IN" sz="1800" dirty="0"/>
              <a:t>        'Qualification':['</a:t>
            </a:r>
            <a:r>
              <a:rPr lang="en-IN" sz="1800" dirty="0" err="1"/>
              <a:t>Msc</a:t>
            </a:r>
            <a:r>
              <a:rPr lang="en-IN" sz="1800" dirty="0"/>
              <a:t>', 'MA', 'MCA', '</a:t>
            </a:r>
            <a:r>
              <a:rPr lang="en-IN" sz="1800" dirty="0" err="1"/>
              <a:t>Phd</a:t>
            </a:r>
            <a:r>
              <a:rPr lang="en-IN" sz="1800" dirty="0"/>
              <a:t>’]}</a:t>
            </a:r>
            <a:endParaRPr lang="en-IN" sz="1800" dirty="0"/>
          </a:p>
          <a:p>
            <a:r>
              <a:rPr lang="en-IN" sz="1800" dirty="0"/>
              <a:t>data2 = {'Name':['</a:t>
            </a:r>
            <a:r>
              <a:rPr lang="en-IN" sz="1800" dirty="0" err="1"/>
              <a:t>Abhi</a:t>
            </a:r>
            <a:r>
              <a:rPr lang="en-IN" sz="1800" dirty="0"/>
              <a:t>', 'Ayushi', 'Dhiraj', 'Hitesh'], </a:t>
            </a:r>
            <a:endParaRPr lang="en-IN" sz="1800" dirty="0"/>
          </a:p>
          <a:p>
            <a:r>
              <a:rPr lang="en-IN" sz="1800" dirty="0"/>
              <a:t>        'Age':[17, 14, 12, 52], </a:t>
            </a:r>
            <a:endParaRPr lang="en-IN" sz="1800" dirty="0"/>
          </a:p>
          <a:p>
            <a:r>
              <a:rPr lang="en-IN" sz="1800" dirty="0"/>
              <a:t>        'Address':['Nagpur', 'Kanpur', 'Allahabad', '</a:t>
            </a:r>
            <a:r>
              <a:rPr lang="en-IN" sz="1800" dirty="0" err="1"/>
              <a:t>Kannuaj</a:t>
            </a:r>
            <a:r>
              <a:rPr lang="en-IN" sz="1800" dirty="0"/>
              <a:t>'], </a:t>
            </a:r>
            <a:endParaRPr lang="en-IN" sz="1800" dirty="0"/>
          </a:p>
          <a:p>
            <a:r>
              <a:rPr lang="en-IN" sz="1800" dirty="0"/>
              <a:t>        'Qualification':['</a:t>
            </a:r>
            <a:r>
              <a:rPr lang="en-IN" sz="1800" dirty="0" err="1"/>
              <a:t>Btech</a:t>
            </a:r>
            <a:r>
              <a:rPr lang="en-IN" sz="1800" dirty="0"/>
              <a:t>', 'B.A', '</a:t>
            </a:r>
            <a:r>
              <a:rPr lang="en-IN" sz="1800" dirty="0" err="1"/>
              <a:t>Bcom</a:t>
            </a:r>
            <a:r>
              <a:rPr lang="en-IN" sz="1800" dirty="0"/>
              <a:t>', '</a:t>
            </a:r>
            <a:r>
              <a:rPr lang="en-IN" sz="1800" dirty="0" err="1"/>
              <a:t>B.hons</a:t>
            </a:r>
            <a:r>
              <a:rPr lang="en-IN" sz="1800" dirty="0"/>
              <a:t>’]} </a:t>
            </a:r>
            <a:endParaRPr lang="en-IN" sz="1800" dirty="0"/>
          </a:p>
          <a:p>
            <a:r>
              <a:rPr lang="en-IN" sz="1800" dirty="0"/>
              <a:t>df = </a:t>
            </a:r>
            <a:r>
              <a:rPr lang="en-IN" sz="1800" dirty="0" err="1"/>
              <a:t>pd.DataFrame</a:t>
            </a:r>
            <a:r>
              <a:rPr lang="en-IN" sz="1800" dirty="0"/>
              <a:t>(data1,index=[0, 1, 2, 3])</a:t>
            </a:r>
            <a:endParaRPr lang="en-IN" sz="1800" dirty="0"/>
          </a:p>
          <a:p>
            <a:r>
              <a:rPr lang="en-IN" sz="1800" dirty="0"/>
              <a:t>df1 = </a:t>
            </a:r>
            <a:r>
              <a:rPr lang="en-IN" sz="1800" dirty="0" err="1"/>
              <a:t>pd.DataFrame</a:t>
            </a:r>
            <a:r>
              <a:rPr lang="en-IN" sz="1800" dirty="0"/>
              <a:t>(data2, index=[4, 5, 6, 7])</a:t>
            </a:r>
            <a:endParaRPr lang="en-IN" sz="1800" dirty="0"/>
          </a:p>
          <a:p>
            <a:r>
              <a:rPr lang="en-IN" sz="1800" dirty="0"/>
              <a:t>res1 = </a:t>
            </a:r>
            <a:r>
              <a:rPr lang="en-IN" sz="1800" dirty="0" err="1"/>
              <a:t>pd.concat</a:t>
            </a:r>
            <a:r>
              <a:rPr lang="en-IN" sz="1800" dirty="0"/>
              <a:t>([df,df1])</a:t>
            </a:r>
            <a:endParaRPr lang="en-IN"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480720"/>
          </a:xfrm>
        </p:spPr>
        <p:txBody>
          <a:bodyPr>
            <a:normAutofit/>
          </a:bodyPr>
          <a:lstStyle/>
          <a:p>
            <a:r>
              <a:rPr lang="en-IN" sz="2000" b="0" i="0" dirty="0">
                <a:solidFill>
                  <a:srgbClr val="839496"/>
                </a:solidFill>
                <a:effectLst/>
                <a:latin typeface="Courier New" panose="02070309020205020404" pitchFamily="49" charset="0"/>
              </a:rPr>
              <a:t>dummy_data1 = { </a:t>
            </a:r>
            <a:r>
              <a:rPr lang="en-IN" sz="2000" b="0" i="0" dirty="0">
                <a:solidFill>
                  <a:srgbClr val="2AA198"/>
                </a:solidFill>
                <a:effectLst/>
                <a:latin typeface="Courier New" panose="02070309020205020404" pitchFamily="49" charset="0"/>
              </a:rPr>
              <a:t>'id'</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'1'</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'2'</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'3'</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'4'</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'5'</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'Feature1'</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'A'</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'C'</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'E'</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'G'</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'I'</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'Feature2'</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'B'</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'D'</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'F'</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'H'</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'J’</a:t>
            </a:r>
            <a:r>
              <a:rPr lang="en-IN" sz="2000" b="0" i="0" dirty="0">
                <a:solidFill>
                  <a:srgbClr val="839496"/>
                </a:solidFill>
                <a:effectLst/>
                <a:latin typeface="Courier New" panose="02070309020205020404" pitchFamily="49" charset="0"/>
              </a:rPr>
              <a:t>]}</a:t>
            </a:r>
            <a:br>
              <a:rPr lang="en-IN" sz="2000" b="0" i="0" dirty="0">
                <a:solidFill>
                  <a:srgbClr val="839496"/>
                </a:solidFill>
                <a:effectLst/>
                <a:latin typeface="Courier New" panose="02070309020205020404" pitchFamily="49" charset="0"/>
              </a:rPr>
            </a:br>
            <a:r>
              <a:rPr lang="en-US" sz="1800" b="0" i="0" dirty="0">
                <a:solidFill>
                  <a:srgbClr val="839496"/>
                </a:solidFill>
                <a:effectLst/>
                <a:latin typeface="Courier New" panose="02070309020205020404" pitchFamily="49" charset="0"/>
              </a:rPr>
              <a:t>df1 = </a:t>
            </a:r>
            <a:r>
              <a:rPr lang="en-US" sz="1800" b="0" i="0" dirty="0" err="1">
                <a:solidFill>
                  <a:srgbClr val="839496"/>
                </a:solidFill>
                <a:effectLst/>
                <a:latin typeface="Courier New" panose="02070309020205020404" pitchFamily="49" charset="0"/>
              </a:rPr>
              <a:t>pd.DataFrame</a:t>
            </a:r>
            <a:r>
              <a:rPr lang="en-US" sz="1800" b="0" i="0" dirty="0">
                <a:solidFill>
                  <a:srgbClr val="839496"/>
                </a:solidFill>
                <a:effectLst/>
                <a:latin typeface="Courier New" panose="02070309020205020404" pitchFamily="49" charset="0"/>
              </a:rPr>
              <a:t>(dummy_data1, columns = [</a:t>
            </a:r>
            <a:r>
              <a:rPr lang="en-US" sz="1800" b="0" i="0" dirty="0">
                <a:solidFill>
                  <a:srgbClr val="2AA198"/>
                </a:solidFill>
                <a:effectLst/>
                <a:latin typeface="Courier New" panose="02070309020205020404" pitchFamily="49" charset="0"/>
              </a:rPr>
              <a:t>'id'</a:t>
            </a:r>
            <a:r>
              <a:rPr lang="en-US" sz="1800" b="0" i="0" dirty="0">
                <a:solidFill>
                  <a:srgbClr val="839496"/>
                </a:solidFill>
                <a:effectLst/>
                <a:latin typeface="Courier New" panose="02070309020205020404" pitchFamily="49" charset="0"/>
              </a:rPr>
              <a:t>, </a:t>
            </a:r>
            <a:r>
              <a:rPr lang="en-US" sz="1800" b="0" i="0" dirty="0">
                <a:solidFill>
                  <a:srgbClr val="2AA198"/>
                </a:solidFill>
                <a:effectLst/>
                <a:latin typeface="Courier New" panose="02070309020205020404" pitchFamily="49" charset="0"/>
              </a:rPr>
              <a:t>'Feature1'</a:t>
            </a:r>
            <a:r>
              <a:rPr lang="en-US" sz="1800" b="0" i="0" dirty="0">
                <a:solidFill>
                  <a:srgbClr val="839496"/>
                </a:solidFill>
                <a:effectLst/>
                <a:latin typeface="Courier New" panose="02070309020205020404" pitchFamily="49" charset="0"/>
              </a:rPr>
              <a:t>, </a:t>
            </a:r>
            <a:r>
              <a:rPr lang="en-US" sz="1800" b="0" i="0" dirty="0">
                <a:solidFill>
                  <a:srgbClr val="2AA198"/>
                </a:solidFill>
                <a:effectLst/>
                <a:latin typeface="Courier New" panose="02070309020205020404" pitchFamily="49" charset="0"/>
              </a:rPr>
              <a:t>'Feature2’</a:t>
            </a:r>
            <a:r>
              <a:rPr lang="en-US" sz="1800" b="0" i="0" dirty="0">
                <a:solidFill>
                  <a:srgbClr val="839496"/>
                </a:solidFill>
                <a:effectLst/>
                <a:latin typeface="Courier New" panose="02070309020205020404" pitchFamily="49" charset="0"/>
              </a:rPr>
              <a:t>])</a:t>
            </a:r>
            <a:endParaRPr lang="en-US" sz="1800" b="0" i="0" dirty="0">
              <a:solidFill>
                <a:srgbClr val="839496"/>
              </a:solidFill>
              <a:effectLst/>
              <a:latin typeface="Courier New" panose="02070309020205020404" pitchFamily="49" charset="0"/>
            </a:endParaRPr>
          </a:p>
          <a:p>
            <a:r>
              <a:rPr lang="en-IN" sz="2000" b="0" i="0" dirty="0">
                <a:solidFill>
                  <a:srgbClr val="839496"/>
                </a:solidFill>
                <a:effectLst/>
                <a:latin typeface="Courier New" panose="02070309020205020404" pitchFamily="49" charset="0"/>
              </a:rPr>
              <a:t>dummy_data2 = { </a:t>
            </a:r>
            <a:r>
              <a:rPr lang="en-IN" sz="2000" b="0" i="0" dirty="0">
                <a:solidFill>
                  <a:srgbClr val="2AA198"/>
                </a:solidFill>
                <a:effectLst/>
                <a:latin typeface="Courier New" panose="02070309020205020404" pitchFamily="49" charset="0"/>
              </a:rPr>
              <a:t>'id'</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'1'</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'2'</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'6'</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'7'</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'8'</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'Feature1'</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'K'</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'M'</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'O'</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'Q'</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'S'</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'Feature2'</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'L'</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'N'</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'P'</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'R'</a:t>
            </a:r>
            <a:r>
              <a:rPr lang="en-IN" sz="2000" b="0" i="0" dirty="0">
                <a:solidFill>
                  <a:srgbClr val="839496"/>
                </a:solidFill>
                <a:effectLst/>
                <a:latin typeface="Courier New" panose="02070309020205020404" pitchFamily="49" charset="0"/>
              </a:rPr>
              <a:t>, </a:t>
            </a:r>
            <a:r>
              <a:rPr lang="en-IN" sz="2000" b="0" i="0" dirty="0">
                <a:solidFill>
                  <a:srgbClr val="2AA198"/>
                </a:solidFill>
                <a:effectLst/>
                <a:latin typeface="Courier New" panose="02070309020205020404" pitchFamily="49" charset="0"/>
              </a:rPr>
              <a:t>'T’</a:t>
            </a:r>
            <a:r>
              <a:rPr lang="en-IN" sz="2000" b="0" i="0" dirty="0">
                <a:solidFill>
                  <a:srgbClr val="839496"/>
                </a:solidFill>
                <a:effectLst/>
                <a:latin typeface="Courier New" panose="02070309020205020404" pitchFamily="49" charset="0"/>
              </a:rPr>
              <a:t>]}</a:t>
            </a:r>
            <a:endParaRPr lang="en-IN" sz="2000" b="0" i="0" dirty="0">
              <a:solidFill>
                <a:srgbClr val="839496"/>
              </a:solidFill>
              <a:effectLst/>
              <a:latin typeface="Courier New" panose="02070309020205020404" pitchFamily="49" charset="0"/>
            </a:endParaRPr>
          </a:p>
          <a:p>
            <a:r>
              <a:rPr lang="en-US" sz="2400" b="0" i="0" dirty="0">
                <a:solidFill>
                  <a:srgbClr val="839496"/>
                </a:solidFill>
                <a:effectLst/>
                <a:latin typeface="Courier New" panose="02070309020205020404" pitchFamily="49" charset="0"/>
              </a:rPr>
              <a:t>df2 = </a:t>
            </a:r>
            <a:r>
              <a:rPr lang="en-US" sz="2400" b="0" i="0" dirty="0" err="1">
                <a:solidFill>
                  <a:srgbClr val="839496"/>
                </a:solidFill>
                <a:effectLst/>
                <a:latin typeface="Courier New" panose="02070309020205020404" pitchFamily="49" charset="0"/>
              </a:rPr>
              <a:t>pd.DataFrame</a:t>
            </a:r>
            <a:r>
              <a:rPr lang="en-US" sz="2400" b="0" i="0" dirty="0">
                <a:solidFill>
                  <a:srgbClr val="839496"/>
                </a:solidFill>
                <a:effectLst/>
                <a:latin typeface="Courier New" panose="02070309020205020404" pitchFamily="49" charset="0"/>
              </a:rPr>
              <a:t>(dummy_data2, columns = [</a:t>
            </a:r>
            <a:r>
              <a:rPr lang="en-US" sz="2400" b="0" i="0" dirty="0">
                <a:solidFill>
                  <a:srgbClr val="2AA198"/>
                </a:solidFill>
                <a:effectLst/>
                <a:latin typeface="Courier New" panose="02070309020205020404" pitchFamily="49" charset="0"/>
              </a:rPr>
              <a:t>'id'</a:t>
            </a:r>
            <a:r>
              <a:rPr lang="en-US" sz="2400" b="0" i="0" dirty="0">
                <a:solidFill>
                  <a:srgbClr val="839496"/>
                </a:solidFill>
                <a:effectLst/>
                <a:latin typeface="Courier New" panose="02070309020205020404" pitchFamily="49" charset="0"/>
              </a:rPr>
              <a:t>, </a:t>
            </a:r>
            <a:r>
              <a:rPr lang="en-US" sz="2400" b="0" i="0" dirty="0">
                <a:solidFill>
                  <a:srgbClr val="2AA198"/>
                </a:solidFill>
                <a:effectLst/>
                <a:latin typeface="Courier New" panose="02070309020205020404" pitchFamily="49" charset="0"/>
              </a:rPr>
              <a:t>'Feature1'</a:t>
            </a:r>
            <a:r>
              <a:rPr lang="en-US" sz="2400" b="0" i="0" dirty="0">
                <a:solidFill>
                  <a:srgbClr val="839496"/>
                </a:solidFill>
                <a:effectLst/>
                <a:latin typeface="Courier New" panose="02070309020205020404" pitchFamily="49" charset="0"/>
              </a:rPr>
              <a:t>, </a:t>
            </a:r>
            <a:r>
              <a:rPr lang="en-US" sz="2400" b="0" i="0" dirty="0">
                <a:solidFill>
                  <a:srgbClr val="2AA198"/>
                </a:solidFill>
                <a:effectLst/>
                <a:latin typeface="Courier New" panose="02070309020205020404" pitchFamily="49" charset="0"/>
              </a:rPr>
              <a:t>'Feature2’</a:t>
            </a:r>
            <a:r>
              <a:rPr lang="en-US" sz="2400" b="0" i="0" dirty="0">
                <a:solidFill>
                  <a:srgbClr val="839496"/>
                </a:solidFill>
                <a:effectLst/>
                <a:latin typeface="Courier New" panose="02070309020205020404" pitchFamily="49" charset="0"/>
              </a:rPr>
              <a:t>])</a:t>
            </a:r>
            <a:endParaRPr lang="en-US" sz="2400" b="0" i="0" dirty="0">
              <a:solidFill>
                <a:srgbClr val="839496"/>
              </a:solidFill>
              <a:effectLst/>
              <a:latin typeface="Courier New" panose="02070309020205020404" pitchFamily="49" charset="0"/>
            </a:endParaRPr>
          </a:p>
          <a:p>
            <a:r>
              <a:rPr lang="en-US" sz="2000" b="0" i="0" dirty="0">
                <a:solidFill>
                  <a:srgbClr val="839496"/>
                </a:solidFill>
                <a:effectLst/>
                <a:latin typeface="Courier New" panose="02070309020205020404" pitchFamily="49" charset="0"/>
              </a:rPr>
              <a:t>dummy_data3 = { </a:t>
            </a:r>
            <a:r>
              <a:rPr lang="en-US" sz="2000" b="0" i="0" dirty="0">
                <a:solidFill>
                  <a:srgbClr val="2AA198"/>
                </a:solidFill>
                <a:effectLst/>
                <a:latin typeface="Courier New" panose="02070309020205020404" pitchFamily="49" charset="0"/>
              </a:rPr>
              <a:t>'id'</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'2'</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'3'</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'4'</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'5'</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'7'</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'8'</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'9'</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'10'</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'11'</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'Feature3'</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12</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13</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14</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15</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16</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17</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15</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12</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13</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23</a:t>
            </a:r>
            <a:r>
              <a:rPr lang="en-US" sz="2000" b="0" i="0" dirty="0">
                <a:solidFill>
                  <a:srgbClr val="839496"/>
                </a:solidFill>
                <a:effectLst/>
                <a:latin typeface="Courier New" panose="02070309020205020404" pitchFamily="49" charset="0"/>
              </a:rPr>
              <a:t>]}</a:t>
            </a:r>
            <a:endParaRPr lang="en-US" sz="2000" b="0" i="0" dirty="0">
              <a:solidFill>
                <a:srgbClr val="839496"/>
              </a:solidFill>
              <a:effectLst/>
              <a:latin typeface="Courier New" panose="02070309020205020404" pitchFamily="49" charset="0"/>
            </a:endParaRPr>
          </a:p>
          <a:p>
            <a:r>
              <a:rPr lang="en-US" sz="2400" b="0" i="0" dirty="0">
                <a:solidFill>
                  <a:srgbClr val="839496"/>
                </a:solidFill>
                <a:effectLst/>
                <a:latin typeface="Courier New" panose="02070309020205020404" pitchFamily="49" charset="0"/>
              </a:rPr>
              <a:t>df3 = </a:t>
            </a:r>
            <a:r>
              <a:rPr lang="en-US" sz="2400" b="0" i="0" dirty="0" err="1">
                <a:solidFill>
                  <a:srgbClr val="839496"/>
                </a:solidFill>
                <a:effectLst/>
                <a:latin typeface="Courier New" panose="02070309020205020404" pitchFamily="49" charset="0"/>
              </a:rPr>
              <a:t>pd.DataFrame</a:t>
            </a:r>
            <a:r>
              <a:rPr lang="en-US" sz="2400" b="0" i="0" dirty="0">
                <a:solidFill>
                  <a:srgbClr val="839496"/>
                </a:solidFill>
                <a:effectLst/>
                <a:latin typeface="Courier New" panose="02070309020205020404" pitchFamily="49" charset="0"/>
              </a:rPr>
              <a:t>(dummy_data3, columns = [</a:t>
            </a:r>
            <a:r>
              <a:rPr lang="en-US" sz="2400" b="0" i="0" dirty="0">
                <a:solidFill>
                  <a:srgbClr val="2AA198"/>
                </a:solidFill>
                <a:effectLst/>
                <a:latin typeface="Courier New" panose="02070309020205020404" pitchFamily="49" charset="0"/>
              </a:rPr>
              <a:t>'id'</a:t>
            </a:r>
            <a:r>
              <a:rPr lang="en-US" sz="2400" b="0" i="0" dirty="0">
                <a:solidFill>
                  <a:srgbClr val="839496"/>
                </a:solidFill>
                <a:effectLst/>
                <a:latin typeface="Courier New" panose="02070309020205020404" pitchFamily="49" charset="0"/>
              </a:rPr>
              <a:t>, </a:t>
            </a:r>
            <a:r>
              <a:rPr lang="en-US" sz="2400" b="0" i="0" dirty="0">
                <a:solidFill>
                  <a:srgbClr val="2AA198"/>
                </a:solidFill>
                <a:effectLst/>
                <a:latin typeface="Courier New" panose="02070309020205020404" pitchFamily="49" charset="0"/>
              </a:rPr>
              <a:t>'Feature3’</a:t>
            </a:r>
            <a:r>
              <a:rPr lang="en-US" sz="2400" b="0" i="0" dirty="0">
                <a:solidFill>
                  <a:srgbClr val="839496"/>
                </a:solidFill>
                <a:effectLst/>
                <a:latin typeface="Courier New" panose="02070309020205020404" pitchFamily="49" charset="0"/>
              </a:rPr>
              <a:t>]) </a:t>
            </a:r>
            <a:endParaRPr lang="en-US" sz="2400" b="0" i="0" dirty="0">
              <a:solidFill>
                <a:srgbClr val="839496"/>
              </a:solidFill>
              <a:effectLst/>
              <a:latin typeface="Courier New" panose="02070309020205020404" pitchFamily="49" charset="0"/>
            </a:endParaRPr>
          </a:p>
          <a:p>
            <a:r>
              <a:rPr lang="en-IN" sz="2000" b="0" i="0" dirty="0" err="1">
                <a:solidFill>
                  <a:srgbClr val="839496"/>
                </a:solidFill>
                <a:effectLst/>
                <a:latin typeface="Courier New" panose="02070309020205020404" pitchFamily="49" charset="0"/>
              </a:rPr>
              <a:t>df_row</a:t>
            </a:r>
            <a:r>
              <a:rPr lang="en-IN" sz="2000" b="0" i="0" dirty="0">
                <a:solidFill>
                  <a:srgbClr val="839496"/>
                </a:solidFill>
                <a:effectLst/>
                <a:latin typeface="Courier New" panose="02070309020205020404" pitchFamily="49" charset="0"/>
              </a:rPr>
              <a:t> = </a:t>
            </a:r>
            <a:r>
              <a:rPr lang="en-IN" sz="2000" b="0" i="0" dirty="0" err="1">
                <a:solidFill>
                  <a:srgbClr val="839496"/>
                </a:solidFill>
                <a:effectLst/>
                <a:latin typeface="Courier New" panose="02070309020205020404" pitchFamily="49" charset="0"/>
              </a:rPr>
              <a:t>pd.concat</a:t>
            </a:r>
            <a:r>
              <a:rPr lang="en-IN" sz="2000" b="0" i="0" dirty="0">
                <a:solidFill>
                  <a:srgbClr val="839496"/>
                </a:solidFill>
                <a:effectLst/>
                <a:latin typeface="Courier New" panose="02070309020205020404" pitchFamily="49" charset="0"/>
              </a:rPr>
              <a:t>([df1, df2])</a:t>
            </a:r>
            <a:br>
              <a:rPr lang="en-US" sz="1200" dirty="0"/>
            </a:br>
            <a:endParaRPr lang="en-IN" sz="20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805264"/>
          </a:xfrm>
        </p:spPr>
        <p:txBody>
          <a:bodyPr>
            <a:normAutofit fontScale="92500"/>
          </a:bodyPr>
          <a:lstStyle/>
          <a:p>
            <a:r>
              <a:rPr lang="en-US" b="0" i="0" dirty="0">
                <a:solidFill>
                  <a:srgbClr val="3D4251"/>
                </a:solidFill>
                <a:effectLst/>
                <a:latin typeface="Lora"/>
              </a:rPr>
              <a:t>However, the row labels seem to be wrong! If you want the row labels to adjust automatically according to the join, you will have to set the argument </a:t>
            </a:r>
            <a:r>
              <a:rPr lang="en-US" b="0" i="0" dirty="0" err="1">
                <a:solidFill>
                  <a:srgbClr val="3D4251"/>
                </a:solidFill>
                <a:effectLst/>
                <a:latin typeface="Lora"/>
              </a:rPr>
              <a:t>ignore_index</a:t>
            </a:r>
            <a:r>
              <a:rPr lang="en-US" b="0" i="0" dirty="0">
                <a:solidFill>
                  <a:srgbClr val="3D4251"/>
                </a:solidFill>
                <a:effectLst/>
                <a:latin typeface="Lora"/>
              </a:rPr>
              <a:t> as True </a:t>
            </a:r>
            <a:r>
              <a:rPr lang="en-IN" b="0" i="0" dirty="0">
                <a:solidFill>
                  <a:srgbClr val="3D4251"/>
                </a:solidFill>
                <a:effectLst/>
                <a:latin typeface="Lora"/>
              </a:rPr>
              <a:t>while calling the </a:t>
            </a:r>
            <a:r>
              <a:rPr lang="en-IN" b="0" i="0" dirty="0" err="1">
                <a:solidFill>
                  <a:srgbClr val="3D4251"/>
                </a:solidFill>
                <a:effectLst/>
                <a:latin typeface="Lora"/>
              </a:rPr>
              <a:t>concat</a:t>
            </a:r>
            <a:r>
              <a:rPr lang="en-IN" b="0" i="0" dirty="0">
                <a:solidFill>
                  <a:srgbClr val="3D4251"/>
                </a:solidFill>
                <a:effectLst/>
                <a:latin typeface="Lora"/>
              </a:rPr>
              <a:t>() function.</a:t>
            </a:r>
            <a:endParaRPr lang="en-IN" b="0" i="0" dirty="0">
              <a:solidFill>
                <a:srgbClr val="3D4251"/>
              </a:solidFill>
              <a:effectLst/>
              <a:latin typeface="Lora"/>
            </a:endParaRPr>
          </a:p>
          <a:p>
            <a:r>
              <a:rPr lang="en-US" sz="2000" b="0" i="0" dirty="0">
                <a:solidFill>
                  <a:srgbClr val="3D4251"/>
                </a:solidFill>
                <a:effectLst/>
                <a:latin typeface="Lora"/>
              </a:rPr>
              <a:t> </a:t>
            </a:r>
            <a:r>
              <a:rPr lang="en-IN" sz="2000" b="0" i="0" dirty="0" err="1">
                <a:solidFill>
                  <a:srgbClr val="839496"/>
                </a:solidFill>
                <a:effectLst/>
                <a:latin typeface="Courier New" panose="02070309020205020404" pitchFamily="49" charset="0"/>
              </a:rPr>
              <a:t>df_row_reindex</a:t>
            </a:r>
            <a:r>
              <a:rPr lang="en-IN" sz="2000" b="0" i="0" dirty="0">
                <a:solidFill>
                  <a:srgbClr val="839496"/>
                </a:solidFill>
                <a:effectLst/>
                <a:latin typeface="Courier New" panose="02070309020205020404" pitchFamily="49" charset="0"/>
              </a:rPr>
              <a:t> = </a:t>
            </a:r>
            <a:r>
              <a:rPr lang="en-IN" sz="2000" b="0" i="0" dirty="0" err="1">
                <a:solidFill>
                  <a:srgbClr val="839496"/>
                </a:solidFill>
                <a:effectLst/>
                <a:latin typeface="Courier New" panose="02070309020205020404" pitchFamily="49" charset="0"/>
              </a:rPr>
              <a:t>pd.concat</a:t>
            </a:r>
            <a:r>
              <a:rPr lang="en-IN" sz="2000" b="0" i="0" dirty="0">
                <a:solidFill>
                  <a:srgbClr val="839496"/>
                </a:solidFill>
                <a:effectLst/>
                <a:latin typeface="Courier New" panose="02070309020205020404" pitchFamily="49" charset="0"/>
              </a:rPr>
              <a:t>([df1, df2], </a:t>
            </a:r>
            <a:r>
              <a:rPr lang="en-IN" sz="2000" b="0" i="0" dirty="0" err="1">
                <a:solidFill>
                  <a:srgbClr val="839496"/>
                </a:solidFill>
                <a:effectLst/>
                <a:latin typeface="Courier New" panose="02070309020205020404" pitchFamily="49" charset="0"/>
              </a:rPr>
              <a:t>ignore_index</a:t>
            </a:r>
            <a:r>
              <a:rPr lang="en-IN" sz="2000" b="0" i="0" dirty="0">
                <a:solidFill>
                  <a:srgbClr val="839496"/>
                </a:solidFill>
                <a:effectLst/>
                <a:latin typeface="Courier New" panose="02070309020205020404" pitchFamily="49" charset="0"/>
              </a:rPr>
              <a:t>=</a:t>
            </a:r>
            <a:r>
              <a:rPr lang="en-IN" sz="2000" b="0" i="0" dirty="0">
                <a:solidFill>
                  <a:srgbClr val="859900"/>
                </a:solidFill>
                <a:effectLst/>
                <a:latin typeface="Courier New" panose="02070309020205020404" pitchFamily="49" charset="0"/>
              </a:rPr>
              <a:t>True</a:t>
            </a:r>
            <a:r>
              <a:rPr lang="en-IN" sz="2000" b="0" i="0" dirty="0">
                <a:solidFill>
                  <a:srgbClr val="839496"/>
                </a:solidFill>
                <a:effectLst/>
                <a:latin typeface="Courier New" panose="02070309020205020404" pitchFamily="49" charset="0"/>
              </a:rPr>
              <a:t>)</a:t>
            </a:r>
            <a:endParaRPr lang="en-IN" sz="2000" b="0" i="0" dirty="0">
              <a:solidFill>
                <a:srgbClr val="839496"/>
              </a:solidFill>
              <a:effectLst/>
              <a:latin typeface="Courier New" panose="02070309020205020404" pitchFamily="49" charset="0"/>
            </a:endParaRPr>
          </a:p>
          <a:p>
            <a:r>
              <a:rPr lang="en-IN" sz="2000" dirty="0">
                <a:solidFill>
                  <a:srgbClr val="839496"/>
                </a:solidFill>
                <a:latin typeface="Courier New" panose="02070309020205020404" pitchFamily="49" charset="0"/>
              </a:rPr>
              <a:t>Pandas </a:t>
            </a:r>
            <a:r>
              <a:rPr lang="en-US" sz="1800" b="0" i="0" dirty="0">
                <a:solidFill>
                  <a:srgbClr val="3D4251"/>
                </a:solidFill>
                <a:effectLst/>
                <a:latin typeface="Lora"/>
              </a:rPr>
              <a:t>also provides you with an option to label the </a:t>
            </a:r>
            <a:r>
              <a:rPr lang="en-US" sz="1800" b="0" i="0" dirty="0" err="1">
                <a:solidFill>
                  <a:srgbClr val="3D4251"/>
                </a:solidFill>
                <a:effectLst/>
                <a:latin typeface="Lora"/>
              </a:rPr>
              <a:t>DataFrames</a:t>
            </a:r>
            <a:r>
              <a:rPr lang="en-US" sz="1800" b="0" i="0" dirty="0">
                <a:solidFill>
                  <a:srgbClr val="3D4251"/>
                </a:solidFill>
                <a:effectLst/>
                <a:latin typeface="Lora"/>
              </a:rPr>
              <a:t>, after the concatenation, with a key so that you may know which data came from which </a:t>
            </a:r>
            <a:r>
              <a:rPr lang="en-US" sz="1800" b="0" i="0" dirty="0" err="1">
                <a:solidFill>
                  <a:srgbClr val="3D4251"/>
                </a:solidFill>
                <a:effectLst/>
                <a:latin typeface="Lora"/>
              </a:rPr>
              <a:t>DataFrame</a:t>
            </a:r>
            <a:r>
              <a:rPr lang="en-US" sz="1800" b="0" i="0" dirty="0">
                <a:solidFill>
                  <a:srgbClr val="3D4251"/>
                </a:solidFill>
                <a:effectLst/>
                <a:latin typeface="Lora"/>
              </a:rPr>
              <a:t>. You can achieve the same by passing additional argument keys specifying the label names of the </a:t>
            </a:r>
            <a:r>
              <a:rPr lang="en-US" sz="1800" b="0" i="0" dirty="0" err="1">
                <a:solidFill>
                  <a:srgbClr val="3D4251"/>
                </a:solidFill>
                <a:effectLst/>
                <a:latin typeface="Lora"/>
              </a:rPr>
              <a:t>DataFrames</a:t>
            </a:r>
            <a:r>
              <a:rPr lang="en-US" sz="1800" b="0" i="0" dirty="0">
                <a:solidFill>
                  <a:srgbClr val="3D4251"/>
                </a:solidFill>
                <a:effectLst/>
                <a:latin typeface="Lora"/>
              </a:rPr>
              <a:t> in a list.</a:t>
            </a:r>
            <a:r>
              <a:rPr lang="en-US" sz="2400" b="0" i="0" dirty="0">
                <a:solidFill>
                  <a:srgbClr val="3D4251"/>
                </a:solidFill>
                <a:effectLst/>
                <a:latin typeface="Lora"/>
              </a:rPr>
              <a:t> Here you will perform the same concatenation with keys as x and y for </a:t>
            </a:r>
            <a:r>
              <a:rPr lang="en-US" sz="2400" b="0" i="0" dirty="0" err="1">
                <a:solidFill>
                  <a:srgbClr val="3D4251"/>
                </a:solidFill>
                <a:effectLst/>
                <a:latin typeface="Lora"/>
              </a:rPr>
              <a:t>DataFrames</a:t>
            </a:r>
            <a:r>
              <a:rPr lang="en-US" sz="2400" b="0" i="0" dirty="0">
                <a:solidFill>
                  <a:srgbClr val="3D4251"/>
                </a:solidFill>
                <a:effectLst/>
                <a:latin typeface="Lora"/>
              </a:rPr>
              <a:t> df1 and df2 respectively.</a:t>
            </a:r>
            <a:endParaRPr lang="en-US" sz="2400" b="0" i="0" dirty="0">
              <a:solidFill>
                <a:srgbClr val="3D4251"/>
              </a:solidFill>
              <a:effectLst/>
              <a:latin typeface="Lora"/>
            </a:endParaRPr>
          </a:p>
          <a:p>
            <a:r>
              <a:rPr lang="en-IN" sz="1800" b="0" i="0" dirty="0">
                <a:solidFill>
                  <a:srgbClr val="839496"/>
                </a:solidFill>
                <a:effectLst/>
                <a:latin typeface="Courier New" panose="02070309020205020404" pitchFamily="49" charset="0"/>
              </a:rPr>
              <a:t>frames = [df1,df2]</a:t>
            </a:r>
            <a:endParaRPr lang="en-IN" sz="1800" b="0" i="0" dirty="0">
              <a:solidFill>
                <a:srgbClr val="839496"/>
              </a:solidFill>
              <a:effectLst/>
              <a:latin typeface="Courier New" panose="02070309020205020404" pitchFamily="49" charset="0"/>
            </a:endParaRPr>
          </a:p>
          <a:p>
            <a:r>
              <a:rPr lang="en-IN" sz="1800" b="0" i="0" dirty="0">
                <a:solidFill>
                  <a:srgbClr val="839496"/>
                </a:solidFill>
                <a:effectLst/>
                <a:latin typeface="Courier New" panose="02070309020205020404" pitchFamily="49" charset="0"/>
              </a:rPr>
              <a:t> </a:t>
            </a:r>
            <a:r>
              <a:rPr lang="en-IN" sz="1800" b="0" i="0" dirty="0" err="1">
                <a:solidFill>
                  <a:srgbClr val="839496"/>
                </a:solidFill>
                <a:effectLst/>
                <a:latin typeface="Courier New" panose="02070309020205020404" pitchFamily="49" charset="0"/>
              </a:rPr>
              <a:t>df_keys</a:t>
            </a:r>
            <a:r>
              <a:rPr lang="en-IN" sz="1800" b="0" i="0" dirty="0">
                <a:solidFill>
                  <a:srgbClr val="839496"/>
                </a:solidFill>
                <a:effectLst/>
                <a:latin typeface="Courier New" panose="02070309020205020404" pitchFamily="49" charset="0"/>
              </a:rPr>
              <a:t> = </a:t>
            </a:r>
            <a:r>
              <a:rPr lang="en-IN" sz="1800" b="0" i="0" dirty="0" err="1">
                <a:solidFill>
                  <a:srgbClr val="839496"/>
                </a:solidFill>
                <a:effectLst/>
                <a:latin typeface="Courier New" panose="02070309020205020404" pitchFamily="49" charset="0"/>
              </a:rPr>
              <a:t>pd.concat</a:t>
            </a:r>
            <a:r>
              <a:rPr lang="en-IN" sz="1800" b="0" i="0" dirty="0">
                <a:solidFill>
                  <a:srgbClr val="839496"/>
                </a:solidFill>
                <a:effectLst/>
                <a:latin typeface="Courier New" panose="02070309020205020404" pitchFamily="49" charset="0"/>
              </a:rPr>
              <a:t>(frames, keys=[</a:t>
            </a:r>
            <a:r>
              <a:rPr lang="en-IN" sz="1800" b="0" i="0" dirty="0">
                <a:solidFill>
                  <a:srgbClr val="2AA198"/>
                </a:solidFill>
                <a:effectLst/>
                <a:latin typeface="Courier New" panose="02070309020205020404" pitchFamily="49" charset="0"/>
              </a:rPr>
              <a:t>'x'</a:t>
            </a:r>
            <a:r>
              <a:rPr lang="en-IN" sz="1800" b="0" i="0" dirty="0">
                <a:solidFill>
                  <a:srgbClr val="839496"/>
                </a:solidFill>
                <a:effectLst/>
                <a:latin typeface="Courier New" panose="02070309020205020404" pitchFamily="49" charset="0"/>
              </a:rPr>
              <a:t>, </a:t>
            </a:r>
            <a:r>
              <a:rPr lang="en-IN" sz="1800" b="0" i="0" dirty="0">
                <a:solidFill>
                  <a:srgbClr val="2AA198"/>
                </a:solidFill>
                <a:effectLst/>
                <a:latin typeface="Courier New" panose="02070309020205020404" pitchFamily="49" charset="0"/>
              </a:rPr>
              <a:t>'y'</a:t>
            </a:r>
            <a:r>
              <a:rPr lang="en-IN" sz="1800" b="0" i="0" dirty="0">
                <a:solidFill>
                  <a:srgbClr val="839496"/>
                </a:solidFill>
                <a:effectLst/>
                <a:latin typeface="Courier New" panose="02070309020205020404" pitchFamily="49" charset="0"/>
              </a:rPr>
              <a:t>])</a:t>
            </a:r>
            <a:endParaRPr lang="en-IN" sz="18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US" b="0" i="0" dirty="0">
                <a:solidFill>
                  <a:srgbClr val="3D4251"/>
                </a:solidFill>
                <a:effectLst/>
                <a:latin typeface="Lora"/>
              </a:rPr>
              <a:t>Mentioning the keys also makes it easy to retrieve data corresponding to a particular </a:t>
            </a:r>
            <a:r>
              <a:rPr lang="en-US" b="0" i="0" dirty="0" err="1">
                <a:solidFill>
                  <a:srgbClr val="3D4251"/>
                </a:solidFill>
                <a:effectLst/>
                <a:latin typeface="Lora"/>
              </a:rPr>
              <a:t>DataFrame</a:t>
            </a:r>
            <a:r>
              <a:rPr lang="en-US" b="0" i="0" dirty="0">
                <a:solidFill>
                  <a:srgbClr val="3D4251"/>
                </a:solidFill>
                <a:effectLst/>
                <a:latin typeface="Lora"/>
              </a:rPr>
              <a:t>. You can retrieve the data of </a:t>
            </a:r>
            <a:r>
              <a:rPr lang="en-US" b="0" i="0" dirty="0" err="1">
                <a:solidFill>
                  <a:srgbClr val="3D4251"/>
                </a:solidFill>
                <a:effectLst/>
                <a:latin typeface="Lora"/>
              </a:rPr>
              <a:t>DataFrame</a:t>
            </a:r>
            <a:r>
              <a:rPr lang="en-US" b="0" i="0" dirty="0">
                <a:solidFill>
                  <a:srgbClr val="3D4251"/>
                </a:solidFill>
                <a:effectLst/>
                <a:latin typeface="Lora"/>
              </a:rPr>
              <a:t> df2 which had the label y by using the loc method:</a:t>
            </a:r>
            <a:endParaRPr lang="en-US" b="0" i="0" dirty="0">
              <a:solidFill>
                <a:srgbClr val="3D4251"/>
              </a:solidFill>
              <a:effectLst/>
              <a:latin typeface="Lora"/>
            </a:endParaRPr>
          </a:p>
          <a:p>
            <a:r>
              <a:rPr lang="en-IN" b="0" i="0" dirty="0" err="1">
                <a:solidFill>
                  <a:srgbClr val="839496"/>
                </a:solidFill>
                <a:effectLst/>
                <a:latin typeface="Courier New" panose="02070309020205020404" pitchFamily="49" charset="0"/>
              </a:rPr>
              <a:t>df_keys.loc</a:t>
            </a:r>
            <a:r>
              <a:rPr lang="en-IN" b="0" i="0" dirty="0">
                <a:solidFill>
                  <a:srgbClr val="839496"/>
                </a:solidFill>
                <a:effectLst/>
                <a:latin typeface="Courier New" panose="02070309020205020404" pitchFamily="49" charset="0"/>
              </a:rPr>
              <a:t>[</a:t>
            </a:r>
            <a:r>
              <a:rPr lang="en-IN" b="0" i="0" dirty="0">
                <a:solidFill>
                  <a:srgbClr val="2AA198"/>
                </a:solidFill>
                <a:effectLst/>
                <a:latin typeface="Courier New" panose="02070309020205020404" pitchFamily="49" charset="0"/>
              </a:rPr>
              <a:t>'y’</a:t>
            </a:r>
            <a:r>
              <a:rPr lang="en-IN" b="0" i="0" dirty="0">
                <a:solidFill>
                  <a:srgbClr val="839496"/>
                </a:solidFill>
                <a:effectLst/>
                <a:latin typeface="Courier New" panose="02070309020205020404" pitchFamily="49" charset="0"/>
              </a:rPr>
              <a:t>]</a:t>
            </a:r>
            <a:endParaRPr lang="en-IN" b="0" i="0" dirty="0">
              <a:solidFill>
                <a:srgbClr val="839496"/>
              </a:solidFill>
              <a:effectLst/>
              <a:latin typeface="Courier New" panose="02070309020205020404" pitchFamily="49" charset="0"/>
            </a:endParaRPr>
          </a:p>
          <a:p>
            <a:r>
              <a:rPr lang="en-US" b="0" i="0" dirty="0">
                <a:solidFill>
                  <a:srgbClr val="3D4251"/>
                </a:solidFill>
                <a:effectLst/>
                <a:latin typeface="Lora"/>
              </a:rPr>
              <a:t>To concatenate </a:t>
            </a:r>
            <a:r>
              <a:rPr lang="en-US" b="0" i="0" dirty="0" err="1">
                <a:solidFill>
                  <a:srgbClr val="3D4251"/>
                </a:solidFill>
                <a:effectLst/>
                <a:latin typeface="Lora"/>
              </a:rPr>
              <a:t>DataFrames</a:t>
            </a:r>
            <a:r>
              <a:rPr lang="en-US" b="0" i="0" dirty="0">
                <a:solidFill>
                  <a:srgbClr val="3D4251"/>
                </a:solidFill>
                <a:effectLst/>
                <a:latin typeface="Lora"/>
              </a:rPr>
              <a:t> along column, you can specify the</a:t>
            </a:r>
            <a:r>
              <a:rPr lang="en-IN" dirty="0">
                <a:solidFill>
                  <a:srgbClr val="839496"/>
                </a:solidFill>
                <a:latin typeface="Courier New" panose="02070309020205020404" pitchFamily="49" charset="0"/>
              </a:rPr>
              <a:t> axis parameter as 1:</a:t>
            </a:r>
            <a:endParaRPr lang="en-IN" dirty="0">
              <a:solidFill>
                <a:srgbClr val="839496"/>
              </a:solidFill>
              <a:latin typeface="Courier New" panose="02070309020205020404" pitchFamily="49" charset="0"/>
            </a:endParaRPr>
          </a:p>
          <a:p>
            <a:r>
              <a:rPr lang="en-IN" b="0" i="0" dirty="0" err="1">
                <a:solidFill>
                  <a:srgbClr val="839496"/>
                </a:solidFill>
                <a:effectLst/>
                <a:latin typeface="Courier New" panose="02070309020205020404" pitchFamily="49" charset="0"/>
              </a:rPr>
              <a:t>df_col</a:t>
            </a:r>
            <a:r>
              <a:rPr lang="en-IN" b="0" i="0" dirty="0">
                <a:solidFill>
                  <a:srgbClr val="839496"/>
                </a:solidFill>
                <a:effectLst/>
                <a:latin typeface="Courier New" panose="02070309020205020404" pitchFamily="49" charset="0"/>
              </a:rPr>
              <a:t> = </a:t>
            </a:r>
            <a:r>
              <a:rPr lang="en-IN" b="0" i="0" dirty="0" err="1">
                <a:solidFill>
                  <a:srgbClr val="839496"/>
                </a:solidFill>
                <a:effectLst/>
                <a:latin typeface="Courier New" panose="02070309020205020404" pitchFamily="49" charset="0"/>
              </a:rPr>
              <a:t>pd.concat</a:t>
            </a:r>
            <a:r>
              <a:rPr lang="en-IN" b="0" i="0" dirty="0">
                <a:solidFill>
                  <a:srgbClr val="839496"/>
                </a:solidFill>
                <a:effectLst/>
                <a:latin typeface="Courier New" panose="02070309020205020404" pitchFamily="49" charset="0"/>
              </a:rPr>
              <a:t>([df1,df2], axis=</a:t>
            </a:r>
            <a:r>
              <a:rPr lang="en-IN" b="0" i="0" dirty="0">
                <a:solidFill>
                  <a:srgbClr val="2AA198"/>
                </a:solidFill>
                <a:effectLst/>
                <a:latin typeface="Courier New" panose="02070309020205020404" pitchFamily="49" charset="0"/>
              </a:rPr>
              <a:t>1</a:t>
            </a:r>
            <a:r>
              <a:rPr lang="en-IN" b="0" i="0" dirty="0">
                <a:solidFill>
                  <a:srgbClr val="839496"/>
                </a:solidFill>
                <a:effectLst/>
                <a:latin typeface="Courier New" panose="02070309020205020404" pitchFamily="49" charset="0"/>
              </a:rPr>
              <a:t>)</a:t>
            </a:r>
            <a:endParaRPr lang="en-I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effectLst/>
                <a:latin typeface="Roboto"/>
              </a:rPr>
              <a:t>Merging </a:t>
            </a:r>
            <a:r>
              <a:rPr lang="en-IN" b="1" i="0" dirty="0" err="1">
                <a:effectLst/>
                <a:latin typeface="Roboto"/>
              </a:rPr>
              <a:t>DataFrame</a:t>
            </a:r>
            <a:br>
              <a:rPr lang="en-IN" b="1" i="0" dirty="0">
                <a:effectLst/>
                <a:latin typeface="Roboto"/>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effectLst/>
                <a:latin typeface="urw-din"/>
              </a:rPr>
              <a:t>When we need to combine very large </a:t>
            </a:r>
            <a:r>
              <a:rPr lang="en-US" sz="2000" b="0" i="0" dirty="0" err="1">
                <a:effectLst/>
                <a:latin typeface="urw-din"/>
              </a:rPr>
              <a:t>DataFrames</a:t>
            </a:r>
            <a:r>
              <a:rPr lang="en-US" sz="2000" b="0" i="0" dirty="0">
                <a:effectLst/>
                <a:latin typeface="urw-din"/>
              </a:rPr>
              <a:t>, joins serve as a powerful way to perform these operations swiftly. Joins can only be done on two </a:t>
            </a:r>
            <a:r>
              <a:rPr lang="en-US" sz="2000" b="0" i="0" dirty="0" err="1">
                <a:effectLst/>
                <a:latin typeface="urw-din"/>
              </a:rPr>
              <a:t>DataFrames</a:t>
            </a:r>
            <a:r>
              <a:rPr lang="en-US" sz="2000" b="0" i="0" dirty="0">
                <a:effectLst/>
                <a:latin typeface="urw-din"/>
              </a:rPr>
              <a:t> at a time, denoted as left and right tables. </a:t>
            </a:r>
            <a:endParaRPr lang="en-US" sz="2000" b="0" i="0" dirty="0">
              <a:effectLst/>
              <a:latin typeface="urw-din"/>
            </a:endParaRPr>
          </a:p>
          <a:p>
            <a:r>
              <a:rPr lang="en-US" sz="2000" b="0" i="0" dirty="0">
                <a:effectLst/>
                <a:latin typeface="urw-din"/>
              </a:rPr>
              <a:t> The key is the common column that the two </a:t>
            </a:r>
            <a:r>
              <a:rPr lang="en-US" sz="2000" b="0" i="0" dirty="0" err="1">
                <a:effectLst/>
                <a:latin typeface="urw-din"/>
              </a:rPr>
              <a:t>DataFrames</a:t>
            </a:r>
            <a:r>
              <a:rPr lang="en-US" sz="2000" b="0" i="0" dirty="0">
                <a:effectLst/>
                <a:latin typeface="urw-din"/>
              </a:rPr>
              <a:t> will be joined on. It’s a good practice to use keys which have unique values throughout the column to avoid unintended duplication of row values.</a:t>
            </a:r>
            <a:endParaRPr lang="en-US" sz="2000" b="0" i="0" dirty="0">
              <a:effectLst/>
              <a:latin typeface="urw-din"/>
            </a:endParaRPr>
          </a:p>
          <a:p>
            <a:r>
              <a:rPr lang="en-US" sz="2400" b="0" i="0" dirty="0">
                <a:effectLst/>
                <a:latin typeface="urw-din"/>
              </a:rPr>
              <a:t>Pandas provide a single function, merge(), as the entry point for all standard database join operations between </a:t>
            </a:r>
            <a:r>
              <a:rPr lang="en-US" sz="2400" b="0" i="0" dirty="0" err="1">
                <a:effectLst/>
                <a:latin typeface="urw-din"/>
              </a:rPr>
              <a:t>DataFrame</a:t>
            </a:r>
            <a:r>
              <a:rPr lang="en-US" sz="2400" b="0" i="0" dirty="0">
                <a:effectLst/>
                <a:latin typeface="urw-din"/>
              </a:rPr>
              <a:t> objects.</a:t>
            </a:r>
            <a:endParaRPr lang="en-US" sz="2400" b="0" i="0" dirty="0">
              <a:effectLst/>
              <a:latin typeface="urw-din"/>
            </a:endParaRPr>
          </a:p>
          <a:p>
            <a:r>
              <a:rPr lang="en-US" sz="2400" b="0" i="0" dirty="0">
                <a:effectLst/>
                <a:latin typeface="urw-din"/>
              </a:rPr>
              <a:t>There are four basic ways to handle the join (inner, left, right, and outer), depending on which rows must retain their data.</a:t>
            </a:r>
            <a:endParaRPr lang="en-IN" sz="2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effectLst/>
                <a:latin typeface="urw-din"/>
              </a:rPr>
              <a:t> Merging a </a:t>
            </a:r>
            <a:r>
              <a:rPr lang="en-US" b="0" i="0" dirty="0" err="1">
                <a:effectLst/>
                <a:latin typeface="urw-din"/>
              </a:rPr>
              <a:t>dataframe</a:t>
            </a:r>
            <a:r>
              <a:rPr lang="en-US" b="0" i="0" dirty="0">
                <a:effectLst/>
                <a:latin typeface="urw-din"/>
              </a:rPr>
              <a:t> with one unique key combination</a:t>
            </a:r>
            <a:endParaRPr lang="en-IN" dirty="0"/>
          </a:p>
        </p:txBody>
      </p:sp>
      <p:sp>
        <p:nvSpPr>
          <p:cNvPr id="3" name="Content Placeholder 2"/>
          <p:cNvSpPr>
            <a:spLocks noGrp="1"/>
          </p:cNvSpPr>
          <p:nvPr>
            <p:ph idx="1"/>
          </p:nvPr>
        </p:nvSpPr>
        <p:spPr>
          <a:xfrm>
            <a:off x="457200" y="1052736"/>
            <a:ext cx="8229600" cy="5805264"/>
          </a:xfrm>
        </p:spPr>
        <p:txBody>
          <a:bodyPr>
            <a:normAutofit/>
          </a:bodyPr>
          <a:lstStyle/>
          <a:p>
            <a:r>
              <a:rPr lang="en-IN" sz="2400" dirty="0"/>
              <a:t>data1 = {'key': ['K0', 'K1', 'K2', 'K3'],</a:t>
            </a:r>
            <a:endParaRPr lang="en-IN" sz="2400" dirty="0"/>
          </a:p>
          <a:p>
            <a:r>
              <a:rPr lang="en-IN" sz="2400" dirty="0"/>
              <a:t>         'Name':['Jai', '</a:t>
            </a:r>
            <a:r>
              <a:rPr lang="en-IN" sz="2400" dirty="0" err="1"/>
              <a:t>Princi</a:t>
            </a:r>
            <a:r>
              <a:rPr lang="en-IN" sz="2400" dirty="0"/>
              <a:t>', 'Gaurav', 'Anuj'], </a:t>
            </a:r>
            <a:endParaRPr lang="en-IN" sz="2400" dirty="0"/>
          </a:p>
          <a:p>
            <a:r>
              <a:rPr lang="en-IN" sz="2400" dirty="0"/>
              <a:t>        'Age':[27, 24, 22, 32],} </a:t>
            </a:r>
            <a:endParaRPr lang="en-IN" sz="2400" dirty="0"/>
          </a:p>
          <a:p>
            <a:r>
              <a:rPr lang="en-IN" sz="2400" dirty="0"/>
              <a:t>data2 = {'key': ['K0', 'K1', 'K2', 'K3'],</a:t>
            </a:r>
            <a:endParaRPr lang="en-IN" sz="2400" dirty="0"/>
          </a:p>
          <a:p>
            <a:r>
              <a:rPr lang="en-IN" sz="2400" dirty="0"/>
              <a:t>         'Address':['Nagpur', 'Kanpur', 'Allahabad', '</a:t>
            </a:r>
            <a:r>
              <a:rPr lang="en-IN" sz="2400" dirty="0" err="1"/>
              <a:t>Kannuaj</a:t>
            </a:r>
            <a:r>
              <a:rPr lang="en-IN" sz="2400" dirty="0"/>
              <a:t>'], </a:t>
            </a:r>
            <a:endParaRPr lang="en-IN" sz="2400" dirty="0"/>
          </a:p>
          <a:p>
            <a:r>
              <a:rPr lang="en-IN" sz="2400" dirty="0"/>
              <a:t>        'Qualification':['</a:t>
            </a:r>
            <a:r>
              <a:rPr lang="en-IN" sz="2400" dirty="0" err="1"/>
              <a:t>Btech</a:t>
            </a:r>
            <a:r>
              <a:rPr lang="en-IN" sz="2400" dirty="0"/>
              <a:t>', 'B.A', '</a:t>
            </a:r>
            <a:r>
              <a:rPr lang="en-IN" sz="2400" dirty="0" err="1"/>
              <a:t>Bcom</a:t>
            </a:r>
            <a:r>
              <a:rPr lang="en-IN" sz="2400" dirty="0"/>
              <a:t>', '</a:t>
            </a:r>
            <a:r>
              <a:rPr lang="en-IN" sz="2400" dirty="0" err="1"/>
              <a:t>B.hons</a:t>
            </a:r>
            <a:r>
              <a:rPr lang="en-IN" sz="2400" dirty="0"/>
              <a:t>’]} </a:t>
            </a:r>
            <a:endParaRPr lang="en-IN" sz="2400" dirty="0"/>
          </a:p>
          <a:p>
            <a:r>
              <a:rPr lang="en-IN" sz="2400" dirty="0"/>
              <a:t>df = </a:t>
            </a:r>
            <a:r>
              <a:rPr lang="en-IN" sz="2400" dirty="0" err="1"/>
              <a:t>pd.DataFrame</a:t>
            </a:r>
            <a:r>
              <a:rPr lang="en-IN" sz="2400" dirty="0"/>
              <a:t>(data1)</a:t>
            </a:r>
            <a:endParaRPr lang="en-IN" sz="2400" dirty="0"/>
          </a:p>
          <a:p>
            <a:r>
              <a:rPr lang="en-IN" sz="2400" dirty="0"/>
              <a:t>df1 = </a:t>
            </a:r>
            <a:r>
              <a:rPr lang="en-IN" sz="2400" dirty="0" err="1"/>
              <a:t>pd.DataFrame</a:t>
            </a:r>
            <a:r>
              <a:rPr lang="en-IN" sz="2400" dirty="0"/>
              <a:t>(data2) </a:t>
            </a:r>
            <a:endParaRPr lang="en-IN" sz="2400" dirty="0"/>
          </a:p>
          <a:p>
            <a:r>
              <a:rPr lang="en-US" sz="2400" dirty="0"/>
              <a:t>res = </a:t>
            </a:r>
            <a:r>
              <a:rPr lang="en-US" sz="2400" dirty="0" err="1"/>
              <a:t>pd.merge</a:t>
            </a:r>
            <a:r>
              <a:rPr lang="en-US" sz="2400" dirty="0"/>
              <a:t>(df, df1, on='key’)</a:t>
            </a:r>
            <a:endParaRPr lang="en-US" sz="2400" dirty="0"/>
          </a:p>
          <a:p>
            <a:endParaRPr lang="en-US" sz="2400" dirty="0"/>
          </a:p>
          <a:p>
            <a:r>
              <a:rPr lang="en-US" sz="1800" b="0" i="0" dirty="0" err="1">
                <a:solidFill>
                  <a:srgbClr val="839496"/>
                </a:solidFill>
                <a:effectLst/>
                <a:latin typeface="Courier New" panose="02070309020205020404" pitchFamily="49" charset="0"/>
              </a:rPr>
              <a:t>df_merge_col</a:t>
            </a:r>
            <a:r>
              <a:rPr lang="en-US" sz="1800" b="0" i="0" dirty="0">
                <a:solidFill>
                  <a:srgbClr val="839496"/>
                </a:solidFill>
                <a:effectLst/>
                <a:latin typeface="Courier New" panose="02070309020205020404" pitchFamily="49" charset="0"/>
              </a:rPr>
              <a:t> = </a:t>
            </a:r>
            <a:r>
              <a:rPr lang="en-US" sz="1800" b="0" i="0" dirty="0" err="1">
                <a:solidFill>
                  <a:srgbClr val="839496"/>
                </a:solidFill>
                <a:effectLst/>
                <a:latin typeface="Courier New" panose="02070309020205020404" pitchFamily="49" charset="0"/>
              </a:rPr>
              <a:t>pd.merge</a:t>
            </a:r>
            <a:r>
              <a:rPr lang="en-US" sz="1800" b="0" i="0" dirty="0">
                <a:solidFill>
                  <a:srgbClr val="839496"/>
                </a:solidFill>
                <a:effectLst/>
                <a:latin typeface="Courier New" panose="02070309020205020404" pitchFamily="49" charset="0"/>
              </a:rPr>
              <a:t>(</a:t>
            </a:r>
            <a:r>
              <a:rPr lang="en-US" sz="1800" b="0" i="0" dirty="0" err="1">
                <a:solidFill>
                  <a:srgbClr val="839496"/>
                </a:solidFill>
                <a:effectLst/>
                <a:latin typeface="Courier New" panose="02070309020205020404" pitchFamily="49" charset="0"/>
              </a:rPr>
              <a:t>df_row</a:t>
            </a:r>
            <a:r>
              <a:rPr lang="en-US" sz="1800" b="0" i="0" dirty="0">
                <a:solidFill>
                  <a:srgbClr val="839496"/>
                </a:solidFill>
                <a:effectLst/>
                <a:latin typeface="Courier New" panose="02070309020205020404" pitchFamily="49" charset="0"/>
              </a:rPr>
              <a:t>, df3, on=</a:t>
            </a:r>
            <a:r>
              <a:rPr lang="en-US" sz="1800" b="0" i="0" dirty="0">
                <a:solidFill>
                  <a:srgbClr val="2AA198"/>
                </a:solidFill>
                <a:effectLst/>
                <a:latin typeface="Courier New" panose="02070309020205020404" pitchFamily="49" charset="0"/>
              </a:rPr>
              <a:t>'id'</a:t>
            </a:r>
            <a:r>
              <a:rPr lang="en-US" sz="1800" b="0" i="0" dirty="0">
                <a:solidFill>
                  <a:srgbClr val="839496"/>
                </a:solidFill>
                <a:effectLst/>
                <a:latin typeface="Courier New" panose="02070309020205020404" pitchFamily="49" charset="0"/>
              </a:rPr>
              <a:t>)</a:t>
            </a:r>
            <a:endParaRPr lang="en-IN"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000000"/>
                </a:solidFill>
                <a:effectLst/>
                <a:latin typeface="Segoe UI" panose="020B0502040204020203" pitchFamily="34" charset="0"/>
              </a:rPr>
              <a:t>Why Use NumPy?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pPr algn="l"/>
            <a:r>
              <a:rPr lang="en-US" sz="2000" b="0" i="0" dirty="0">
                <a:solidFill>
                  <a:srgbClr val="000000"/>
                </a:solidFill>
                <a:effectLst/>
                <a:latin typeface="Verdana" panose="020B0604030504040204" pitchFamily="34" charset="0"/>
              </a:rPr>
              <a:t>In Python we have lists that serve the purpose of arrays, but they are slow to process.</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NumPy aims to provide an array object that is up to 50x faster than traditional Python lists.</a:t>
            </a:r>
            <a:endParaRPr lang="en-US" sz="20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The array object in NumPy is called</a:t>
            </a: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ndarray</a:t>
            </a:r>
            <a:r>
              <a:rPr lang="en-US" sz="1600" dirty="0">
                <a:solidFill>
                  <a:srgbClr val="000000"/>
                </a:solidFill>
                <a:latin typeface="Verdana" panose="020B0604030504040204" pitchFamily="34" charset="0"/>
              </a:rPr>
              <a:t>, </a:t>
            </a:r>
            <a:endParaRPr lang="en-US" sz="1600" dirty="0">
              <a:solidFill>
                <a:srgbClr val="000000"/>
              </a:solidFill>
              <a:latin typeface="Verdana" panose="020B0604030504040204" pitchFamily="34" charset="0"/>
            </a:endParaRPr>
          </a:p>
          <a:p>
            <a:pPr algn="l"/>
            <a:r>
              <a:rPr lang="en-US" sz="1600" b="0" i="0" dirty="0">
                <a:solidFill>
                  <a:srgbClr val="000000"/>
                </a:solidFill>
                <a:effectLst/>
                <a:latin typeface="Verdana" panose="020B0604030504040204" pitchFamily="34" charset="0"/>
              </a:rPr>
              <a:t>Arrays are very frequently used in data science, where speed and resources are very important.</a:t>
            </a:r>
            <a:endParaRPr lang="en-US" sz="16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3D4251"/>
                </a:solidFill>
                <a:effectLst/>
                <a:latin typeface="Lato"/>
              </a:rPr>
              <a:t>Join </a:t>
            </a:r>
            <a:r>
              <a:rPr lang="en-IN" b="1" i="0" dirty="0" err="1">
                <a:solidFill>
                  <a:srgbClr val="3D4251"/>
                </a:solidFill>
                <a:effectLst/>
                <a:latin typeface="Lato"/>
              </a:rPr>
              <a:t>DataFrames</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274638"/>
            <a:ext cx="8229600" cy="6308724"/>
          </a:xfrm>
        </p:spPr>
        <p:txBody>
          <a:bodyPr>
            <a:normAutofit fontScale="92500" lnSpcReduction="10000"/>
          </a:bodyPr>
          <a:lstStyle/>
          <a:p>
            <a:r>
              <a:rPr lang="en-IN" b="1" i="0" dirty="0">
                <a:solidFill>
                  <a:srgbClr val="3D4251"/>
                </a:solidFill>
                <a:effectLst/>
                <a:latin typeface="Lato"/>
              </a:rPr>
              <a:t>Full Outer Join</a:t>
            </a:r>
            <a:endParaRPr lang="en-IN" b="1" i="0" dirty="0">
              <a:solidFill>
                <a:srgbClr val="3D4251"/>
              </a:solidFill>
              <a:effectLst/>
              <a:latin typeface="Lato"/>
            </a:endParaRPr>
          </a:p>
          <a:p>
            <a:r>
              <a:rPr lang="en-US" b="0" i="0" dirty="0">
                <a:solidFill>
                  <a:srgbClr val="3D4251"/>
                </a:solidFill>
                <a:effectLst/>
                <a:latin typeface="Lora"/>
              </a:rPr>
              <a:t>combines the results of both the left and the right outer joins. The joined </a:t>
            </a:r>
            <a:r>
              <a:rPr lang="en-US" b="0" i="0" dirty="0" err="1">
                <a:solidFill>
                  <a:srgbClr val="3D4251"/>
                </a:solidFill>
                <a:effectLst/>
                <a:latin typeface="Lora"/>
              </a:rPr>
              <a:t>DataFrame</a:t>
            </a:r>
            <a:r>
              <a:rPr lang="en-US" b="0" i="0" dirty="0">
                <a:solidFill>
                  <a:srgbClr val="3D4251"/>
                </a:solidFill>
                <a:effectLst/>
                <a:latin typeface="Lora"/>
              </a:rPr>
              <a:t> will contain all records from both the </a:t>
            </a:r>
            <a:r>
              <a:rPr lang="en-US" b="0" i="0" dirty="0" err="1">
                <a:solidFill>
                  <a:srgbClr val="3D4251"/>
                </a:solidFill>
                <a:effectLst/>
                <a:latin typeface="Lora"/>
              </a:rPr>
              <a:t>DataFrames</a:t>
            </a:r>
            <a:r>
              <a:rPr lang="en-US" b="0" i="0" dirty="0">
                <a:solidFill>
                  <a:srgbClr val="3D4251"/>
                </a:solidFill>
                <a:effectLst/>
                <a:latin typeface="Lora"/>
              </a:rPr>
              <a:t> </a:t>
            </a:r>
            <a:r>
              <a:rPr lang="en-IN" b="0" i="0" dirty="0">
                <a:solidFill>
                  <a:srgbClr val="3D4251"/>
                </a:solidFill>
                <a:effectLst/>
                <a:latin typeface="Lora"/>
              </a:rPr>
              <a:t>and fill in </a:t>
            </a:r>
            <a:r>
              <a:rPr lang="en-IN" b="0" i="0" dirty="0" err="1">
                <a:solidFill>
                  <a:srgbClr val="3D4251"/>
                </a:solidFill>
                <a:effectLst/>
                <a:latin typeface="Lora"/>
              </a:rPr>
              <a:t>NaNs</a:t>
            </a:r>
            <a:r>
              <a:rPr lang="en-IN" b="0" i="0" dirty="0">
                <a:solidFill>
                  <a:srgbClr val="3D4251"/>
                </a:solidFill>
                <a:effectLst/>
                <a:latin typeface="Lora"/>
              </a:rPr>
              <a:t> </a:t>
            </a:r>
            <a:r>
              <a:rPr lang="en-US" b="0" i="0" dirty="0">
                <a:solidFill>
                  <a:srgbClr val="3D4251"/>
                </a:solidFill>
                <a:effectLst/>
                <a:latin typeface="Lora"/>
              </a:rPr>
              <a:t> for missing matches on either side. You can perform a full outer join by specifying the how argument as outer in the merge() function.</a:t>
            </a:r>
            <a:endParaRPr lang="en-US" b="0" i="0" dirty="0">
              <a:solidFill>
                <a:srgbClr val="3D4251"/>
              </a:solidFill>
              <a:effectLst/>
              <a:latin typeface="Lora"/>
            </a:endParaRPr>
          </a:p>
          <a:p>
            <a:r>
              <a:rPr lang="en-US" b="0" i="0" dirty="0" err="1">
                <a:solidFill>
                  <a:srgbClr val="839496"/>
                </a:solidFill>
                <a:effectLst/>
                <a:latin typeface="Courier New" panose="02070309020205020404" pitchFamily="49" charset="0"/>
              </a:rPr>
              <a:t>df_outer</a:t>
            </a:r>
            <a:r>
              <a:rPr lang="en-US" b="0" i="0" dirty="0">
                <a:solidFill>
                  <a:srgbClr val="839496"/>
                </a:solidFill>
                <a:effectLst/>
                <a:latin typeface="Courier New" panose="02070309020205020404" pitchFamily="49" charset="0"/>
              </a:rPr>
              <a:t> = </a:t>
            </a:r>
            <a:r>
              <a:rPr lang="en-US" b="0" i="0" dirty="0" err="1">
                <a:solidFill>
                  <a:srgbClr val="839496"/>
                </a:solidFill>
                <a:effectLst/>
                <a:latin typeface="Courier New" panose="02070309020205020404" pitchFamily="49" charset="0"/>
              </a:rPr>
              <a:t>pd.merge</a:t>
            </a:r>
            <a:r>
              <a:rPr lang="en-US" b="0" i="0" dirty="0">
                <a:solidFill>
                  <a:srgbClr val="839496"/>
                </a:solidFill>
                <a:effectLst/>
                <a:latin typeface="Courier New" panose="02070309020205020404" pitchFamily="49" charset="0"/>
              </a:rPr>
              <a:t>(df1, df2, on=</a:t>
            </a:r>
            <a:r>
              <a:rPr lang="en-US" b="0" i="0" dirty="0">
                <a:solidFill>
                  <a:srgbClr val="2AA198"/>
                </a:solidFill>
                <a:effectLst/>
                <a:latin typeface="Courier New" panose="02070309020205020404" pitchFamily="49" charset="0"/>
              </a:rPr>
              <a:t>'id'</a:t>
            </a:r>
            <a:r>
              <a:rPr lang="en-US" b="0" i="0" dirty="0">
                <a:solidFill>
                  <a:srgbClr val="839496"/>
                </a:solidFill>
                <a:effectLst/>
                <a:latin typeface="Courier New" panose="02070309020205020404" pitchFamily="49" charset="0"/>
              </a:rPr>
              <a:t>, how=</a:t>
            </a:r>
            <a:r>
              <a:rPr lang="en-US" b="0" i="0" dirty="0">
                <a:solidFill>
                  <a:srgbClr val="2AA198"/>
                </a:solidFill>
                <a:effectLst/>
                <a:latin typeface="Courier New" panose="02070309020205020404" pitchFamily="49" charset="0"/>
              </a:rPr>
              <a:t>'outer’</a:t>
            </a:r>
            <a:r>
              <a:rPr lang="en-US" b="0" i="0" dirty="0">
                <a:solidFill>
                  <a:srgbClr val="839496"/>
                </a:solidFill>
                <a:effectLst/>
                <a:latin typeface="Courier New" panose="02070309020205020404" pitchFamily="49" charset="0"/>
              </a:rPr>
              <a:t>)</a:t>
            </a:r>
            <a:endParaRPr lang="en-US" b="0" i="0" dirty="0">
              <a:solidFill>
                <a:srgbClr val="839496"/>
              </a:solidFill>
              <a:effectLst/>
              <a:latin typeface="Courier New" panose="02070309020205020404" pitchFamily="49" charset="0"/>
            </a:endParaRPr>
          </a:p>
          <a:p>
            <a:r>
              <a:rPr lang="en-US" b="0" i="0" dirty="0" err="1">
                <a:solidFill>
                  <a:srgbClr val="839496"/>
                </a:solidFill>
                <a:effectLst/>
                <a:latin typeface="Courier New" panose="02070309020205020404" pitchFamily="49" charset="0"/>
              </a:rPr>
              <a:t>df_suffix</a:t>
            </a:r>
            <a:r>
              <a:rPr lang="en-US" b="0" i="0" dirty="0">
                <a:solidFill>
                  <a:srgbClr val="839496"/>
                </a:solidFill>
                <a:effectLst/>
                <a:latin typeface="Courier New" panose="02070309020205020404" pitchFamily="49" charset="0"/>
              </a:rPr>
              <a:t> = </a:t>
            </a:r>
            <a:r>
              <a:rPr lang="en-US" b="0" i="0" dirty="0" err="1">
                <a:solidFill>
                  <a:srgbClr val="839496"/>
                </a:solidFill>
                <a:effectLst/>
                <a:latin typeface="Courier New" panose="02070309020205020404" pitchFamily="49" charset="0"/>
              </a:rPr>
              <a:t>pd.merge</a:t>
            </a:r>
            <a:r>
              <a:rPr lang="en-US" b="0" i="0" dirty="0">
                <a:solidFill>
                  <a:srgbClr val="839496"/>
                </a:solidFill>
                <a:effectLst/>
                <a:latin typeface="Courier New" panose="02070309020205020404" pitchFamily="49" charset="0"/>
              </a:rPr>
              <a:t>(df1, df2, </a:t>
            </a:r>
            <a:r>
              <a:rPr lang="en-US" b="0" i="0" dirty="0" err="1">
                <a:solidFill>
                  <a:srgbClr val="839496"/>
                </a:solidFill>
                <a:effectLst/>
                <a:latin typeface="Courier New" panose="02070309020205020404" pitchFamily="49" charset="0"/>
              </a:rPr>
              <a:t>left_on</a:t>
            </a:r>
            <a:r>
              <a:rPr lang="en-US" b="0" i="0" dirty="0">
                <a:solidFill>
                  <a:srgbClr val="839496"/>
                </a:solidFill>
                <a:effectLst/>
                <a:latin typeface="Courier New" panose="02070309020205020404" pitchFamily="49" charset="0"/>
              </a:rPr>
              <a:t>=</a:t>
            </a:r>
            <a:r>
              <a:rPr lang="en-US" b="0" i="0" dirty="0">
                <a:solidFill>
                  <a:srgbClr val="2AA198"/>
                </a:solidFill>
                <a:effectLst/>
                <a:latin typeface="Courier New" panose="02070309020205020404" pitchFamily="49" charset="0"/>
              </a:rPr>
              <a:t>'id'</a:t>
            </a:r>
            <a:r>
              <a:rPr lang="en-US" b="0" i="0" dirty="0">
                <a:solidFill>
                  <a:srgbClr val="839496"/>
                </a:solidFill>
                <a:effectLst/>
                <a:latin typeface="Courier New" panose="02070309020205020404" pitchFamily="49" charset="0"/>
              </a:rPr>
              <a:t>,</a:t>
            </a:r>
            <a:r>
              <a:rPr lang="en-US" b="0" i="0" dirty="0" err="1">
                <a:solidFill>
                  <a:srgbClr val="839496"/>
                </a:solidFill>
                <a:effectLst/>
                <a:latin typeface="Courier New" panose="02070309020205020404" pitchFamily="49" charset="0"/>
              </a:rPr>
              <a:t>right_on</a:t>
            </a:r>
            <a:r>
              <a:rPr lang="en-US" b="0" i="0" dirty="0">
                <a:solidFill>
                  <a:srgbClr val="839496"/>
                </a:solidFill>
                <a:effectLst/>
                <a:latin typeface="Courier New" panose="02070309020205020404" pitchFamily="49" charset="0"/>
              </a:rPr>
              <a:t>=</a:t>
            </a:r>
            <a:r>
              <a:rPr lang="en-US" b="0" i="0" dirty="0">
                <a:solidFill>
                  <a:srgbClr val="2AA198"/>
                </a:solidFill>
                <a:effectLst/>
                <a:latin typeface="Courier New" panose="02070309020205020404" pitchFamily="49" charset="0"/>
              </a:rPr>
              <a:t>'</a:t>
            </a:r>
            <a:r>
              <a:rPr lang="en-US" b="0" i="0" dirty="0" err="1">
                <a:solidFill>
                  <a:srgbClr val="2AA198"/>
                </a:solidFill>
                <a:effectLst/>
                <a:latin typeface="Courier New" panose="02070309020205020404" pitchFamily="49" charset="0"/>
              </a:rPr>
              <a:t>id'</a:t>
            </a:r>
            <a:r>
              <a:rPr lang="en-US" b="0" i="0" dirty="0" err="1">
                <a:solidFill>
                  <a:srgbClr val="839496"/>
                </a:solidFill>
                <a:effectLst/>
                <a:latin typeface="Courier New" panose="02070309020205020404" pitchFamily="49" charset="0"/>
              </a:rPr>
              <a:t>,how</a:t>
            </a:r>
            <a:r>
              <a:rPr lang="en-US" b="0" i="0" dirty="0">
                <a:solidFill>
                  <a:srgbClr val="839496"/>
                </a:solidFill>
                <a:effectLst/>
                <a:latin typeface="Courier New" panose="02070309020205020404" pitchFamily="49" charset="0"/>
              </a:rPr>
              <a:t>=</a:t>
            </a:r>
            <a:r>
              <a:rPr lang="en-US" b="0" i="0" dirty="0">
                <a:solidFill>
                  <a:srgbClr val="2AA198"/>
                </a:solidFill>
                <a:effectLst/>
                <a:latin typeface="Courier New" panose="02070309020205020404" pitchFamily="49" charset="0"/>
              </a:rPr>
              <a:t>'</a:t>
            </a:r>
            <a:r>
              <a:rPr lang="en-US" b="0" i="0" dirty="0" err="1">
                <a:solidFill>
                  <a:srgbClr val="2AA198"/>
                </a:solidFill>
                <a:effectLst/>
                <a:latin typeface="Courier New" panose="02070309020205020404" pitchFamily="49" charset="0"/>
              </a:rPr>
              <a:t>outer'</a:t>
            </a:r>
            <a:r>
              <a:rPr lang="en-US" b="0" i="0" dirty="0" err="1">
                <a:solidFill>
                  <a:srgbClr val="839496"/>
                </a:solidFill>
                <a:effectLst/>
                <a:latin typeface="Courier New" panose="02070309020205020404" pitchFamily="49" charset="0"/>
              </a:rPr>
              <a:t>,suffixes</a:t>
            </a:r>
            <a:r>
              <a:rPr lang="en-US" b="0" i="0" dirty="0">
                <a:solidFill>
                  <a:srgbClr val="839496"/>
                </a:solidFill>
                <a:effectLst/>
                <a:latin typeface="Courier New" panose="02070309020205020404" pitchFamily="49" charset="0"/>
              </a:rPr>
              <a:t>=(</a:t>
            </a:r>
            <a:r>
              <a:rPr lang="en-US" b="0" i="0" dirty="0">
                <a:solidFill>
                  <a:srgbClr val="2AA198"/>
                </a:solidFill>
                <a:effectLst/>
                <a:latin typeface="Courier New" panose="02070309020205020404" pitchFamily="49" charset="0"/>
              </a:rPr>
              <a:t>'_</a:t>
            </a:r>
            <a:r>
              <a:rPr lang="en-US" b="0" i="0" dirty="0" err="1">
                <a:solidFill>
                  <a:srgbClr val="2AA198"/>
                </a:solidFill>
                <a:effectLst/>
                <a:latin typeface="Courier New" panose="02070309020205020404" pitchFamily="49" charset="0"/>
              </a:rPr>
              <a:t>left'</a:t>
            </a:r>
            <a:r>
              <a:rPr lang="en-US" b="0" i="0" dirty="0" err="1">
                <a:solidFill>
                  <a:srgbClr val="839496"/>
                </a:solidFill>
                <a:effectLst/>
                <a:latin typeface="Courier New" panose="02070309020205020404" pitchFamily="49" charset="0"/>
              </a:rPr>
              <a:t>,</a:t>
            </a:r>
            <a:r>
              <a:rPr lang="en-US" b="0" i="0" dirty="0" err="1">
                <a:solidFill>
                  <a:srgbClr val="2AA198"/>
                </a:solidFill>
                <a:effectLst/>
                <a:latin typeface="Courier New" panose="02070309020205020404" pitchFamily="49" charset="0"/>
              </a:rPr>
              <a:t>'_right</a:t>
            </a:r>
            <a:r>
              <a:rPr lang="en-US" b="0" i="0" dirty="0">
                <a:solidFill>
                  <a:srgbClr val="2AA198"/>
                </a:solidFill>
                <a:effectLst/>
                <a:latin typeface="Courier New" panose="02070309020205020404" pitchFamily="49" charset="0"/>
              </a:rPr>
              <a:t>'</a:t>
            </a:r>
            <a:r>
              <a:rPr lang="en-US" b="0" i="0" dirty="0">
                <a:solidFill>
                  <a:srgbClr val="839496"/>
                </a:solidFill>
                <a:effectLst/>
                <a:latin typeface="Courier New" panose="02070309020205020404" pitchFamily="49" charset="0"/>
              </a:rPr>
              <a:t>))</a:t>
            </a:r>
            <a:endParaRPr lang="en-US" b="0" i="0" dirty="0">
              <a:solidFill>
                <a:srgbClr val="839496"/>
              </a:solidFill>
              <a:effectLst/>
              <a:latin typeface="Courier New" panose="02070309020205020404" pitchFamily="49" charset="0"/>
            </a:endParaRPr>
          </a:p>
          <a:p>
            <a:endParaRPr lang="en-IN"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3D4251"/>
                </a:solidFill>
                <a:effectLst/>
                <a:latin typeface="Lato"/>
              </a:rPr>
              <a:t>Inner Join</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b="0" i="0" dirty="0">
                <a:solidFill>
                  <a:srgbClr val="3D4251"/>
                </a:solidFill>
                <a:effectLst/>
                <a:latin typeface="Lora"/>
              </a:rPr>
              <a:t>produces only the set of records that match in both </a:t>
            </a:r>
            <a:r>
              <a:rPr lang="en-US" b="0" i="0" dirty="0" err="1">
                <a:solidFill>
                  <a:srgbClr val="3D4251"/>
                </a:solidFill>
                <a:effectLst/>
                <a:latin typeface="Lora"/>
              </a:rPr>
              <a:t>DataFrame</a:t>
            </a:r>
            <a:r>
              <a:rPr lang="en-US" b="0" i="0" dirty="0">
                <a:solidFill>
                  <a:srgbClr val="3D4251"/>
                </a:solidFill>
                <a:effectLst/>
                <a:latin typeface="Lora"/>
              </a:rPr>
              <a:t> A and </a:t>
            </a:r>
            <a:r>
              <a:rPr lang="en-US" b="0" i="0" dirty="0" err="1">
                <a:solidFill>
                  <a:srgbClr val="3D4251"/>
                </a:solidFill>
                <a:effectLst/>
                <a:latin typeface="Lora"/>
              </a:rPr>
              <a:t>DataFrame</a:t>
            </a:r>
            <a:r>
              <a:rPr lang="en-US" b="0" i="0" dirty="0">
                <a:solidFill>
                  <a:srgbClr val="3D4251"/>
                </a:solidFill>
                <a:effectLst/>
                <a:latin typeface="Lora"/>
              </a:rPr>
              <a:t> B.</a:t>
            </a:r>
            <a:endParaRPr lang="en-US" b="0" i="0" dirty="0">
              <a:solidFill>
                <a:srgbClr val="3D4251"/>
              </a:solidFill>
              <a:effectLst/>
              <a:latin typeface="Lora"/>
            </a:endParaRPr>
          </a:p>
          <a:p>
            <a:r>
              <a:rPr lang="en-IN" b="0" i="0" dirty="0">
                <a:solidFill>
                  <a:srgbClr val="3D4251"/>
                </a:solidFill>
                <a:effectLst/>
                <a:latin typeface="Lora"/>
              </a:rPr>
              <a:t>You have to pass</a:t>
            </a:r>
            <a:r>
              <a:rPr lang="en-US" dirty="0">
                <a:solidFill>
                  <a:srgbClr val="3D4251"/>
                </a:solidFill>
                <a:latin typeface="Lora"/>
              </a:rPr>
              <a:t> inner in the how argument of merge() function to do inner join:</a:t>
            </a:r>
            <a:endParaRPr lang="en-US" dirty="0">
              <a:solidFill>
                <a:srgbClr val="3D4251"/>
              </a:solidFill>
              <a:latin typeface="Lora"/>
            </a:endParaRPr>
          </a:p>
          <a:p>
            <a:r>
              <a:rPr lang="en-US" b="0" i="0" dirty="0" err="1">
                <a:solidFill>
                  <a:srgbClr val="839496"/>
                </a:solidFill>
                <a:effectLst/>
                <a:latin typeface="Courier New" panose="02070309020205020404" pitchFamily="49" charset="0"/>
              </a:rPr>
              <a:t>df_inner</a:t>
            </a:r>
            <a:r>
              <a:rPr lang="en-US" b="0" i="0" dirty="0">
                <a:solidFill>
                  <a:srgbClr val="839496"/>
                </a:solidFill>
                <a:effectLst/>
                <a:latin typeface="Courier New" panose="02070309020205020404" pitchFamily="49" charset="0"/>
              </a:rPr>
              <a:t> = </a:t>
            </a:r>
            <a:r>
              <a:rPr lang="en-US" b="0" i="0" dirty="0" err="1">
                <a:solidFill>
                  <a:srgbClr val="839496"/>
                </a:solidFill>
                <a:effectLst/>
                <a:latin typeface="Courier New" panose="02070309020205020404" pitchFamily="49" charset="0"/>
              </a:rPr>
              <a:t>pd.merge</a:t>
            </a:r>
            <a:r>
              <a:rPr lang="en-US" b="0" i="0" dirty="0">
                <a:solidFill>
                  <a:srgbClr val="839496"/>
                </a:solidFill>
                <a:effectLst/>
                <a:latin typeface="Courier New" panose="02070309020205020404" pitchFamily="49" charset="0"/>
              </a:rPr>
              <a:t>(df1, df2, on=</a:t>
            </a:r>
            <a:r>
              <a:rPr lang="en-US" b="0" i="0" dirty="0">
                <a:solidFill>
                  <a:srgbClr val="2AA198"/>
                </a:solidFill>
                <a:effectLst/>
                <a:latin typeface="Courier New" panose="02070309020205020404" pitchFamily="49" charset="0"/>
              </a:rPr>
              <a:t>'id'</a:t>
            </a:r>
            <a:r>
              <a:rPr lang="en-US" b="0" i="0" dirty="0">
                <a:solidFill>
                  <a:srgbClr val="839496"/>
                </a:solidFill>
                <a:effectLst/>
                <a:latin typeface="Courier New" panose="02070309020205020404" pitchFamily="49" charset="0"/>
              </a:rPr>
              <a:t>, how=</a:t>
            </a:r>
            <a:r>
              <a:rPr lang="en-US" b="0" i="0" dirty="0">
                <a:solidFill>
                  <a:srgbClr val="2AA198"/>
                </a:solidFill>
                <a:effectLst/>
                <a:latin typeface="Courier New" panose="02070309020205020404" pitchFamily="49" charset="0"/>
              </a:rPr>
              <a:t>'inner'</a:t>
            </a:r>
            <a:r>
              <a:rPr lang="en-US" b="0" i="0" dirty="0">
                <a:solidFill>
                  <a:srgbClr val="839496"/>
                </a:solidFill>
                <a:effectLst/>
                <a:latin typeface="Courier New" panose="02070309020205020404" pitchFamily="49" charset="0"/>
              </a:rPr>
              <a:t>)</a:t>
            </a:r>
            <a:endParaRPr lang="en-IN"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3D4251"/>
                </a:solidFill>
                <a:effectLst/>
                <a:latin typeface="Lato"/>
              </a:rPr>
              <a:t>Right Join</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731838"/>
            <a:ext cx="8229600" cy="5394326"/>
          </a:xfrm>
        </p:spPr>
        <p:txBody>
          <a:bodyPr>
            <a:normAutofit lnSpcReduction="10000"/>
          </a:bodyPr>
          <a:lstStyle/>
          <a:p>
            <a:r>
              <a:rPr lang="en-US" b="0" i="0" dirty="0">
                <a:solidFill>
                  <a:srgbClr val="3D4251"/>
                </a:solidFill>
                <a:effectLst/>
                <a:latin typeface="Lora"/>
              </a:rPr>
              <a:t>produces a complete set of records from </a:t>
            </a:r>
            <a:r>
              <a:rPr lang="en-US" b="0" i="0" dirty="0" err="1">
                <a:solidFill>
                  <a:srgbClr val="3D4251"/>
                </a:solidFill>
                <a:effectLst/>
                <a:latin typeface="Lora"/>
              </a:rPr>
              <a:t>DataFrame</a:t>
            </a:r>
            <a:r>
              <a:rPr lang="en-US" b="0" i="0" dirty="0">
                <a:solidFill>
                  <a:srgbClr val="3D4251"/>
                </a:solidFill>
                <a:effectLst/>
                <a:latin typeface="Lora"/>
              </a:rPr>
              <a:t> B (right </a:t>
            </a:r>
            <a:r>
              <a:rPr lang="en-US" b="0" i="0" dirty="0" err="1">
                <a:solidFill>
                  <a:srgbClr val="3D4251"/>
                </a:solidFill>
                <a:effectLst/>
                <a:latin typeface="Lora"/>
              </a:rPr>
              <a:t>DataFrame</a:t>
            </a:r>
            <a:r>
              <a:rPr lang="en-US" b="0" i="0" dirty="0">
                <a:solidFill>
                  <a:srgbClr val="3D4251"/>
                </a:solidFill>
                <a:effectLst/>
                <a:latin typeface="Lora"/>
              </a:rPr>
              <a:t>), with the matching records (where available) in </a:t>
            </a:r>
            <a:r>
              <a:rPr lang="en-US" b="0" i="0" dirty="0" err="1">
                <a:solidFill>
                  <a:srgbClr val="3D4251"/>
                </a:solidFill>
                <a:effectLst/>
                <a:latin typeface="Lora"/>
              </a:rPr>
              <a:t>DataFrame</a:t>
            </a:r>
            <a:r>
              <a:rPr lang="en-US" b="0" i="0" dirty="0">
                <a:solidFill>
                  <a:srgbClr val="3D4251"/>
                </a:solidFill>
                <a:effectLst/>
                <a:latin typeface="Lora"/>
              </a:rPr>
              <a:t> A (left </a:t>
            </a:r>
            <a:r>
              <a:rPr lang="en-US" b="0" i="0" dirty="0" err="1">
                <a:solidFill>
                  <a:srgbClr val="3D4251"/>
                </a:solidFill>
                <a:effectLst/>
                <a:latin typeface="Lora"/>
              </a:rPr>
              <a:t>DataFrame</a:t>
            </a:r>
            <a:r>
              <a:rPr lang="en-US" b="0" i="0" dirty="0">
                <a:solidFill>
                  <a:srgbClr val="3D4251"/>
                </a:solidFill>
                <a:effectLst/>
                <a:latin typeface="Lora"/>
              </a:rPr>
              <a:t>). </a:t>
            </a:r>
            <a:endParaRPr lang="en-US" b="0" i="0" dirty="0">
              <a:solidFill>
                <a:srgbClr val="3D4251"/>
              </a:solidFill>
              <a:effectLst/>
              <a:latin typeface="Lora"/>
            </a:endParaRPr>
          </a:p>
          <a:p>
            <a:r>
              <a:rPr lang="en-US" b="0" i="0" dirty="0">
                <a:solidFill>
                  <a:srgbClr val="3D4251"/>
                </a:solidFill>
                <a:effectLst/>
                <a:latin typeface="Lora"/>
              </a:rPr>
              <a:t>If there is no match, the right side will contain null.</a:t>
            </a:r>
            <a:r>
              <a:rPr lang="en-IN" b="0" i="0" dirty="0">
                <a:solidFill>
                  <a:srgbClr val="3D4251"/>
                </a:solidFill>
                <a:effectLst/>
                <a:latin typeface="Lora"/>
              </a:rPr>
              <a:t> You have to pass right in the how argument of  merge() </a:t>
            </a:r>
            <a:r>
              <a:rPr lang="en-US" b="0" i="0" dirty="0">
                <a:solidFill>
                  <a:srgbClr val="3D4251"/>
                </a:solidFill>
                <a:effectLst/>
                <a:latin typeface="Lora"/>
              </a:rPr>
              <a:t>function to do right join:</a:t>
            </a:r>
            <a:endParaRPr lang="en-US" b="0" i="0" dirty="0">
              <a:solidFill>
                <a:srgbClr val="3D4251"/>
              </a:solidFill>
              <a:effectLst/>
              <a:latin typeface="Lora"/>
            </a:endParaRPr>
          </a:p>
          <a:p>
            <a:r>
              <a:rPr lang="en-US" b="0" i="0" dirty="0" err="1">
                <a:solidFill>
                  <a:srgbClr val="839496"/>
                </a:solidFill>
                <a:effectLst/>
                <a:latin typeface="Courier New" panose="02070309020205020404" pitchFamily="49" charset="0"/>
              </a:rPr>
              <a:t>df_right</a:t>
            </a:r>
            <a:r>
              <a:rPr lang="en-US" b="0" i="0" dirty="0">
                <a:solidFill>
                  <a:srgbClr val="839496"/>
                </a:solidFill>
                <a:effectLst/>
                <a:latin typeface="Courier New" panose="02070309020205020404" pitchFamily="49" charset="0"/>
              </a:rPr>
              <a:t> = </a:t>
            </a:r>
            <a:r>
              <a:rPr lang="en-US" b="0" i="0" dirty="0" err="1">
                <a:solidFill>
                  <a:srgbClr val="839496"/>
                </a:solidFill>
                <a:effectLst/>
                <a:latin typeface="Courier New" panose="02070309020205020404" pitchFamily="49" charset="0"/>
              </a:rPr>
              <a:t>pd.merge</a:t>
            </a:r>
            <a:r>
              <a:rPr lang="en-US" b="0" i="0" dirty="0">
                <a:solidFill>
                  <a:srgbClr val="839496"/>
                </a:solidFill>
                <a:effectLst/>
                <a:latin typeface="Courier New" panose="02070309020205020404" pitchFamily="49" charset="0"/>
              </a:rPr>
              <a:t>(df1, df2, on=</a:t>
            </a:r>
            <a:r>
              <a:rPr lang="en-US" b="0" i="0" dirty="0">
                <a:solidFill>
                  <a:srgbClr val="2AA198"/>
                </a:solidFill>
                <a:effectLst/>
                <a:latin typeface="Courier New" panose="02070309020205020404" pitchFamily="49" charset="0"/>
              </a:rPr>
              <a:t>'id'</a:t>
            </a:r>
            <a:r>
              <a:rPr lang="en-US" b="0" i="0" dirty="0">
                <a:solidFill>
                  <a:srgbClr val="839496"/>
                </a:solidFill>
                <a:effectLst/>
                <a:latin typeface="Courier New" panose="02070309020205020404" pitchFamily="49" charset="0"/>
              </a:rPr>
              <a:t>, how=</a:t>
            </a:r>
            <a:r>
              <a:rPr lang="en-US" b="0" i="0" dirty="0">
                <a:solidFill>
                  <a:srgbClr val="2AA198"/>
                </a:solidFill>
                <a:effectLst/>
                <a:latin typeface="Courier New" panose="02070309020205020404" pitchFamily="49" charset="0"/>
              </a:rPr>
              <a:t>'right'</a:t>
            </a:r>
            <a:r>
              <a:rPr lang="en-US" b="0" i="0" dirty="0">
                <a:solidFill>
                  <a:srgbClr val="839496"/>
                </a:solidFill>
                <a:effectLst/>
                <a:latin typeface="Courier New" panose="02070309020205020404" pitchFamily="49" charset="0"/>
              </a:rPr>
              <a:t>)</a:t>
            </a:r>
            <a:endParaRPr lang="en-I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i="0" dirty="0">
                <a:solidFill>
                  <a:srgbClr val="3D4251"/>
                </a:solidFill>
                <a:effectLst/>
                <a:latin typeface="Lato"/>
              </a:rPr>
              <a:t>Left Join</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IN" sz="1800" b="0" i="0" dirty="0">
                <a:solidFill>
                  <a:srgbClr val="3D4251"/>
                </a:solidFill>
                <a:effectLst/>
                <a:latin typeface="Lora"/>
              </a:rPr>
              <a:t>The Left join </a:t>
            </a:r>
            <a:r>
              <a:rPr lang="en-US" sz="1800" b="0" i="0" dirty="0">
                <a:solidFill>
                  <a:srgbClr val="3D4251"/>
                </a:solidFill>
                <a:effectLst/>
                <a:latin typeface="Lora"/>
              </a:rPr>
              <a:t>produces a complete set of records from </a:t>
            </a:r>
            <a:r>
              <a:rPr lang="en-US" sz="1800" b="0" i="0" dirty="0" err="1">
                <a:solidFill>
                  <a:srgbClr val="3D4251"/>
                </a:solidFill>
                <a:effectLst/>
                <a:latin typeface="Lora"/>
              </a:rPr>
              <a:t>DataFrame</a:t>
            </a:r>
            <a:r>
              <a:rPr lang="en-US" sz="1800" b="0" i="0" dirty="0">
                <a:solidFill>
                  <a:srgbClr val="3D4251"/>
                </a:solidFill>
                <a:effectLst/>
                <a:latin typeface="Lora"/>
              </a:rPr>
              <a:t> A (left </a:t>
            </a:r>
            <a:r>
              <a:rPr lang="en-US" sz="1800" b="0" i="0" dirty="0" err="1">
                <a:solidFill>
                  <a:srgbClr val="3D4251"/>
                </a:solidFill>
                <a:effectLst/>
                <a:latin typeface="Lora"/>
              </a:rPr>
              <a:t>DataFrame</a:t>
            </a:r>
            <a:r>
              <a:rPr lang="en-US" sz="1800" b="0" i="0" dirty="0">
                <a:solidFill>
                  <a:srgbClr val="3D4251"/>
                </a:solidFill>
                <a:effectLst/>
                <a:latin typeface="Lora"/>
              </a:rPr>
              <a:t>), with the matching records (where available) in </a:t>
            </a:r>
            <a:r>
              <a:rPr lang="en-US" sz="1800" b="0" i="0" dirty="0" err="1">
                <a:solidFill>
                  <a:srgbClr val="3D4251"/>
                </a:solidFill>
                <a:effectLst/>
                <a:latin typeface="Lora"/>
              </a:rPr>
              <a:t>DataFrame</a:t>
            </a:r>
            <a:r>
              <a:rPr lang="en-US" sz="1800" b="0" i="0" dirty="0">
                <a:solidFill>
                  <a:srgbClr val="3D4251"/>
                </a:solidFill>
                <a:effectLst/>
                <a:latin typeface="Lora"/>
              </a:rPr>
              <a:t> B (right </a:t>
            </a:r>
            <a:r>
              <a:rPr lang="en-US" sz="1800" b="0" i="0" dirty="0" err="1">
                <a:solidFill>
                  <a:srgbClr val="3D4251"/>
                </a:solidFill>
                <a:effectLst/>
                <a:latin typeface="Lora"/>
              </a:rPr>
              <a:t>DataFrame</a:t>
            </a:r>
            <a:r>
              <a:rPr lang="en-US" sz="1800" b="0" i="0" dirty="0">
                <a:solidFill>
                  <a:srgbClr val="3D4251"/>
                </a:solidFill>
                <a:effectLst/>
                <a:latin typeface="Lora"/>
              </a:rPr>
              <a:t>). If there is no match, the left side will contain null.</a:t>
            </a:r>
            <a:endParaRPr lang="en-US" sz="1800" b="0" i="0" dirty="0">
              <a:solidFill>
                <a:srgbClr val="3D4251"/>
              </a:solidFill>
              <a:effectLst/>
              <a:latin typeface="Lora"/>
            </a:endParaRPr>
          </a:p>
          <a:p>
            <a:r>
              <a:rPr lang="en-IN" sz="1100" b="0" i="0" dirty="0">
                <a:solidFill>
                  <a:srgbClr val="3D4251"/>
                </a:solidFill>
                <a:effectLst/>
                <a:latin typeface="Lora"/>
              </a:rPr>
              <a:t>You have to pass</a:t>
            </a:r>
            <a:r>
              <a:rPr lang="en-US" sz="1800" dirty="0">
                <a:solidFill>
                  <a:srgbClr val="3D4251"/>
                </a:solidFill>
                <a:latin typeface="Lora"/>
              </a:rPr>
              <a:t> left in the how </a:t>
            </a:r>
            <a:r>
              <a:rPr lang="en-IN" sz="1100" b="0" i="0" dirty="0">
                <a:solidFill>
                  <a:srgbClr val="3D4251"/>
                </a:solidFill>
                <a:effectLst/>
                <a:latin typeface="Lora"/>
              </a:rPr>
              <a:t>argument of</a:t>
            </a:r>
            <a:r>
              <a:rPr lang="en-US" sz="1800" dirty="0">
                <a:solidFill>
                  <a:srgbClr val="3D4251"/>
                </a:solidFill>
                <a:latin typeface="Lora"/>
              </a:rPr>
              <a:t> merge() function to do left join:</a:t>
            </a:r>
            <a:endParaRPr lang="en-US" sz="1800" dirty="0">
              <a:solidFill>
                <a:srgbClr val="3D4251"/>
              </a:solidFill>
              <a:latin typeface="Lora"/>
            </a:endParaRPr>
          </a:p>
          <a:p>
            <a:r>
              <a:rPr lang="en-US" sz="1100" b="0" i="0" dirty="0" err="1">
                <a:solidFill>
                  <a:srgbClr val="839496"/>
                </a:solidFill>
                <a:effectLst/>
                <a:latin typeface="Courier New" panose="02070309020205020404" pitchFamily="49" charset="0"/>
              </a:rPr>
              <a:t>df_left</a:t>
            </a:r>
            <a:r>
              <a:rPr lang="en-US" sz="1100" b="0" i="0" dirty="0">
                <a:solidFill>
                  <a:srgbClr val="839496"/>
                </a:solidFill>
                <a:effectLst/>
                <a:latin typeface="Courier New" panose="02070309020205020404" pitchFamily="49" charset="0"/>
              </a:rPr>
              <a:t> = </a:t>
            </a:r>
            <a:r>
              <a:rPr lang="en-US" sz="1100" b="0" i="0" dirty="0" err="1">
                <a:solidFill>
                  <a:srgbClr val="839496"/>
                </a:solidFill>
                <a:effectLst/>
                <a:latin typeface="Courier New" panose="02070309020205020404" pitchFamily="49" charset="0"/>
              </a:rPr>
              <a:t>pd.merge</a:t>
            </a:r>
            <a:r>
              <a:rPr lang="en-US" sz="1100" b="0" i="0" dirty="0">
                <a:solidFill>
                  <a:srgbClr val="839496"/>
                </a:solidFill>
                <a:effectLst/>
                <a:latin typeface="Courier New" panose="02070309020205020404" pitchFamily="49" charset="0"/>
              </a:rPr>
              <a:t>(df1, df2, on=</a:t>
            </a:r>
            <a:r>
              <a:rPr lang="en-US" sz="1100" b="0" i="0" dirty="0">
                <a:solidFill>
                  <a:srgbClr val="2AA198"/>
                </a:solidFill>
                <a:effectLst/>
                <a:latin typeface="Courier New" panose="02070309020205020404" pitchFamily="49" charset="0"/>
              </a:rPr>
              <a:t>'id'</a:t>
            </a:r>
            <a:r>
              <a:rPr lang="en-US" sz="1100" b="0" i="0" dirty="0">
                <a:solidFill>
                  <a:srgbClr val="839496"/>
                </a:solidFill>
                <a:effectLst/>
                <a:latin typeface="Courier New" panose="02070309020205020404" pitchFamily="49" charset="0"/>
              </a:rPr>
              <a:t>, how=</a:t>
            </a:r>
            <a:r>
              <a:rPr lang="en-US" sz="1100" b="0" i="0" dirty="0">
                <a:solidFill>
                  <a:srgbClr val="2AA198"/>
                </a:solidFill>
                <a:effectLst/>
                <a:latin typeface="Courier New" panose="02070309020205020404" pitchFamily="49" charset="0"/>
              </a:rPr>
              <a:t>'left'</a:t>
            </a:r>
            <a:r>
              <a:rPr lang="en-US" sz="1100" b="0" i="0" dirty="0">
                <a:solidFill>
                  <a:srgbClr val="839496"/>
                </a:solidFill>
                <a:effectLst/>
                <a:latin typeface="Courier New" panose="02070309020205020404" pitchFamily="49" charset="0"/>
              </a:rPr>
              <a:t>) </a:t>
            </a:r>
            <a:r>
              <a:rPr lang="en-US" sz="1100" b="0" i="0" dirty="0" err="1">
                <a:solidFill>
                  <a:srgbClr val="839496"/>
                </a:solidFill>
                <a:effectLst/>
                <a:latin typeface="Courier New" panose="02070309020205020404" pitchFamily="49" charset="0"/>
              </a:rPr>
              <a:t>df_left</a:t>
            </a:r>
            <a:endParaRPr lang="en-IN" sz="18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br>
              <a:rPr lang="en-IN" dirty="0"/>
            </a:br>
            <a:r>
              <a:rPr lang="en-IN" dirty="0"/>
              <a:t>Pandas </a:t>
            </a:r>
            <a:r>
              <a:rPr lang="en-IN" dirty="0" err="1"/>
              <a:t>Dataframe.describe</a:t>
            </a:r>
            <a:r>
              <a:rPr lang="en-IN" dirty="0"/>
              <a:t>() method</a:t>
            </a:r>
            <a:br>
              <a:rPr lang="en-IN" dirty="0"/>
            </a:br>
            <a:endParaRPr lang="en-IN" dirty="0"/>
          </a:p>
        </p:txBody>
      </p:sp>
      <p:sp>
        <p:nvSpPr>
          <p:cNvPr id="3" name="Content Placeholder 2"/>
          <p:cNvSpPr>
            <a:spLocks noGrp="1"/>
          </p:cNvSpPr>
          <p:nvPr>
            <p:ph idx="1"/>
          </p:nvPr>
        </p:nvSpPr>
        <p:spPr>
          <a:xfrm>
            <a:off x="457200" y="1000108"/>
            <a:ext cx="8229600" cy="5857892"/>
          </a:xfrm>
        </p:spPr>
        <p:txBody>
          <a:bodyPr/>
          <a:lstStyle/>
          <a:p>
            <a:r>
              <a:rPr lang="en-IN" dirty="0"/>
              <a:t>Pandas </a:t>
            </a:r>
            <a:r>
              <a:rPr lang="en-IN" b="1" dirty="0"/>
              <a:t>describe()</a:t>
            </a:r>
            <a:r>
              <a:rPr lang="en-IN" dirty="0"/>
              <a:t> is used to view some basic statistical details like percentile, mean, std etc. of a data frame or a series of numeric values.</a:t>
            </a:r>
            <a:endParaRPr lang="en-IN" dirty="0"/>
          </a:p>
          <a:p>
            <a:r>
              <a:rPr lang="en-IN" dirty="0"/>
              <a:t> When this method is applied to a series of string, it returns a different output which is shown in the examples below.</a:t>
            </a:r>
            <a:endParaRPr lang="en-IN"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57188"/>
            <a:ext cx="8229600" cy="5768975"/>
          </a:xfrm>
        </p:spPr>
        <p:txBody>
          <a:bodyPr>
            <a:normAutofit lnSpcReduction="10000"/>
          </a:bodyPr>
          <a:lstStyle/>
          <a:p>
            <a:pPr fontAlgn="base"/>
            <a:r>
              <a:rPr lang="en-IN" b="1" i="1" dirty="0"/>
              <a:t>Syntax: </a:t>
            </a:r>
            <a:r>
              <a:rPr lang="en-IN" i="1" dirty="0" err="1"/>
              <a:t>DataFrame.describe</a:t>
            </a:r>
            <a:r>
              <a:rPr lang="en-IN" i="1" dirty="0"/>
              <a:t>(percentiles=None, include=None, exclude=None)</a:t>
            </a:r>
            <a:endParaRPr lang="en-IN" i="1" dirty="0"/>
          </a:p>
          <a:p>
            <a:pPr fontAlgn="base"/>
            <a:r>
              <a:rPr lang="en-IN" b="1" i="1" dirty="0"/>
              <a:t>Parameters:</a:t>
            </a:r>
            <a:br>
              <a:rPr lang="en-IN" i="1" dirty="0"/>
            </a:br>
            <a:r>
              <a:rPr lang="en-IN" b="1" i="1" dirty="0"/>
              <a:t>percentile: </a:t>
            </a:r>
            <a:r>
              <a:rPr lang="en-IN" i="1" dirty="0"/>
              <a:t>list like data type of numbers between 0-1 to return the respective percentile</a:t>
            </a:r>
            <a:br>
              <a:rPr lang="en-IN" i="1" dirty="0"/>
            </a:br>
            <a:r>
              <a:rPr lang="en-IN" b="1" i="1" dirty="0"/>
              <a:t>include: </a:t>
            </a:r>
            <a:r>
              <a:rPr lang="en-IN" i="1" dirty="0"/>
              <a:t>List of data types to be included while describing </a:t>
            </a:r>
            <a:r>
              <a:rPr lang="en-IN" i="1" dirty="0" err="1"/>
              <a:t>dataframe</a:t>
            </a:r>
            <a:r>
              <a:rPr lang="en-IN" i="1" dirty="0"/>
              <a:t>. Default is None</a:t>
            </a:r>
            <a:br>
              <a:rPr lang="en-IN" i="1" dirty="0"/>
            </a:br>
            <a:r>
              <a:rPr lang="en-IN" b="1" i="1" dirty="0"/>
              <a:t>exclude: </a:t>
            </a:r>
            <a:r>
              <a:rPr lang="en-IN" i="1" dirty="0"/>
              <a:t>List of data types to be Excluded while describing </a:t>
            </a:r>
            <a:r>
              <a:rPr lang="en-IN" i="1" dirty="0" err="1"/>
              <a:t>dataframe</a:t>
            </a:r>
            <a:r>
              <a:rPr lang="en-IN" i="1" dirty="0"/>
              <a:t>. Default is None</a:t>
            </a:r>
            <a:endParaRPr lang="en-IN" i="1" dirty="0"/>
          </a:p>
          <a:p>
            <a:pPr fontAlgn="base"/>
            <a:r>
              <a:rPr lang="en-IN" b="1" i="1" dirty="0"/>
              <a:t>Return type: </a:t>
            </a:r>
            <a:r>
              <a:rPr lang="en-IN" i="1" dirty="0"/>
              <a:t>Statistical summary of data frame.</a:t>
            </a:r>
            <a:endParaRPr lang="en-IN" i="1" dirty="0"/>
          </a:p>
          <a:p>
            <a:endParaRPr lang="en-IN"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57188"/>
            <a:ext cx="8229600" cy="5768975"/>
          </a:xfrm>
        </p:spPr>
        <p:txBody>
          <a:bodyPr>
            <a:normAutofit lnSpcReduction="10000"/>
          </a:bodyPr>
          <a:lstStyle/>
          <a:p>
            <a:pPr fontAlgn="base"/>
            <a:r>
              <a:rPr lang="en-IN" b="1" i="1" dirty="0"/>
              <a:t>Syntax: </a:t>
            </a:r>
            <a:r>
              <a:rPr lang="en-IN" i="1" dirty="0" err="1"/>
              <a:t>DataFrame.describe</a:t>
            </a:r>
            <a:r>
              <a:rPr lang="en-IN" i="1" dirty="0"/>
              <a:t>(percentiles=None, include=None, exclude=None)</a:t>
            </a:r>
            <a:endParaRPr lang="en-IN" i="1" dirty="0"/>
          </a:p>
          <a:p>
            <a:pPr fontAlgn="base"/>
            <a:r>
              <a:rPr lang="en-IN" b="1" i="1" dirty="0"/>
              <a:t>Parameters:</a:t>
            </a:r>
            <a:br>
              <a:rPr lang="en-IN" i="1" dirty="0"/>
            </a:br>
            <a:r>
              <a:rPr lang="en-IN" b="1" i="1" dirty="0"/>
              <a:t>percentile: </a:t>
            </a:r>
            <a:r>
              <a:rPr lang="en-IN" i="1" dirty="0"/>
              <a:t>list like data type of numbers between 0-1 to return the respective percentile</a:t>
            </a:r>
            <a:br>
              <a:rPr lang="en-IN" i="1" dirty="0"/>
            </a:br>
            <a:r>
              <a:rPr lang="en-IN" b="1" i="1" dirty="0"/>
              <a:t>include: </a:t>
            </a:r>
            <a:r>
              <a:rPr lang="en-IN" i="1" dirty="0"/>
              <a:t>List of data types to be included while describing </a:t>
            </a:r>
            <a:r>
              <a:rPr lang="en-IN" i="1" dirty="0" err="1"/>
              <a:t>dataframe</a:t>
            </a:r>
            <a:r>
              <a:rPr lang="en-IN" i="1" dirty="0"/>
              <a:t>. Default is None</a:t>
            </a:r>
            <a:br>
              <a:rPr lang="en-IN" i="1" dirty="0"/>
            </a:br>
            <a:r>
              <a:rPr lang="en-IN" b="1" i="1" dirty="0"/>
              <a:t>exclude: </a:t>
            </a:r>
            <a:r>
              <a:rPr lang="en-IN" i="1" dirty="0"/>
              <a:t>List of data types to be Excluded while describing </a:t>
            </a:r>
            <a:r>
              <a:rPr lang="en-IN" i="1" dirty="0" err="1"/>
              <a:t>dataframe</a:t>
            </a:r>
            <a:r>
              <a:rPr lang="en-IN" i="1" dirty="0"/>
              <a:t>. Default is None</a:t>
            </a:r>
            <a:endParaRPr lang="en-IN" i="1" dirty="0"/>
          </a:p>
          <a:p>
            <a:pPr fontAlgn="base"/>
            <a:r>
              <a:rPr lang="en-IN" b="1" i="1" dirty="0"/>
              <a:t>Return type: </a:t>
            </a:r>
            <a:r>
              <a:rPr lang="en-IN" i="1" dirty="0"/>
              <a:t>Statistical summary of data frame.</a:t>
            </a:r>
            <a:endParaRPr lang="en-IN" i="1" dirty="0"/>
          </a:p>
          <a:p>
            <a:endParaRPr lang="en-IN"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In this example, the data frame is described and [‘object’] is passed to include parameter to see description of object series. [.20, .40, .60, .80] is passed to percentile parameter to view the respective percentile of Numeric series.</a:t>
            </a:r>
            <a:endParaRPr lang="en-IN"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57188"/>
            <a:ext cx="8229600" cy="6500812"/>
          </a:xfrm>
        </p:spPr>
        <p:txBody>
          <a:bodyPr>
            <a:normAutofit fontScale="92500" lnSpcReduction="20000"/>
          </a:bodyPr>
          <a:lstStyle/>
          <a:p>
            <a:pPr fontAlgn="base"/>
            <a:r>
              <a:rPr lang="en-IN" dirty="0" err="1"/>
              <a:t>data.dropna</a:t>
            </a:r>
            <a:r>
              <a:rPr lang="en-IN" dirty="0"/>
              <a:t>(</a:t>
            </a:r>
            <a:r>
              <a:rPr lang="en-IN" dirty="0" err="1"/>
              <a:t>inplace</a:t>
            </a:r>
            <a:r>
              <a:rPr lang="en-IN" dirty="0"/>
              <a:t> = True)  </a:t>
            </a:r>
            <a:endParaRPr lang="en-IN" dirty="0"/>
          </a:p>
          <a:p>
            <a:pPr fontAlgn="base"/>
            <a:r>
              <a:rPr lang="en-IN" dirty="0"/>
              <a:t>  </a:t>
            </a:r>
            <a:endParaRPr lang="en-IN" dirty="0"/>
          </a:p>
          <a:p>
            <a:pPr fontAlgn="base"/>
            <a:r>
              <a:rPr lang="en-IN" dirty="0"/>
              <a:t># percentile list </a:t>
            </a:r>
            <a:endParaRPr lang="en-IN" dirty="0"/>
          </a:p>
          <a:p>
            <a:pPr fontAlgn="base"/>
            <a:r>
              <a:rPr lang="en-IN" dirty="0" err="1"/>
              <a:t>perc</a:t>
            </a:r>
            <a:r>
              <a:rPr lang="en-IN" dirty="0"/>
              <a:t> =[.20, .40, .60, .80] </a:t>
            </a:r>
            <a:endParaRPr lang="en-IN" dirty="0"/>
          </a:p>
          <a:p>
            <a:pPr fontAlgn="base"/>
            <a:r>
              <a:rPr lang="en-IN" dirty="0"/>
              <a:t>  </a:t>
            </a:r>
            <a:endParaRPr lang="en-IN" dirty="0"/>
          </a:p>
          <a:p>
            <a:pPr fontAlgn="base"/>
            <a:r>
              <a:rPr lang="en-IN" dirty="0"/>
              <a:t># list of </a:t>
            </a:r>
            <a:r>
              <a:rPr lang="en-IN" dirty="0" err="1"/>
              <a:t>dtypes</a:t>
            </a:r>
            <a:r>
              <a:rPr lang="en-IN" dirty="0"/>
              <a:t> to include </a:t>
            </a:r>
            <a:endParaRPr lang="en-IN" dirty="0"/>
          </a:p>
          <a:p>
            <a:pPr fontAlgn="base"/>
            <a:r>
              <a:rPr lang="en-IN" dirty="0"/>
              <a:t>include =['object', 'float', '</a:t>
            </a:r>
            <a:r>
              <a:rPr lang="en-IN" dirty="0" err="1"/>
              <a:t>int</a:t>
            </a:r>
            <a:r>
              <a:rPr lang="en-IN" dirty="0"/>
              <a:t>'] </a:t>
            </a:r>
            <a:endParaRPr lang="en-IN" dirty="0"/>
          </a:p>
          <a:p>
            <a:pPr fontAlgn="base"/>
            <a:r>
              <a:rPr lang="en-IN" dirty="0"/>
              <a:t>  </a:t>
            </a:r>
            <a:endParaRPr lang="en-IN" dirty="0"/>
          </a:p>
          <a:p>
            <a:pPr fontAlgn="base"/>
            <a:r>
              <a:rPr lang="en-IN" dirty="0"/>
              <a:t># calling describe method </a:t>
            </a:r>
            <a:endParaRPr lang="en-IN" dirty="0"/>
          </a:p>
          <a:p>
            <a:pPr fontAlgn="base"/>
            <a:r>
              <a:rPr lang="en-IN" dirty="0" err="1"/>
              <a:t>desc</a:t>
            </a:r>
            <a:r>
              <a:rPr lang="en-IN" dirty="0"/>
              <a:t> = </a:t>
            </a:r>
            <a:r>
              <a:rPr lang="en-IN" dirty="0" err="1"/>
              <a:t>data.describe</a:t>
            </a:r>
            <a:r>
              <a:rPr lang="en-IN" dirty="0"/>
              <a:t>(percentiles = </a:t>
            </a:r>
            <a:r>
              <a:rPr lang="en-IN" dirty="0" err="1"/>
              <a:t>perc</a:t>
            </a:r>
            <a:r>
              <a:rPr lang="en-IN" dirty="0"/>
              <a:t>, include = include) </a:t>
            </a:r>
            <a:endParaRPr lang="en-IN" dirty="0"/>
          </a:p>
          <a:p>
            <a:pPr fontAlgn="base"/>
            <a:r>
              <a:rPr lang="en-IN" dirty="0"/>
              <a:t>  </a:t>
            </a:r>
            <a:endParaRPr lang="en-IN" dirty="0"/>
          </a:p>
          <a:p>
            <a:pPr fontAlgn="base"/>
            <a:r>
              <a:rPr lang="en-IN" dirty="0"/>
              <a:t># display </a:t>
            </a:r>
            <a:endParaRPr lang="en-IN" dirty="0"/>
          </a:p>
          <a:p>
            <a:pPr fontAlgn="base"/>
            <a:r>
              <a:rPr lang="en-IN" dirty="0" err="1"/>
              <a:t>desc</a:t>
            </a:r>
            <a:r>
              <a:rPr lang="en-IN" dirty="0"/>
              <a:t> </a:t>
            </a:r>
            <a:endParaRPr lang="en-IN" dirty="0"/>
          </a:p>
          <a:p>
            <a:endParaRPr lang="en-I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des=data["Name"].describe()</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Why is NumPy Faster Than Lists?</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pPr algn="l"/>
            <a:r>
              <a:rPr lang="en-US" sz="2000" b="0" i="0" dirty="0">
                <a:solidFill>
                  <a:srgbClr val="000000"/>
                </a:solidFill>
                <a:effectLst/>
                <a:latin typeface="Verdana" panose="020B0604030504040204" pitchFamily="34" charset="0"/>
              </a:rPr>
              <a:t>NumPy arrays are stored at one continuous place in memory unlike lists, so processes can access and manipulate them very efficiently.</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This behavior is called locality of reference in computer science.</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This is the main reason why NumPy is faster than lists. Also it is optimized to work with latest CPU architectures.</a:t>
            </a:r>
            <a:endParaRPr lang="en-US" sz="20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br>
              <a:rPr lang="en-IN" dirty="0"/>
            </a:br>
            <a:r>
              <a:rPr lang="en-IN" dirty="0" err="1"/>
              <a:t>Dataframe.to_numpy</a:t>
            </a:r>
            <a:r>
              <a:rPr lang="en-IN" dirty="0"/>
              <a:t>() – Convert </a:t>
            </a:r>
            <a:r>
              <a:rPr lang="en-IN" dirty="0" err="1"/>
              <a:t>dataframe</a:t>
            </a:r>
            <a:r>
              <a:rPr lang="en-IN" dirty="0"/>
              <a:t> to </a:t>
            </a:r>
            <a:r>
              <a:rPr lang="en-IN" dirty="0" err="1"/>
              <a:t>Numpy</a:t>
            </a:r>
            <a:r>
              <a:rPr lang="en-IN" dirty="0"/>
              <a:t> array</a:t>
            </a:r>
            <a:br>
              <a:rPr lang="en-IN" dirty="0"/>
            </a:br>
            <a:endParaRPr lang="en-IN" dirty="0"/>
          </a:p>
        </p:txBody>
      </p:sp>
      <p:sp>
        <p:nvSpPr>
          <p:cNvPr id="3" name="Content Placeholder 2"/>
          <p:cNvSpPr>
            <a:spLocks noGrp="1"/>
          </p:cNvSpPr>
          <p:nvPr>
            <p:ph idx="1"/>
          </p:nvPr>
        </p:nvSpPr>
        <p:spPr>
          <a:xfrm>
            <a:off x="457200" y="1285860"/>
            <a:ext cx="8229600" cy="5214974"/>
          </a:xfrm>
        </p:spPr>
        <p:txBody>
          <a:bodyPr/>
          <a:lstStyle/>
          <a:p>
            <a:pPr fontAlgn="base"/>
            <a:r>
              <a:rPr lang="en-IN" b="1" i="1" dirty="0"/>
              <a:t>Syntax:</a:t>
            </a:r>
            <a:r>
              <a:rPr lang="en-IN" i="1" dirty="0"/>
              <a:t> </a:t>
            </a:r>
            <a:r>
              <a:rPr lang="en-IN" i="1" dirty="0" err="1"/>
              <a:t>Dataframe.to_numpy</a:t>
            </a:r>
            <a:r>
              <a:rPr lang="en-IN" i="1" dirty="0"/>
              <a:t>(</a:t>
            </a:r>
            <a:r>
              <a:rPr lang="en-IN" i="1" dirty="0" err="1"/>
              <a:t>dtype</a:t>
            </a:r>
            <a:r>
              <a:rPr lang="en-IN" i="1" dirty="0"/>
              <a:t> = None, copy = False)</a:t>
            </a:r>
            <a:endParaRPr lang="en-IN" i="1" dirty="0"/>
          </a:p>
          <a:p>
            <a:pPr fontAlgn="base"/>
            <a:r>
              <a:rPr lang="en-IN" b="1" i="1" dirty="0"/>
              <a:t>Parameters:</a:t>
            </a:r>
            <a:br>
              <a:rPr lang="en-IN" i="1" dirty="0"/>
            </a:br>
            <a:r>
              <a:rPr lang="en-IN" b="1" i="1" dirty="0" err="1"/>
              <a:t>dtype</a:t>
            </a:r>
            <a:r>
              <a:rPr lang="en-IN" b="1" i="1" dirty="0"/>
              <a:t>:</a:t>
            </a:r>
            <a:r>
              <a:rPr lang="en-IN" i="1" dirty="0"/>
              <a:t> Data type which we are passing like str.</a:t>
            </a:r>
            <a:br>
              <a:rPr lang="en-IN" i="1" dirty="0"/>
            </a:br>
            <a:r>
              <a:rPr lang="en-IN" b="1" i="1" dirty="0"/>
              <a:t>copy:</a:t>
            </a:r>
            <a:r>
              <a:rPr lang="en-IN" i="1" dirty="0"/>
              <a:t> [</a:t>
            </a:r>
            <a:r>
              <a:rPr lang="en-IN" i="1" dirty="0" err="1"/>
              <a:t>bool</a:t>
            </a:r>
            <a:r>
              <a:rPr lang="en-IN" i="1" dirty="0"/>
              <a:t>, default False] Ensures that the returned value is a not a view on another array.</a:t>
            </a:r>
            <a:endParaRPr lang="en-IN" i="1" dirty="0"/>
          </a:p>
          <a:p>
            <a:pPr fontAlgn="base"/>
            <a:r>
              <a:rPr lang="en-IN" b="1" i="1" dirty="0"/>
              <a:t>Returns:</a:t>
            </a:r>
            <a:br>
              <a:rPr lang="en-IN" i="1" dirty="0"/>
            </a:br>
            <a:r>
              <a:rPr lang="en-IN" i="1" dirty="0" err="1"/>
              <a:t>numpy.ndarray</a:t>
            </a:r>
            <a:endParaRPr lang="en-IN" i="1" dirty="0"/>
          </a:p>
          <a:p>
            <a:endParaRPr lang="en-IN"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r>
              <a:rPr lang="en-IN" dirty="0"/>
              <a:t> Changing the </a:t>
            </a:r>
            <a:r>
              <a:rPr lang="en-IN" dirty="0" err="1"/>
              <a:t>DataFrame</a:t>
            </a:r>
            <a:r>
              <a:rPr lang="en-IN" dirty="0"/>
              <a:t> into </a:t>
            </a:r>
            <a:r>
              <a:rPr lang="en-IN" dirty="0" err="1"/>
              <a:t>numpy</a:t>
            </a:r>
            <a:r>
              <a:rPr lang="en-IN" dirty="0"/>
              <a:t> array by using a method</a:t>
            </a:r>
            <a:endParaRPr lang="en-IN" dirty="0"/>
          </a:p>
        </p:txBody>
      </p:sp>
      <p:sp>
        <p:nvSpPr>
          <p:cNvPr id="3" name="Content Placeholder 2"/>
          <p:cNvSpPr>
            <a:spLocks noGrp="1"/>
          </p:cNvSpPr>
          <p:nvPr>
            <p:ph idx="1"/>
          </p:nvPr>
        </p:nvSpPr>
        <p:spPr>
          <a:xfrm>
            <a:off x="457200" y="1285860"/>
            <a:ext cx="8229600" cy="5214974"/>
          </a:xfrm>
        </p:spPr>
        <p:txBody>
          <a:bodyPr/>
          <a:lstStyle/>
          <a:p>
            <a:r>
              <a:rPr lang="en-IN" dirty="0" err="1"/>
              <a:t>DataFrame.to_numpy</a:t>
            </a:r>
            <a:r>
              <a:rPr lang="en-IN" dirty="0"/>
              <a:t>(). Always remember that when dealing with lot of data you should clean the data first to get the high accuracy. </a:t>
            </a:r>
            <a:endParaRPr lang="en-IN" dirty="0"/>
          </a:p>
          <a:p>
            <a:r>
              <a:rPr lang="en-IN" dirty="0"/>
              <a:t>Although in this code we use the first five values of Weight column by using .head() method.</a:t>
            </a:r>
            <a:endParaRPr lang="en-IN"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428625"/>
            <a:ext cx="8229600" cy="5697538"/>
          </a:xfrm>
        </p:spPr>
        <p:txBody>
          <a:bodyPr/>
          <a:lstStyle/>
          <a:p>
            <a:pPr fontAlgn="base"/>
            <a:r>
              <a:rPr lang="en-IN" dirty="0" err="1"/>
              <a:t>gfg</a:t>
            </a:r>
            <a:r>
              <a:rPr lang="en-IN" dirty="0"/>
              <a:t> = </a:t>
            </a:r>
            <a:r>
              <a:rPr lang="en-IN" dirty="0" err="1"/>
              <a:t>pd.DataFrame</a:t>
            </a:r>
            <a:r>
              <a:rPr lang="en-IN" dirty="0"/>
              <a:t>(data['Weight'].head()) </a:t>
            </a:r>
            <a:endParaRPr lang="en-IN" dirty="0"/>
          </a:p>
          <a:p>
            <a:pPr fontAlgn="base"/>
            <a:r>
              <a:rPr lang="en-IN" dirty="0"/>
              <a:t>   </a:t>
            </a:r>
            <a:endParaRPr lang="en-IN" dirty="0"/>
          </a:p>
          <a:p>
            <a:pPr fontAlgn="base"/>
            <a:r>
              <a:rPr lang="en-IN" dirty="0"/>
              <a:t># using </a:t>
            </a:r>
            <a:r>
              <a:rPr lang="en-IN" dirty="0" err="1"/>
              <a:t>to_numpy</a:t>
            </a:r>
            <a:r>
              <a:rPr lang="en-IN" dirty="0"/>
              <a:t>() function </a:t>
            </a:r>
            <a:endParaRPr lang="en-IN" dirty="0"/>
          </a:p>
          <a:p>
            <a:pPr fontAlgn="base"/>
            <a:r>
              <a:rPr lang="en-IN" dirty="0"/>
              <a:t>print(</a:t>
            </a:r>
            <a:r>
              <a:rPr lang="en-IN" dirty="0" err="1"/>
              <a:t>gfg.to_numpy</a:t>
            </a:r>
            <a:r>
              <a:rPr lang="en-IN" dirty="0"/>
              <a:t>()) </a:t>
            </a:r>
            <a:endParaRPr lang="en-IN" dirty="0"/>
          </a:p>
          <a:p>
            <a:endParaRPr lang="en-IN"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42942"/>
          </a:xfrm>
        </p:spPr>
        <p:txBody>
          <a:bodyPr>
            <a:normAutofit fontScale="90000"/>
          </a:bodyPr>
          <a:lstStyle/>
          <a:p>
            <a:br>
              <a:rPr lang="en-IN" dirty="0"/>
            </a:br>
            <a:r>
              <a:rPr lang="en-IN" dirty="0"/>
              <a:t>Dealing with Rows and Columns in Pandas </a:t>
            </a:r>
            <a:r>
              <a:rPr lang="en-IN" dirty="0" err="1"/>
              <a:t>DataFrame</a:t>
            </a:r>
            <a:br>
              <a:rPr lang="en-IN" dirty="0"/>
            </a:br>
            <a:endParaRPr lang="en-IN" dirty="0"/>
          </a:p>
        </p:txBody>
      </p:sp>
      <p:sp>
        <p:nvSpPr>
          <p:cNvPr id="3" name="Content Placeholder 2"/>
          <p:cNvSpPr>
            <a:spLocks noGrp="1"/>
          </p:cNvSpPr>
          <p:nvPr>
            <p:ph idx="1"/>
          </p:nvPr>
        </p:nvSpPr>
        <p:spPr>
          <a:xfrm>
            <a:off x="457200" y="1142984"/>
            <a:ext cx="8229600" cy="5429288"/>
          </a:xfrm>
        </p:spPr>
        <p:txBody>
          <a:bodyPr/>
          <a:lstStyle/>
          <a:p>
            <a:r>
              <a:rPr lang="en-IN" b="1" dirty="0"/>
              <a:t>Dealing with Columns</a:t>
            </a:r>
            <a:endParaRPr lang="en-IN" b="1" dirty="0"/>
          </a:p>
          <a:p>
            <a:r>
              <a:rPr lang="en-IN" dirty="0"/>
              <a:t>In order to deal with columns, we perform basic operations on columns like selecting, deleting, adding and renaming.</a:t>
            </a:r>
            <a:endParaRPr lang="en-IN"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r>
              <a:rPr lang="en-IN" b="1" dirty="0">
                <a:hlinkClick r:id="rId1"/>
              </a:rPr>
              <a:t>Column Selection</a:t>
            </a:r>
            <a:r>
              <a:rPr lang="en-IN" b="1" dirty="0"/>
              <a:t>:</a:t>
            </a:r>
            <a:endParaRPr lang="en-IN" dirty="0"/>
          </a:p>
        </p:txBody>
      </p:sp>
      <p:sp>
        <p:nvSpPr>
          <p:cNvPr id="3" name="Content Placeholder 2"/>
          <p:cNvSpPr>
            <a:spLocks noGrp="1"/>
          </p:cNvSpPr>
          <p:nvPr>
            <p:ph idx="1"/>
          </p:nvPr>
        </p:nvSpPr>
        <p:spPr>
          <a:xfrm>
            <a:off x="457200" y="928670"/>
            <a:ext cx="8229600" cy="5572164"/>
          </a:xfrm>
        </p:spPr>
        <p:txBody>
          <a:bodyPr>
            <a:normAutofit fontScale="70000" lnSpcReduction="20000"/>
          </a:bodyPr>
          <a:lstStyle/>
          <a:p>
            <a:r>
              <a:rPr lang="en-IN" dirty="0"/>
              <a:t>In Order to select a column in Pandas </a:t>
            </a:r>
            <a:r>
              <a:rPr lang="en-IN" dirty="0" err="1"/>
              <a:t>DataFrame</a:t>
            </a:r>
            <a:r>
              <a:rPr lang="en-IN" dirty="0"/>
              <a:t>, we can either access the columns by calling them by their columns name.</a:t>
            </a:r>
            <a:endParaRPr lang="en-IN" dirty="0"/>
          </a:p>
          <a:p>
            <a:pPr fontAlgn="base"/>
            <a:r>
              <a:rPr lang="en-IN" dirty="0"/>
              <a:t>import pandas as pd </a:t>
            </a:r>
            <a:endParaRPr lang="en-IN" dirty="0"/>
          </a:p>
          <a:p>
            <a:pPr fontAlgn="base"/>
            <a:r>
              <a:rPr lang="en-IN" dirty="0"/>
              <a:t>  </a:t>
            </a:r>
            <a:endParaRPr lang="en-IN" dirty="0"/>
          </a:p>
          <a:p>
            <a:pPr fontAlgn="base"/>
            <a:r>
              <a:rPr lang="en-IN" dirty="0"/>
              <a:t># Define a dictionary containing employee data </a:t>
            </a:r>
            <a:endParaRPr lang="en-IN" dirty="0"/>
          </a:p>
          <a:p>
            <a:pPr fontAlgn="base"/>
            <a:r>
              <a:rPr lang="en-IN" dirty="0"/>
              <a:t>data = {'Name':['Jai', '</a:t>
            </a:r>
            <a:r>
              <a:rPr lang="en-IN" dirty="0" err="1"/>
              <a:t>Princi</a:t>
            </a:r>
            <a:r>
              <a:rPr lang="en-IN" dirty="0"/>
              <a:t>', '</a:t>
            </a:r>
            <a:r>
              <a:rPr lang="en-IN" dirty="0" err="1"/>
              <a:t>Gaurav</a:t>
            </a:r>
            <a:r>
              <a:rPr lang="en-IN" dirty="0"/>
              <a:t>', '</a:t>
            </a:r>
            <a:r>
              <a:rPr lang="en-IN" dirty="0" err="1"/>
              <a:t>Anuj</a:t>
            </a:r>
            <a:r>
              <a:rPr lang="en-IN" dirty="0"/>
              <a:t>'], </a:t>
            </a:r>
            <a:endParaRPr lang="en-IN" dirty="0"/>
          </a:p>
          <a:p>
            <a:pPr fontAlgn="base"/>
            <a:r>
              <a:rPr lang="en-IN" dirty="0"/>
              <a:t>        'Age':[27, 24, 22, 32], </a:t>
            </a:r>
            <a:endParaRPr lang="en-IN" dirty="0"/>
          </a:p>
          <a:p>
            <a:pPr fontAlgn="base"/>
            <a:r>
              <a:rPr lang="en-IN" dirty="0"/>
              <a:t>        'Address':['Delhi', 'Kanpur', 'Allahabad', '</a:t>
            </a:r>
            <a:r>
              <a:rPr lang="en-IN" dirty="0" err="1"/>
              <a:t>Kannauj</a:t>
            </a:r>
            <a:r>
              <a:rPr lang="en-IN" dirty="0"/>
              <a:t>'], </a:t>
            </a:r>
            <a:endParaRPr lang="en-IN" dirty="0"/>
          </a:p>
          <a:p>
            <a:pPr fontAlgn="base"/>
            <a:r>
              <a:rPr lang="en-IN" dirty="0"/>
              <a:t>        'Qualification':['</a:t>
            </a:r>
            <a:r>
              <a:rPr lang="en-IN" dirty="0" err="1"/>
              <a:t>Msc</a:t>
            </a:r>
            <a:r>
              <a:rPr lang="en-IN" dirty="0"/>
              <a:t>', 'MA', 'MCA', '</a:t>
            </a:r>
            <a:r>
              <a:rPr lang="en-IN" dirty="0" err="1"/>
              <a:t>Phd</a:t>
            </a:r>
            <a:r>
              <a:rPr lang="en-IN" dirty="0"/>
              <a:t>']} </a:t>
            </a:r>
            <a:endParaRPr lang="en-IN" dirty="0"/>
          </a:p>
          <a:p>
            <a:pPr fontAlgn="base"/>
            <a:r>
              <a:rPr lang="en-IN" dirty="0"/>
              <a:t>  </a:t>
            </a:r>
            <a:endParaRPr lang="en-IN" dirty="0"/>
          </a:p>
          <a:p>
            <a:pPr fontAlgn="base"/>
            <a:r>
              <a:rPr lang="en-IN" dirty="0"/>
              <a:t># Convert the dictionary into </a:t>
            </a:r>
            <a:r>
              <a:rPr lang="en-IN" dirty="0" err="1"/>
              <a:t>DataFrame</a:t>
            </a:r>
            <a:r>
              <a:rPr lang="en-IN" dirty="0"/>
              <a:t>  </a:t>
            </a:r>
            <a:endParaRPr lang="en-IN" dirty="0"/>
          </a:p>
          <a:p>
            <a:pPr fontAlgn="base"/>
            <a:r>
              <a:rPr lang="en-IN" dirty="0" err="1"/>
              <a:t>df</a:t>
            </a:r>
            <a:r>
              <a:rPr lang="en-IN" dirty="0"/>
              <a:t> = </a:t>
            </a:r>
            <a:r>
              <a:rPr lang="en-IN" dirty="0" err="1"/>
              <a:t>pd.DataFrame</a:t>
            </a:r>
            <a:r>
              <a:rPr lang="en-IN" dirty="0"/>
              <a:t>(data) </a:t>
            </a:r>
            <a:endParaRPr lang="en-IN" dirty="0"/>
          </a:p>
          <a:p>
            <a:pPr fontAlgn="base"/>
            <a:r>
              <a:rPr lang="en-IN" dirty="0"/>
              <a:t>  </a:t>
            </a:r>
            <a:endParaRPr lang="en-IN" dirty="0"/>
          </a:p>
          <a:p>
            <a:pPr fontAlgn="base"/>
            <a:r>
              <a:rPr lang="en-IN" dirty="0"/>
              <a:t># select two columns </a:t>
            </a:r>
            <a:endParaRPr lang="en-IN" dirty="0"/>
          </a:p>
          <a:p>
            <a:pPr fontAlgn="base"/>
            <a:r>
              <a:rPr lang="en-IN" dirty="0"/>
              <a:t>print(</a:t>
            </a:r>
            <a:r>
              <a:rPr lang="en-IN" dirty="0" err="1"/>
              <a:t>df</a:t>
            </a:r>
            <a:r>
              <a:rPr lang="en-IN" dirty="0"/>
              <a:t>[['Name', 'Qualification']]) </a:t>
            </a:r>
            <a:endParaRPr lang="en-IN" dirty="0"/>
          </a:p>
          <a:p>
            <a:endParaRPr lang="en-IN"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normAutofit fontScale="90000"/>
          </a:bodyPr>
          <a:lstStyle/>
          <a:p>
            <a:r>
              <a:rPr lang="en-IN" b="1" dirty="0">
                <a:hlinkClick r:id="rId1"/>
              </a:rPr>
              <a:t>Column Addition</a:t>
            </a:r>
            <a:r>
              <a:rPr lang="en-IN" b="1" dirty="0"/>
              <a:t>:</a:t>
            </a:r>
            <a:endParaRPr lang="en-IN" dirty="0"/>
          </a:p>
        </p:txBody>
      </p:sp>
      <p:sp>
        <p:nvSpPr>
          <p:cNvPr id="3" name="Content Placeholder 2"/>
          <p:cNvSpPr>
            <a:spLocks noGrp="1"/>
          </p:cNvSpPr>
          <p:nvPr>
            <p:ph idx="1"/>
          </p:nvPr>
        </p:nvSpPr>
        <p:spPr>
          <a:xfrm>
            <a:off x="457200" y="857232"/>
            <a:ext cx="8229600" cy="5786478"/>
          </a:xfrm>
        </p:spPr>
        <p:txBody>
          <a:bodyPr>
            <a:normAutofit fontScale="55000" lnSpcReduction="20000"/>
          </a:bodyPr>
          <a:lstStyle/>
          <a:p>
            <a:r>
              <a:rPr lang="en-IN" dirty="0"/>
              <a:t>In Order to add a column in Pandas </a:t>
            </a:r>
            <a:r>
              <a:rPr lang="en-IN" dirty="0" err="1"/>
              <a:t>DataFrame</a:t>
            </a:r>
            <a:r>
              <a:rPr lang="en-IN" dirty="0"/>
              <a:t>, we can declare a new list as a column and add to a existing </a:t>
            </a:r>
            <a:r>
              <a:rPr lang="en-IN" dirty="0" err="1"/>
              <a:t>Dataframe</a:t>
            </a:r>
            <a:r>
              <a:rPr lang="en-IN" dirty="0"/>
              <a:t>.</a:t>
            </a:r>
            <a:endParaRPr lang="en-IN" dirty="0"/>
          </a:p>
          <a:p>
            <a:pPr fontAlgn="base"/>
            <a:r>
              <a:rPr lang="en-IN" dirty="0"/>
              <a:t>import pandas as pd </a:t>
            </a:r>
            <a:endParaRPr lang="en-IN" dirty="0"/>
          </a:p>
          <a:p>
            <a:pPr fontAlgn="base"/>
            <a:r>
              <a:rPr lang="en-IN" dirty="0"/>
              <a:t>  </a:t>
            </a:r>
            <a:endParaRPr lang="en-IN" dirty="0"/>
          </a:p>
          <a:p>
            <a:pPr fontAlgn="base"/>
            <a:r>
              <a:rPr lang="en-IN" dirty="0"/>
              <a:t># Define a dictionary containing Students data </a:t>
            </a:r>
            <a:endParaRPr lang="en-IN" dirty="0"/>
          </a:p>
          <a:p>
            <a:pPr fontAlgn="base"/>
            <a:r>
              <a:rPr lang="en-IN" dirty="0"/>
              <a:t>data = {'Name': ['Jai', '</a:t>
            </a:r>
            <a:r>
              <a:rPr lang="en-IN" dirty="0" err="1"/>
              <a:t>Princi</a:t>
            </a:r>
            <a:r>
              <a:rPr lang="en-IN" dirty="0"/>
              <a:t>', '</a:t>
            </a:r>
            <a:r>
              <a:rPr lang="en-IN" dirty="0" err="1"/>
              <a:t>Gaurav</a:t>
            </a:r>
            <a:r>
              <a:rPr lang="en-IN" dirty="0"/>
              <a:t>', '</a:t>
            </a:r>
            <a:r>
              <a:rPr lang="en-IN" dirty="0" err="1"/>
              <a:t>Anuj</a:t>
            </a:r>
            <a:r>
              <a:rPr lang="en-IN" dirty="0"/>
              <a:t>'], </a:t>
            </a:r>
            <a:endParaRPr lang="en-IN" dirty="0"/>
          </a:p>
          <a:p>
            <a:pPr fontAlgn="base"/>
            <a:r>
              <a:rPr lang="en-IN" dirty="0"/>
              <a:t>        'Height': [5.1, 6.2, 5.1, 5.2], </a:t>
            </a:r>
            <a:endParaRPr lang="en-IN" dirty="0"/>
          </a:p>
          <a:p>
            <a:pPr fontAlgn="base"/>
            <a:r>
              <a:rPr lang="en-IN" dirty="0"/>
              <a:t>        'Qualification': ['</a:t>
            </a:r>
            <a:r>
              <a:rPr lang="en-IN" dirty="0" err="1"/>
              <a:t>Msc</a:t>
            </a:r>
            <a:r>
              <a:rPr lang="en-IN" dirty="0"/>
              <a:t>', 'MA', '</a:t>
            </a:r>
            <a:r>
              <a:rPr lang="en-IN" dirty="0" err="1"/>
              <a:t>Msc</a:t>
            </a:r>
            <a:r>
              <a:rPr lang="en-IN" dirty="0"/>
              <a:t>', '</a:t>
            </a:r>
            <a:r>
              <a:rPr lang="en-IN" dirty="0" err="1"/>
              <a:t>Msc</a:t>
            </a:r>
            <a:r>
              <a:rPr lang="en-IN" dirty="0"/>
              <a:t>']} </a:t>
            </a:r>
            <a:endParaRPr lang="en-IN" dirty="0"/>
          </a:p>
          <a:p>
            <a:pPr fontAlgn="base"/>
            <a:r>
              <a:rPr lang="en-IN" dirty="0"/>
              <a:t>  </a:t>
            </a:r>
            <a:endParaRPr lang="en-IN" dirty="0"/>
          </a:p>
          <a:p>
            <a:pPr fontAlgn="base"/>
            <a:r>
              <a:rPr lang="en-IN" dirty="0"/>
              <a:t># Convert the dictionary into </a:t>
            </a:r>
            <a:r>
              <a:rPr lang="en-IN" dirty="0" err="1"/>
              <a:t>DataFrame</a:t>
            </a:r>
            <a:r>
              <a:rPr lang="en-IN" dirty="0"/>
              <a:t> </a:t>
            </a:r>
            <a:endParaRPr lang="en-IN" dirty="0"/>
          </a:p>
          <a:p>
            <a:pPr fontAlgn="base"/>
            <a:r>
              <a:rPr lang="en-IN" dirty="0" err="1"/>
              <a:t>df</a:t>
            </a:r>
            <a:r>
              <a:rPr lang="en-IN" dirty="0"/>
              <a:t> = </a:t>
            </a:r>
            <a:r>
              <a:rPr lang="en-IN" dirty="0" err="1"/>
              <a:t>pd.DataFrame</a:t>
            </a:r>
            <a:r>
              <a:rPr lang="en-IN" dirty="0"/>
              <a:t>(data) </a:t>
            </a:r>
            <a:endParaRPr lang="en-IN" dirty="0"/>
          </a:p>
          <a:p>
            <a:pPr fontAlgn="base"/>
            <a:r>
              <a:rPr lang="en-IN" dirty="0"/>
              <a:t>  </a:t>
            </a:r>
            <a:endParaRPr lang="en-IN" dirty="0"/>
          </a:p>
          <a:p>
            <a:pPr fontAlgn="base"/>
            <a:r>
              <a:rPr lang="en-IN" dirty="0"/>
              <a:t># Declare a list that is to be converted into a column </a:t>
            </a:r>
            <a:endParaRPr lang="en-IN" dirty="0"/>
          </a:p>
          <a:p>
            <a:pPr fontAlgn="base"/>
            <a:r>
              <a:rPr lang="en-IN" dirty="0"/>
              <a:t>address = ['Delhi', 'Bangalore', 'Chennai', 'Patna'] </a:t>
            </a:r>
            <a:endParaRPr lang="en-IN" dirty="0"/>
          </a:p>
          <a:p>
            <a:pPr fontAlgn="base"/>
            <a:r>
              <a:rPr lang="en-IN" dirty="0"/>
              <a:t>  </a:t>
            </a:r>
            <a:endParaRPr lang="en-IN" dirty="0"/>
          </a:p>
          <a:p>
            <a:pPr fontAlgn="base"/>
            <a:r>
              <a:rPr lang="en-IN" dirty="0"/>
              <a:t># Using 'Address' as the column name </a:t>
            </a:r>
            <a:endParaRPr lang="en-IN" dirty="0"/>
          </a:p>
          <a:p>
            <a:pPr fontAlgn="base"/>
            <a:r>
              <a:rPr lang="en-IN" dirty="0"/>
              <a:t># and equating it to the list </a:t>
            </a:r>
            <a:endParaRPr lang="en-IN" dirty="0"/>
          </a:p>
          <a:p>
            <a:pPr fontAlgn="base"/>
            <a:r>
              <a:rPr lang="en-IN" dirty="0" err="1"/>
              <a:t>df</a:t>
            </a:r>
            <a:r>
              <a:rPr lang="en-IN" dirty="0"/>
              <a:t>['Address'] = address </a:t>
            </a:r>
            <a:endParaRPr lang="en-IN" dirty="0"/>
          </a:p>
          <a:p>
            <a:pPr fontAlgn="base"/>
            <a:r>
              <a:rPr lang="en-IN" dirty="0"/>
              <a:t>  </a:t>
            </a:r>
            <a:endParaRPr lang="en-IN" dirty="0"/>
          </a:p>
          <a:p>
            <a:pPr fontAlgn="base"/>
            <a:r>
              <a:rPr lang="en-IN" dirty="0"/>
              <a:t># Observe the result </a:t>
            </a:r>
            <a:endParaRPr lang="en-IN" dirty="0"/>
          </a:p>
          <a:p>
            <a:pPr fontAlgn="base"/>
            <a:r>
              <a:rPr lang="en-IN" dirty="0"/>
              <a:t>print(</a:t>
            </a:r>
            <a:r>
              <a:rPr lang="en-IN" dirty="0" err="1"/>
              <a:t>df</a:t>
            </a:r>
            <a:r>
              <a:rPr lang="en-IN" dirty="0"/>
              <a:t>) </a:t>
            </a:r>
            <a:endParaRPr lang="en-IN" dirty="0"/>
          </a:p>
          <a:p>
            <a:endParaRPr lang="en-IN"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b="1" dirty="0">
                <a:hlinkClick r:id="rId1"/>
              </a:rPr>
              <a:t>Column Deletion</a:t>
            </a:r>
            <a:r>
              <a:rPr lang="en-IN" b="1" dirty="0"/>
              <a:t>:</a:t>
            </a:r>
            <a:endParaRPr lang="en-IN" dirty="0"/>
          </a:p>
        </p:txBody>
      </p:sp>
      <p:sp>
        <p:nvSpPr>
          <p:cNvPr id="3" name="Content Placeholder 2"/>
          <p:cNvSpPr>
            <a:spLocks noGrp="1"/>
          </p:cNvSpPr>
          <p:nvPr>
            <p:ph idx="1"/>
          </p:nvPr>
        </p:nvSpPr>
        <p:spPr>
          <a:xfrm>
            <a:off x="457200" y="857232"/>
            <a:ext cx="8229600" cy="5715040"/>
          </a:xfrm>
        </p:spPr>
        <p:txBody>
          <a:bodyPr>
            <a:normAutofit fontScale="92500" lnSpcReduction="20000"/>
          </a:bodyPr>
          <a:lstStyle/>
          <a:p>
            <a:r>
              <a:rPr lang="en-IN" dirty="0"/>
              <a:t>In Order to delete a column in Pandas </a:t>
            </a:r>
            <a:r>
              <a:rPr lang="en-IN" dirty="0" err="1"/>
              <a:t>DataFrame</a:t>
            </a:r>
            <a:r>
              <a:rPr lang="en-IN" dirty="0"/>
              <a:t>, we can use the drop() method. Columns is deleted by dropping columns with column names.</a:t>
            </a:r>
            <a:endParaRPr lang="en-IN" dirty="0"/>
          </a:p>
          <a:p>
            <a:pPr fontAlgn="base"/>
            <a:r>
              <a:rPr lang="en-IN" dirty="0"/>
              <a:t>data = </a:t>
            </a:r>
            <a:r>
              <a:rPr lang="en-IN" dirty="0" err="1"/>
              <a:t>pd.read_csv</a:t>
            </a:r>
            <a:r>
              <a:rPr lang="en-IN" dirty="0"/>
              <a:t>("nba.csv", </a:t>
            </a:r>
            <a:r>
              <a:rPr lang="en-IN" dirty="0" err="1"/>
              <a:t>index_col</a:t>
            </a:r>
            <a:r>
              <a:rPr lang="en-IN" dirty="0"/>
              <a:t> ="Name" ) </a:t>
            </a:r>
            <a:endParaRPr lang="en-IN" dirty="0"/>
          </a:p>
          <a:p>
            <a:pPr fontAlgn="base"/>
            <a:r>
              <a:rPr lang="en-IN" dirty="0"/>
              <a:t>  </a:t>
            </a:r>
            <a:endParaRPr lang="en-IN" dirty="0"/>
          </a:p>
          <a:p>
            <a:pPr fontAlgn="base"/>
            <a:r>
              <a:rPr lang="en-IN" dirty="0"/>
              <a:t># dropping passed columns </a:t>
            </a:r>
            <a:endParaRPr lang="en-IN" dirty="0"/>
          </a:p>
          <a:p>
            <a:pPr fontAlgn="base"/>
            <a:r>
              <a:rPr lang="en-IN" dirty="0" err="1"/>
              <a:t>data.drop</a:t>
            </a:r>
            <a:r>
              <a:rPr lang="en-IN" dirty="0"/>
              <a:t>(["Team", "Weight"], axis = 1, </a:t>
            </a:r>
            <a:r>
              <a:rPr lang="en-IN" dirty="0" err="1"/>
              <a:t>inplace</a:t>
            </a:r>
            <a:r>
              <a:rPr lang="en-IN" dirty="0"/>
              <a:t> = True) </a:t>
            </a:r>
            <a:endParaRPr lang="en-IN" dirty="0"/>
          </a:p>
          <a:p>
            <a:pPr fontAlgn="base"/>
            <a:r>
              <a:rPr lang="en-IN" dirty="0"/>
              <a:t>  </a:t>
            </a:r>
            <a:endParaRPr lang="en-IN" dirty="0"/>
          </a:p>
          <a:p>
            <a:pPr fontAlgn="base"/>
            <a:r>
              <a:rPr lang="en-IN" dirty="0"/>
              <a:t># display </a:t>
            </a:r>
            <a:endParaRPr lang="en-IN" dirty="0"/>
          </a:p>
          <a:p>
            <a:pPr fontAlgn="base"/>
            <a:r>
              <a:rPr lang="en-IN" dirty="0"/>
              <a:t>print(data) </a:t>
            </a:r>
            <a:endParaRPr lang="en-IN" dirty="0"/>
          </a:p>
          <a:p>
            <a:endParaRPr lang="en-IN"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r>
              <a:rPr lang="en-IN" dirty="0"/>
              <a:t>Renaming Columns</a:t>
            </a:r>
            <a:endParaRPr lang="en-IN" dirty="0"/>
          </a:p>
        </p:txBody>
      </p:sp>
      <p:sp>
        <p:nvSpPr>
          <p:cNvPr id="3" name="Content Placeholder 2"/>
          <p:cNvSpPr>
            <a:spLocks noGrp="1"/>
          </p:cNvSpPr>
          <p:nvPr>
            <p:ph idx="1"/>
          </p:nvPr>
        </p:nvSpPr>
        <p:spPr>
          <a:xfrm>
            <a:off x="457200" y="785794"/>
            <a:ext cx="8229600" cy="6072206"/>
          </a:xfrm>
        </p:spPr>
        <p:txBody>
          <a:bodyPr/>
          <a:lstStyle/>
          <a:p>
            <a:pPr fontAlgn="base"/>
            <a:r>
              <a:rPr lang="en-IN" dirty="0"/>
              <a:t># making data frame from </a:t>
            </a:r>
            <a:r>
              <a:rPr lang="en-IN" dirty="0" err="1"/>
              <a:t>csv</a:t>
            </a:r>
            <a:r>
              <a:rPr lang="en-IN" dirty="0"/>
              <a:t> file </a:t>
            </a:r>
            <a:endParaRPr lang="en-IN" dirty="0"/>
          </a:p>
          <a:p>
            <a:pPr fontAlgn="base"/>
            <a:r>
              <a:rPr lang="en-IN" dirty="0"/>
              <a:t>data = </a:t>
            </a:r>
            <a:r>
              <a:rPr lang="en-IN" dirty="0" err="1"/>
              <a:t>pd.read_csv</a:t>
            </a:r>
            <a:r>
              <a:rPr lang="en-IN" dirty="0"/>
              <a:t>("nba.csv", </a:t>
            </a:r>
            <a:r>
              <a:rPr lang="en-IN" dirty="0" err="1"/>
              <a:t>index_col</a:t>
            </a:r>
            <a:r>
              <a:rPr lang="en-IN" dirty="0"/>
              <a:t> ="Name" ) </a:t>
            </a:r>
            <a:endParaRPr lang="en-IN" dirty="0"/>
          </a:p>
          <a:p>
            <a:pPr fontAlgn="base"/>
            <a:r>
              <a:rPr lang="en-IN" dirty="0"/>
              <a:t>   # changing cols with rename() </a:t>
            </a:r>
            <a:endParaRPr lang="en-IN" dirty="0"/>
          </a:p>
          <a:p>
            <a:pPr fontAlgn="base"/>
            <a:r>
              <a:rPr lang="en-IN" dirty="0" err="1"/>
              <a:t>new_data</a:t>
            </a:r>
            <a:r>
              <a:rPr lang="en-IN" dirty="0"/>
              <a:t> = </a:t>
            </a:r>
            <a:r>
              <a:rPr lang="en-IN" dirty="0" err="1"/>
              <a:t>data.rename</a:t>
            </a:r>
            <a:r>
              <a:rPr lang="en-IN" dirty="0"/>
              <a:t>(columns = {"Team": "Team Name", </a:t>
            </a:r>
            <a:endParaRPr lang="en-IN" dirty="0"/>
          </a:p>
          <a:p>
            <a:pPr fontAlgn="base"/>
            <a:r>
              <a:rPr lang="en-IN" dirty="0"/>
              <a:t>                                  "College":"Education", </a:t>
            </a:r>
            <a:endParaRPr lang="en-IN" dirty="0"/>
          </a:p>
          <a:p>
            <a:pPr fontAlgn="base"/>
            <a:r>
              <a:rPr lang="en-IN" dirty="0"/>
              <a:t>                                  "Salary": "Income"}) </a:t>
            </a:r>
            <a:endParaRPr lang="en-IN" dirty="0"/>
          </a:p>
          <a:p>
            <a:pPr fontAlgn="base"/>
            <a:endParaRPr lang="en-IN" dirty="0"/>
          </a:p>
          <a:p>
            <a:pPr fontAlgn="base"/>
            <a:r>
              <a:rPr lang="en-IN" dirty="0"/>
              <a:t>  </a:t>
            </a:r>
            <a:endParaRPr lang="en-IN" dirty="0"/>
          </a:p>
          <a:p>
            <a:endParaRPr lang="en-IN"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err="1"/>
              <a:t>Fillna</a:t>
            </a:r>
            <a:r>
              <a:rPr lang="en-IN" dirty="0"/>
              <a:t>()</a:t>
            </a:r>
            <a:endParaRPr lang="en-IN" dirty="0"/>
          </a:p>
        </p:txBody>
      </p:sp>
      <p:sp>
        <p:nvSpPr>
          <p:cNvPr id="3" name="Content Placeholder 2"/>
          <p:cNvSpPr>
            <a:spLocks noGrp="1"/>
          </p:cNvSpPr>
          <p:nvPr>
            <p:ph idx="1"/>
          </p:nvPr>
        </p:nvSpPr>
        <p:spPr>
          <a:xfrm>
            <a:off x="457200" y="928670"/>
            <a:ext cx="8229600" cy="5197493"/>
          </a:xfrm>
        </p:spPr>
        <p:txBody>
          <a:bodyPr>
            <a:normAutofit fontScale="85000" lnSpcReduction="20000"/>
          </a:bodyPr>
          <a:lstStyle/>
          <a:p>
            <a:r>
              <a:rPr lang="en-IN" dirty="0"/>
              <a:t>We can use the </a:t>
            </a:r>
            <a:r>
              <a:rPr lang="en-IN" dirty="0" err="1"/>
              <a:t>fillna</a:t>
            </a:r>
            <a:r>
              <a:rPr lang="en-IN" dirty="0"/>
              <a:t>() function to fill the null values in the dataset.</a:t>
            </a:r>
            <a:endParaRPr lang="en-IN" dirty="0"/>
          </a:p>
          <a:p>
            <a:r>
              <a:rPr lang="en-IN" dirty="0" err="1"/>
              <a:t>DataFrame.fillna</a:t>
            </a:r>
            <a:r>
              <a:rPr lang="en-IN" dirty="0"/>
              <a:t>(value=None, method=None, axis=None, </a:t>
            </a:r>
            <a:r>
              <a:rPr lang="en-IN" dirty="0" err="1"/>
              <a:t>inplace</a:t>
            </a:r>
            <a:r>
              <a:rPr lang="en-IN" dirty="0"/>
              <a:t>=False, limit=None, downcast=None, **</a:t>
            </a:r>
            <a:r>
              <a:rPr lang="en-IN" dirty="0" err="1"/>
              <a:t>kwargs</a:t>
            </a:r>
            <a:r>
              <a:rPr lang="en-IN" dirty="0"/>
              <a:t>)  </a:t>
            </a:r>
            <a:endParaRPr lang="en-IN" dirty="0"/>
          </a:p>
          <a:p>
            <a:r>
              <a:rPr lang="en-IN" b="1" dirty="0"/>
              <a:t>import</a:t>
            </a:r>
            <a:r>
              <a:rPr lang="en-IN" dirty="0"/>
              <a:t> pandas as pd  </a:t>
            </a:r>
            <a:endParaRPr lang="en-IN" dirty="0"/>
          </a:p>
          <a:p>
            <a:r>
              <a:rPr lang="en-IN" dirty="0"/>
              <a:t># Create a </a:t>
            </a:r>
            <a:r>
              <a:rPr lang="en-IN" dirty="0" err="1"/>
              <a:t>dataframe</a:t>
            </a:r>
            <a:r>
              <a:rPr lang="en-IN" dirty="0"/>
              <a:t>  </a:t>
            </a:r>
            <a:endParaRPr lang="en-IN" dirty="0"/>
          </a:p>
          <a:p>
            <a:r>
              <a:rPr lang="en-IN" dirty="0"/>
              <a:t>info = </a:t>
            </a:r>
            <a:r>
              <a:rPr lang="en-IN" dirty="0" err="1"/>
              <a:t>pd.DataFrame</a:t>
            </a:r>
            <a:r>
              <a:rPr lang="en-IN" dirty="0"/>
              <a:t>(data={'x':[10,20,30,40,50,None]})  </a:t>
            </a:r>
            <a:endParaRPr lang="en-IN" dirty="0"/>
          </a:p>
          <a:p>
            <a:r>
              <a:rPr lang="en-IN" dirty="0"/>
              <a:t>print(info)  </a:t>
            </a:r>
            <a:endParaRPr lang="en-IN" dirty="0"/>
          </a:p>
          <a:p>
            <a:r>
              <a:rPr lang="en-IN" dirty="0"/>
              <a:t># Fill </a:t>
            </a:r>
            <a:r>
              <a:rPr lang="en-IN" b="1" dirty="0"/>
              <a:t>null</a:t>
            </a:r>
            <a:r>
              <a:rPr lang="en-IN" dirty="0"/>
              <a:t> value to </a:t>
            </a:r>
            <a:r>
              <a:rPr lang="en-IN" dirty="0" err="1"/>
              <a:t>dataframe</a:t>
            </a:r>
            <a:r>
              <a:rPr lang="en-IN" dirty="0"/>
              <a:t> using '</a:t>
            </a:r>
            <a:r>
              <a:rPr lang="en-IN" dirty="0" err="1"/>
              <a:t>inplace</a:t>
            </a:r>
            <a:r>
              <a:rPr lang="en-IN" dirty="0"/>
              <a:t>'  </a:t>
            </a:r>
            <a:endParaRPr lang="en-IN" dirty="0"/>
          </a:p>
          <a:p>
            <a:r>
              <a:rPr lang="en-IN" dirty="0" err="1"/>
              <a:t>info.fillna</a:t>
            </a:r>
            <a:r>
              <a:rPr lang="en-IN" dirty="0"/>
              <a:t>(value=0, </a:t>
            </a:r>
            <a:r>
              <a:rPr lang="en-IN" dirty="0" err="1"/>
              <a:t>inplace</a:t>
            </a:r>
            <a:r>
              <a:rPr lang="en-IN" dirty="0"/>
              <a:t>=True)  </a:t>
            </a:r>
            <a:endParaRPr lang="en-IN" dirty="0"/>
          </a:p>
          <a:p>
            <a:r>
              <a:rPr lang="en-IN" dirty="0"/>
              <a:t>print(info)  </a:t>
            </a:r>
            <a:endParaRPr lang="en-IN" dirty="0"/>
          </a:p>
          <a:p>
            <a:endParaRPr lang="en-IN"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a:t>Replace()</a:t>
            </a:r>
            <a:endParaRPr lang="en-IN" dirty="0"/>
          </a:p>
        </p:txBody>
      </p:sp>
      <p:sp>
        <p:nvSpPr>
          <p:cNvPr id="3" name="Content Placeholder 2"/>
          <p:cNvSpPr>
            <a:spLocks noGrp="1"/>
          </p:cNvSpPr>
          <p:nvPr>
            <p:ph idx="1"/>
          </p:nvPr>
        </p:nvSpPr>
        <p:spPr>
          <a:xfrm>
            <a:off x="457200" y="857232"/>
            <a:ext cx="8229600" cy="6000768"/>
          </a:xfrm>
        </p:spPr>
        <p:txBody>
          <a:bodyPr>
            <a:normAutofit fontScale="70000" lnSpcReduction="20000"/>
          </a:bodyPr>
          <a:lstStyle/>
          <a:p>
            <a:pPr fontAlgn="base"/>
            <a:r>
              <a:rPr lang="en-IN" dirty="0" err="1"/>
              <a:t>df.replace</a:t>
            </a:r>
            <a:r>
              <a:rPr lang="en-IN" dirty="0"/>
              <a:t>(</a:t>
            </a:r>
            <a:r>
              <a:rPr lang="en-IN" dirty="0" err="1"/>
              <a:t>to_replace</a:t>
            </a:r>
            <a:r>
              <a:rPr lang="en-IN" dirty="0"/>
              <a:t> ="Boston Celtics", </a:t>
            </a:r>
            <a:endParaRPr lang="en-IN" dirty="0"/>
          </a:p>
          <a:p>
            <a:pPr fontAlgn="base"/>
            <a:r>
              <a:rPr lang="en-IN" dirty="0"/>
              <a:t>                 value ="Omega Warrior") </a:t>
            </a:r>
            <a:endParaRPr lang="en-IN" dirty="0"/>
          </a:p>
          <a:p>
            <a:pPr fontAlgn="base"/>
            <a:r>
              <a:rPr lang="en-IN" b="1" dirty="0"/>
              <a:t>Example #2: </a:t>
            </a:r>
            <a:r>
              <a:rPr lang="en-IN" dirty="0"/>
              <a:t>Replacing more than one value at a time. Using python list as an argument</a:t>
            </a:r>
            <a:endParaRPr lang="en-IN" dirty="0"/>
          </a:p>
          <a:p>
            <a:pPr fontAlgn="base"/>
            <a:r>
              <a:rPr lang="en-IN" dirty="0"/>
              <a:t>We are going to replace team “Boston Celtics” and “Texas” with “Omega Warrior” in the ‘</a:t>
            </a:r>
            <a:r>
              <a:rPr lang="en-IN" dirty="0" err="1"/>
              <a:t>df</a:t>
            </a:r>
            <a:r>
              <a:rPr lang="en-IN" dirty="0"/>
              <a:t>’ </a:t>
            </a:r>
            <a:r>
              <a:rPr lang="en-IN" dirty="0" err="1"/>
              <a:t>dataframe</a:t>
            </a:r>
            <a:r>
              <a:rPr lang="en-IN" dirty="0"/>
              <a:t>.</a:t>
            </a:r>
            <a:endParaRPr lang="en-IN" dirty="0"/>
          </a:p>
          <a:p>
            <a:pPr fontAlgn="base"/>
            <a:r>
              <a:rPr lang="en-IN" dirty="0" err="1"/>
              <a:t>filter_none</a:t>
            </a:r>
            <a:endParaRPr lang="en-IN" dirty="0"/>
          </a:p>
          <a:p>
            <a:pPr fontAlgn="base"/>
            <a:r>
              <a:rPr lang="en-IN" dirty="0"/>
              <a:t>brightness_4</a:t>
            </a:r>
            <a:endParaRPr lang="en-IN" dirty="0"/>
          </a:p>
          <a:p>
            <a:pPr fontAlgn="base"/>
            <a:r>
              <a:rPr lang="en-IN" dirty="0"/>
              <a:t># importing pandas as pd </a:t>
            </a:r>
            <a:endParaRPr lang="en-IN" dirty="0"/>
          </a:p>
          <a:p>
            <a:pPr fontAlgn="base"/>
            <a:r>
              <a:rPr lang="en-IN" dirty="0"/>
              <a:t>import pandas as pd </a:t>
            </a:r>
            <a:endParaRPr lang="en-IN" dirty="0"/>
          </a:p>
          <a:p>
            <a:pPr fontAlgn="base"/>
            <a:r>
              <a:rPr lang="en-IN" dirty="0"/>
              <a:t>  </a:t>
            </a:r>
            <a:endParaRPr lang="en-IN" dirty="0"/>
          </a:p>
          <a:p>
            <a:pPr fontAlgn="base"/>
            <a:r>
              <a:rPr lang="en-IN" dirty="0"/>
              <a:t># Making data frame from the </a:t>
            </a:r>
            <a:r>
              <a:rPr lang="en-IN" dirty="0" err="1"/>
              <a:t>csv</a:t>
            </a:r>
            <a:r>
              <a:rPr lang="en-IN" dirty="0"/>
              <a:t> file </a:t>
            </a:r>
            <a:endParaRPr lang="en-IN" dirty="0"/>
          </a:p>
          <a:p>
            <a:pPr fontAlgn="base"/>
            <a:r>
              <a:rPr lang="en-IN" dirty="0" err="1"/>
              <a:t>df</a:t>
            </a:r>
            <a:r>
              <a:rPr lang="en-IN" dirty="0"/>
              <a:t> = </a:t>
            </a:r>
            <a:r>
              <a:rPr lang="en-IN" dirty="0" err="1"/>
              <a:t>pd.read_csv</a:t>
            </a:r>
            <a:r>
              <a:rPr lang="en-IN" dirty="0"/>
              <a:t>("nba.csv") </a:t>
            </a:r>
            <a:endParaRPr lang="en-IN" dirty="0"/>
          </a:p>
          <a:p>
            <a:pPr fontAlgn="base"/>
            <a:r>
              <a:rPr lang="en-IN" dirty="0"/>
              <a:t>  </a:t>
            </a:r>
            <a:endParaRPr lang="en-IN" dirty="0"/>
          </a:p>
          <a:p>
            <a:pPr fontAlgn="base"/>
            <a:r>
              <a:rPr lang="en-IN" dirty="0"/>
              <a:t># this will replace "Boston Celtics" and "Texas" with "Omega Warrior" </a:t>
            </a:r>
            <a:endParaRPr lang="en-IN" dirty="0"/>
          </a:p>
          <a:p>
            <a:pPr fontAlgn="base"/>
            <a:r>
              <a:rPr lang="en-IN" dirty="0" err="1"/>
              <a:t>df.replace</a:t>
            </a:r>
            <a:r>
              <a:rPr lang="en-IN" dirty="0"/>
              <a:t>(</a:t>
            </a:r>
            <a:r>
              <a:rPr lang="en-IN" dirty="0" err="1"/>
              <a:t>to_replace</a:t>
            </a:r>
            <a:r>
              <a:rPr lang="en-IN" dirty="0"/>
              <a:t> =["Boston Celtics", "Texas"],  </a:t>
            </a:r>
            <a:endParaRPr lang="en-IN" dirty="0"/>
          </a:p>
          <a:p>
            <a:pPr fontAlgn="base"/>
            <a:r>
              <a:rPr lang="en-IN" dirty="0"/>
              <a:t>                            value ="Omega Warrior") </a:t>
            </a:r>
            <a:endParaRPr lang="en-IN" dirty="0"/>
          </a:p>
          <a:p>
            <a:pPr fontAlgn="base"/>
            <a:endParaRPr lang="en-IN" dirty="0"/>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Installation of NumPy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pPr marL="0" indent="0">
              <a:buNone/>
            </a:pPr>
            <a:endParaRPr lang="en-US" dirty="0"/>
          </a:p>
          <a:p>
            <a:pPr marL="0" indent="0">
              <a:buNone/>
            </a:pPr>
            <a:r>
              <a:rPr lang="en-IN" dirty="0"/>
              <a:t>pip install </a:t>
            </a:r>
            <a:r>
              <a:rPr lang="en-IN" dirty="0" err="1"/>
              <a:t>numpy</a:t>
            </a:r>
            <a:endParaRPr lang="en-IN"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lstStyle/>
          <a:p>
            <a:r>
              <a:rPr lang="en-IN" b="1" dirty="0"/>
              <a:t>Example #3: </a:t>
            </a:r>
            <a:r>
              <a:rPr lang="en-IN" dirty="0"/>
              <a:t>Replace the Nan value in the data frame with -99999 value.</a:t>
            </a:r>
            <a:endParaRPr lang="en-IN" dirty="0"/>
          </a:p>
          <a:p>
            <a:pPr fontAlgn="base"/>
            <a:r>
              <a:rPr lang="en-IN" dirty="0"/>
              <a:t>import pandas as pd </a:t>
            </a:r>
            <a:endParaRPr lang="en-IN" dirty="0"/>
          </a:p>
          <a:p>
            <a:pPr fontAlgn="base"/>
            <a:r>
              <a:rPr lang="en-IN" dirty="0"/>
              <a:t>  </a:t>
            </a:r>
            <a:endParaRPr lang="en-IN" dirty="0"/>
          </a:p>
          <a:p>
            <a:pPr fontAlgn="base"/>
            <a:r>
              <a:rPr lang="en-IN" dirty="0"/>
              <a:t># Making data frame from the </a:t>
            </a:r>
            <a:r>
              <a:rPr lang="en-IN" dirty="0" err="1"/>
              <a:t>csv</a:t>
            </a:r>
            <a:r>
              <a:rPr lang="en-IN" dirty="0"/>
              <a:t> file </a:t>
            </a:r>
            <a:endParaRPr lang="en-IN" dirty="0"/>
          </a:p>
          <a:p>
            <a:pPr fontAlgn="base"/>
            <a:r>
              <a:rPr lang="en-IN" dirty="0" err="1"/>
              <a:t>df</a:t>
            </a:r>
            <a:r>
              <a:rPr lang="en-IN" dirty="0"/>
              <a:t> = </a:t>
            </a:r>
            <a:r>
              <a:rPr lang="en-IN" dirty="0" err="1"/>
              <a:t>pd.read_csv</a:t>
            </a:r>
            <a:r>
              <a:rPr lang="en-IN" dirty="0"/>
              <a:t>("nba.csv") </a:t>
            </a:r>
            <a:endParaRPr lang="en-IN" dirty="0"/>
          </a:p>
          <a:p>
            <a:pPr fontAlgn="base"/>
            <a:r>
              <a:rPr lang="en-IN" dirty="0"/>
              <a:t>  </a:t>
            </a:r>
            <a:endParaRPr lang="en-IN" dirty="0"/>
          </a:p>
          <a:p>
            <a:pPr fontAlgn="base"/>
            <a:r>
              <a:rPr lang="en-IN" dirty="0"/>
              <a:t># will replace  Nan value in </a:t>
            </a:r>
            <a:r>
              <a:rPr lang="en-IN" dirty="0" err="1"/>
              <a:t>dataframe</a:t>
            </a:r>
            <a:r>
              <a:rPr lang="en-IN" dirty="0"/>
              <a:t> with value -99999  </a:t>
            </a:r>
            <a:endParaRPr lang="en-IN" dirty="0"/>
          </a:p>
          <a:p>
            <a:pPr fontAlgn="base"/>
            <a:r>
              <a:rPr lang="en-IN" dirty="0" err="1"/>
              <a:t>df.replace</a:t>
            </a:r>
            <a:r>
              <a:rPr lang="en-IN" dirty="0"/>
              <a:t>(</a:t>
            </a:r>
            <a:r>
              <a:rPr lang="en-IN" dirty="0" err="1"/>
              <a:t>to_replace</a:t>
            </a:r>
            <a:r>
              <a:rPr lang="en-IN" dirty="0"/>
              <a:t> = np.nan, value =-99999) </a:t>
            </a:r>
            <a:endParaRPr lang="en-IN" dirty="0"/>
          </a:p>
          <a:p>
            <a:endParaRPr lang="en-IN"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3966"/>
          </a:xfrm>
        </p:spPr>
        <p:txBody>
          <a:bodyPr>
            <a:normAutofit fontScale="90000"/>
          </a:bodyPr>
          <a:lstStyle/>
          <a:p>
            <a:br>
              <a:rPr lang="en-IN" b="1" dirty="0"/>
            </a:br>
            <a:r>
              <a:rPr lang="en-IN" b="1" dirty="0"/>
              <a:t>Dealing with Rows:</a:t>
            </a:r>
            <a:br>
              <a:rPr lang="en-IN" b="1" dirty="0"/>
            </a:br>
            <a:endParaRPr lang="en-IN" dirty="0"/>
          </a:p>
        </p:txBody>
      </p:sp>
      <p:sp>
        <p:nvSpPr>
          <p:cNvPr id="3" name="Content Placeholder 2"/>
          <p:cNvSpPr>
            <a:spLocks noGrp="1"/>
          </p:cNvSpPr>
          <p:nvPr>
            <p:ph idx="1"/>
          </p:nvPr>
        </p:nvSpPr>
        <p:spPr>
          <a:xfrm>
            <a:off x="457200" y="571480"/>
            <a:ext cx="8229600" cy="6286520"/>
          </a:xfrm>
        </p:spPr>
        <p:txBody>
          <a:bodyPr/>
          <a:lstStyle/>
          <a:p>
            <a:r>
              <a:rPr lang="en-IN" dirty="0"/>
              <a:t>In order to deal with rows, we can perform basic operations on rows like selecting, deleting, adding and </a:t>
            </a:r>
            <a:r>
              <a:rPr lang="en-IN" dirty="0" err="1"/>
              <a:t>renmaing</a:t>
            </a:r>
            <a:r>
              <a:rPr lang="en-IN" dirty="0"/>
              <a:t>.</a:t>
            </a:r>
            <a:endParaRPr lang="en-IN" dirty="0"/>
          </a:p>
          <a:p>
            <a:r>
              <a:rPr lang="en-IN" b="1" dirty="0">
                <a:hlinkClick r:id="rId1"/>
              </a:rPr>
              <a:t>Row Selection</a:t>
            </a:r>
            <a:r>
              <a:rPr lang="en-IN" b="1" dirty="0"/>
              <a:t>:</a:t>
            </a:r>
            <a:endParaRPr lang="en-IN" b="1" dirty="0"/>
          </a:p>
          <a:p>
            <a:r>
              <a:rPr lang="en-IN" dirty="0"/>
              <a:t>Pandas provide a unique method to retrieve rows from a Data frame.</a:t>
            </a:r>
            <a:endParaRPr lang="en-IN" dirty="0"/>
          </a:p>
          <a:p>
            <a:r>
              <a:rPr lang="en-IN" dirty="0">
                <a:hlinkClick r:id="rId1"/>
              </a:rPr>
              <a:t>DataFrame.loc[]</a:t>
            </a:r>
            <a:r>
              <a:rPr lang="en-IN" dirty="0"/>
              <a:t> method is used to retrieve rows from Pandas </a:t>
            </a:r>
            <a:r>
              <a:rPr lang="en-IN" dirty="0" err="1"/>
              <a:t>DataFrame</a:t>
            </a:r>
            <a:r>
              <a:rPr lang="en-IN" dirty="0"/>
              <a:t>. Rows can also be selected by passing integer location to an </a:t>
            </a:r>
            <a:r>
              <a:rPr lang="en-IN" dirty="0" err="1">
                <a:hlinkClick r:id="rId2"/>
              </a:rPr>
              <a:t>iloc</a:t>
            </a:r>
            <a:r>
              <a:rPr lang="en-IN" dirty="0">
                <a:hlinkClick r:id="rId2"/>
              </a:rPr>
              <a:t>[]</a:t>
            </a:r>
            <a:r>
              <a:rPr lang="en-IN" dirty="0"/>
              <a:t> function.</a:t>
            </a:r>
            <a:endParaRPr lang="en-IN"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fontAlgn="base"/>
            <a:r>
              <a:rPr lang="en-IN" dirty="0"/>
              <a:t>data = </a:t>
            </a:r>
            <a:r>
              <a:rPr lang="en-IN" dirty="0" err="1"/>
              <a:t>pd.read_csv</a:t>
            </a:r>
            <a:r>
              <a:rPr lang="en-IN" dirty="0"/>
              <a:t>("nba.csv", </a:t>
            </a:r>
            <a:r>
              <a:rPr lang="en-IN" dirty="0" err="1"/>
              <a:t>index_col</a:t>
            </a:r>
            <a:r>
              <a:rPr lang="en-IN" dirty="0"/>
              <a:t> ="Name") </a:t>
            </a:r>
            <a:endParaRPr lang="en-IN" dirty="0"/>
          </a:p>
          <a:p>
            <a:pPr fontAlgn="base"/>
            <a:r>
              <a:rPr lang="en-IN" dirty="0"/>
              <a:t>  </a:t>
            </a:r>
            <a:endParaRPr lang="en-IN" dirty="0"/>
          </a:p>
          <a:p>
            <a:pPr fontAlgn="base"/>
            <a:r>
              <a:rPr lang="en-IN" dirty="0"/>
              <a:t># retrieving row by loc method </a:t>
            </a:r>
            <a:endParaRPr lang="en-IN" dirty="0"/>
          </a:p>
          <a:p>
            <a:pPr fontAlgn="base"/>
            <a:r>
              <a:rPr lang="en-IN" dirty="0"/>
              <a:t>first = data.loc["Avery Bradley"] </a:t>
            </a:r>
            <a:endParaRPr lang="en-IN" dirty="0"/>
          </a:p>
          <a:p>
            <a:pPr fontAlgn="base"/>
            <a:r>
              <a:rPr lang="en-IN" dirty="0"/>
              <a:t>second = data.loc["R.J. Hunter"] </a:t>
            </a:r>
            <a:endParaRPr lang="en-IN" dirty="0"/>
          </a:p>
          <a:p>
            <a:pPr fontAlgn="base"/>
            <a:r>
              <a:rPr lang="en-IN" dirty="0"/>
              <a:t>  </a:t>
            </a:r>
            <a:endParaRPr lang="en-IN" dirty="0"/>
          </a:p>
          <a:p>
            <a:pPr fontAlgn="base"/>
            <a:r>
              <a:rPr lang="en-IN" dirty="0"/>
              <a:t>  </a:t>
            </a:r>
            <a:endParaRPr lang="en-IN" dirty="0"/>
          </a:p>
          <a:p>
            <a:pPr fontAlgn="base"/>
            <a:r>
              <a:rPr lang="en-IN" dirty="0"/>
              <a:t>print(first, "\n\n\n", second) </a:t>
            </a:r>
            <a:endParaRPr lang="en-IN" dirty="0"/>
          </a:p>
          <a:p>
            <a:endParaRPr lang="en-IN"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IN" b="1" dirty="0">
                <a:hlinkClick r:id="rId1"/>
              </a:rPr>
              <a:t>Row Addition</a:t>
            </a:r>
            <a:r>
              <a:rPr lang="en-IN" b="1" dirty="0"/>
              <a:t>:</a:t>
            </a:r>
            <a:endParaRPr lang="en-IN" dirty="0"/>
          </a:p>
        </p:txBody>
      </p:sp>
      <p:sp>
        <p:nvSpPr>
          <p:cNvPr id="3" name="Content Placeholder 2"/>
          <p:cNvSpPr>
            <a:spLocks noGrp="1"/>
          </p:cNvSpPr>
          <p:nvPr>
            <p:ph idx="1"/>
          </p:nvPr>
        </p:nvSpPr>
        <p:spPr>
          <a:xfrm>
            <a:off x="457200" y="857232"/>
            <a:ext cx="8229600" cy="5643602"/>
          </a:xfrm>
        </p:spPr>
        <p:txBody>
          <a:bodyPr>
            <a:normAutofit fontScale="77500" lnSpcReduction="20000"/>
          </a:bodyPr>
          <a:lstStyle/>
          <a:p>
            <a:r>
              <a:rPr lang="en-IN" dirty="0"/>
              <a:t>In Order to add a Row in Pandas </a:t>
            </a:r>
            <a:r>
              <a:rPr lang="en-IN" dirty="0" err="1"/>
              <a:t>DataFrame</a:t>
            </a:r>
            <a:r>
              <a:rPr lang="en-IN" dirty="0"/>
              <a:t>, we can </a:t>
            </a:r>
            <a:r>
              <a:rPr lang="en-IN" dirty="0" err="1"/>
              <a:t>concat</a:t>
            </a:r>
            <a:r>
              <a:rPr lang="en-IN" dirty="0"/>
              <a:t> the old </a:t>
            </a:r>
            <a:r>
              <a:rPr lang="en-IN" dirty="0" err="1"/>
              <a:t>dataframe</a:t>
            </a:r>
            <a:r>
              <a:rPr lang="en-IN" dirty="0"/>
              <a:t> with new one.</a:t>
            </a:r>
            <a:endParaRPr lang="en-IN" dirty="0"/>
          </a:p>
          <a:p>
            <a:pPr fontAlgn="base"/>
            <a:r>
              <a:rPr lang="en-IN" dirty="0" err="1"/>
              <a:t>df</a:t>
            </a:r>
            <a:r>
              <a:rPr lang="en-IN" dirty="0"/>
              <a:t> = </a:t>
            </a:r>
            <a:r>
              <a:rPr lang="en-IN" dirty="0" err="1"/>
              <a:t>pd.read_csv</a:t>
            </a:r>
            <a:r>
              <a:rPr lang="en-IN" dirty="0"/>
              <a:t>("nba.csv", </a:t>
            </a:r>
            <a:r>
              <a:rPr lang="en-IN" dirty="0" err="1"/>
              <a:t>index_col</a:t>
            </a:r>
            <a:r>
              <a:rPr lang="en-IN" dirty="0"/>
              <a:t> ="Name")  </a:t>
            </a:r>
            <a:endParaRPr lang="en-IN" dirty="0"/>
          </a:p>
          <a:p>
            <a:pPr fontAlgn="base"/>
            <a:r>
              <a:rPr lang="en-IN" dirty="0"/>
              <a:t>  </a:t>
            </a:r>
            <a:endParaRPr lang="en-IN" dirty="0"/>
          </a:p>
          <a:p>
            <a:pPr fontAlgn="base"/>
            <a:r>
              <a:rPr lang="en-IN" dirty="0" err="1"/>
              <a:t>df.head</a:t>
            </a:r>
            <a:r>
              <a:rPr lang="en-IN" dirty="0"/>
              <a:t>(10) </a:t>
            </a:r>
            <a:endParaRPr lang="en-IN" dirty="0"/>
          </a:p>
          <a:p>
            <a:pPr fontAlgn="base"/>
            <a:r>
              <a:rPr lang="en-IN" dirty="0"/>
              <a:t>  </a:t>
            </a:r>
            <a:endParaRPr lang="en-IN" dirty="0"/>
          </a:p>
          <a:p>
            <a:pPr fontAlgn="base"/>
            <a:r>
              <a:rPr lang="en-IN" dirty="0" err="1"/>
              <a:t>new_row</a:t>
            </a:r>
            <a:r>
              <a:rPr lang="en-IN" dirty="0"/>
              <a:t> = </a:t>
            </a:r>
            <a:r>
              <a:rPr lang="en-IN" dirty="0" err="1"/>
              <a:t>pd.DataFrame</a:t>
            </a:r>
            <a:r>
              <a:rPr lang="en-IN" dirty="0"/>
              <a:t>({'</a:t>
            </a:r>
            <a:r>
              <a:rPr lang="en-IN" dirty="0" err="1"/>
              <a:t>Name':'Geeks</a:t>
            </a:r>
            <a:r>
              <a:rPr lang="en-IN" dirty="0"/>
              <a:t>', '</a:t>
            </a:r>
            <a:r>
              <a:rPr lang="en-IN" dirty="0" err="1"/>
              <a:t>Team':'Boston</a:t>
            </a:r>
            <a:r>
              <a:rPr lang="en-IN" dirty="0"/>
              <a:t>', 'Number':3, </a:t>
            </a:r>
            <a:endParaRPr lang="en-IN" dirty="0"/>
          </a:p>
          <a:p>
            <a:pPr fontAlgn="base"/>
            <a:r>
              <a:rPr lang="en-IN" dirty="0"/>
              <a:t>                        '</a:t>
            </a:r>
            <a:r>
              <a:rPr lang="en-IN" dirty="0" err="1"/>
              <a:t>Position':'PG</a:t>
            </a:r>
            <a:r>
              <a:rPr lang="en-IN" dirty="0"/>
              <a:t>', 'Age':33, 'Height':'6-2', </a:t>
            </a:r>
            <a:endParaRPr lang="en-IN" dirty="0"/>
          </a:p>
          <a:p>
            <a:pPr fontAlgn="base"/>
            <a:r>
              <a:rPr lang="en-IN" dirty="0"/>
              <a:t>                        'Weight':189, '</a:t>
            </a:r>
            <a:r>
              <a:rPr lang="en-IN" dirty="0" err="1"/>
              <a:t>College':'MIT</a:t>
            </a:r>
            <a:r>
              <a:rPr lang="en-IN" dirty="0"/>
              <a:t>', 'Salary':99999}, </a:t>
            </a:r>
            <a:endParaRPr lang="en-IN" dirty="0"/>
          </a:p>
          <a:p>
            <a:pPr fontAlgn="base"/>
            <a:r>
              <a:rPr lang="en-IN" dirty="0"/>
              <a:t>                                                            index =[0]) </a:t>
            </a:r>
            <a:endParaRPr lang="en-IN" dirty="0"/>
          </a:p>
          <a:p>
            <a:pPr fontAlgn="base"/>
            <a:r>
              <a:rPr lang="en-IN" dirty="0"/>
              <a:t># simply concatenate both </a:t>
            </a:r>
            <a:r>
              <a:rPr lang="en-IN" dirty="0" err="1"/>
              <a:t>dataframes</a:t>
            </a:r>
            <a:r>
              <a:rPr lang="en-IN" dirty="0"/>
              <a:t> </a:t>
            </a:r>
            <a:endParaRPr lang="en-IN" dirty="0"/>
          </a:p>
          <a:p>
            <a:pPr fontAlgn="base"/>
            <a:r>
              <a:rPr lang="en-IN" dirty="0" err="1"/>
              <a:t>df</a:t>
            </a:r>
            <a:r>
              <a:rPr lang="en-IN" dirty="0"/>
              <a:t> = </a:t>
            </a:r>
            <a:r>
              <a:rPr lang="en-IN" dirty="0" err="1"/>
              <a:t>pd.concat</a:t>
            </a:r>
            <a:r>
              <a:rPr lang="en-IN" dirty="0"/>
              <a:t>([</a:t>
            </a:r>
            <a:r>
              <a:rPr lang="en-IN" dirty="0" err="1"/>
              <a:t>new_row</a:t>
            </a:r>
            <a:r>
              <a:rPr lang="en-IN" dirty="0"/>
              <a:t>, </a:t>
            </a:r>
            <a:r>
              <a:rPr lang="en-IN" dirty="0" err="1"/>
              <a:t>df</a:t>
            </a:r>
            <a:r>
              <a:rPr lang="en-IN" dirty="0"/>
              <a:t>]).</a:t>
            </a:r>
            <a:r>
              <a:rPr lang="en-IN" dirty="0" err="1"/>
              <a:t>reset_index</a:t>
            </a:r>
            <a:r>
              <a:rPr lang="en-IN" dirty="0"/>
              <a:t>(drop = True) </a:t>
            </a:r>
            <a:endParaRPr lang="en-IN" dirty="0"/>
          </a:p>
          <a:p>
            <a:pPr fontAlgn="base"/>
            <a:r>
              <a:rPr lang="en-IN" dirty="0" err="1"/>
              <a:t>df.head</a:t>
            </a:r>
            <a:r>
              <a:rPr lang="en-IN" dirty="0"/>
              <a:t>(5) </a:t>
            </a:r>
            <a:endParaRPr lang="en-IN" dirty="0"/>
          </a:p>
          <a:p>
            <a:endParaRPr lang="en-IN"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b="1" dirty="0">
                <a:hlinkClick r:id="rId1"/>
              </a:rPr>
              <a:t>Row Deletion</a:t>
            </a:r>
            <a:r>
              <a:rPr lang="en-IN" b="1" dirty="0"/>
              <a:t>:</a:t>
            </a:r>
            <a:endParaRPr lang="en-IN" dirty="0"/>
          </a:p>
        </p:txBody>
      </p:sp>
      <p:sp>
        <p:nvSpPr>
          <p:cNvPr id="3" name="Content Placeholder 2"/>
          <p:cNvSpPr>
            <a:spLocks noGrp="1"/>
          </p:cNvSpPr>
          <p:nvPr>
            <p:ph idx="1"/>
          </p:nvPr>
        </p:nvSpPr>
        <p:spPr>
          <a:xfrm>
            <a:off x="457200" y="1000108"/>
            <a:ext cx="8229600" cy="5572164"/>
          </a:xfrm>
        </p:spPr>
        <p:txBody>
          <a:bodyPr>
            <a:normAutofit fontScale="85000" lnSpcReduction="10000"/>
          </a:bodyPr>
          <a:lstStyle/>
          <a:p>
            <a:r>
              <a:rPr lang="en-IN" dirty="0"/>
              <a:t>In Order to delete a row in Pandas </a:t>
            </a:r>
            <a:r>
              <a:rPr lang="en-IN" dirty="0" err="1"/>
              <a:t>DataFrame</a:t>
            </a:r>
            <a:r>
              <a:rPr lang="en-IN" dirty="0"/>
              <a:t>, we can use the drop() method. Rows is deleted by dropping Rows by index label.</a:t>
            </a:r>
            <a:endParaRPr lang="en-IN" dirty="0"/>
          </a:p>
          <a:p>
            <a:pPr fontAlgn="base"/>
            <a:r>
              <a:rPr lang="en-IN" dirty="0"/>
              <a:t>data = </a:t>
            </a:r>
            <a:r>
              <a:rPr lang="en-IN" dirty="0" err="1"/>
              <a:t>pd.read_csv</a:t>
            </a:r>
            <a:r>
              <a:rPr lang="en-IN" dirty="0"/>
              <a:t>("nba.csv", </a:t>
            </a:r>
            <a:r>
              <a:rPr lang="en-IN" dirty="0" err="1"/>
              <a:t>index_col</a:t>
            </a:r>
            <a:r>
              <a:rPr lang="en-IN" dirty="0"/>
              <a:t> ="Name" ) </a:t>
            </a:r>
            <a:endParaRPr lang="en-IN" dirty="0"/>
          </a:p>
          <a:p>
            <a:pPr fontAlgn="base"/>
            <a:r>
              <a:rPr lang="en-IN" dirty="0"/>
              <a:t>  </a:t>
            </a:r>
            <a:endParaRPr lang="en-IN" dirty="0"/>
          </a:p>
          <a:p>
            <a:pPr fontAlgn="base"/>
            <a:r>
              <a:rPr lang="en-IN" dirty="0"/>
              <a:t># dropping passed values </a:t>
            </a:r>
            <a:endParaRPr lang="en-IN" dirty="0"/>
          </a:p>
          <a:p>
            <a:pPr fontAlgn="base"/>
            <a:r>
              <a:rPr lang="en-IN" dirty="0" err="1"/>
              <a:t>data.drop</a:t>
            </a:r>
            <a:r>
              <a:rPr lang="en-IN" dirty="0"/>
              <a:t>(["Avery Bradley", "John Holland", "R.J. Hunter", </a:t>
            </a:r>
            <a:endParaRPr lang="en-IN" dirty="0"/>
          </a:p>
          <a:p>
            <a:pPr fontAlgn="base"/>
            <a:r>
              <a:rPr lang="en-IN" dirty="0"/>
              <a:t>                            "R.J. Hunter"], </a:t>
            </a:r>
            <a:r>
              <a:rPr lang="en-IN" dirty="0" err="1"/>
              <a:t>inplace</a:t>
            </a:r>
            <a:r>
              <a:rPr lang="en-IN" dirty="0"/>
              <a:t> = True) </a:t>
            </a:r>
            <a:endParaRPr lang="en-IN" dirty="0"/>
          </a:p>
          <a:p>
            <a:pPr fontAlgn="base"/>
            <a:r>
              <a:rPr lang="en-IN" dirty="0"/>
              <a:t>  </a:t>
            </a:r>
            <a:endParaRPr lang="en-IN" dirty="0"/>
          </a:p>
          <a:p>
            <a:pPr fontAlgn="base"/>
            <a:r>
              <a:rPr lang="en-IN" dirty="0"/>
              <a:t># display </a:t>
            </a:r>
            <a:endParaRPr lang="en-IN" dirty="0"/>
          </a:p>
          <a:p>
            <a:pPr fontAlgn="base"/>
            <a:r>
              <a:rPr lang="en-IN" dirty="0"/>
              <a:t>data </a:t>
            </a:r>
            <a:endParaRPr lang="en-IN" dirty="0"/>
          </a:p>
          <a:p>
            <a:endParaRPr lang="en-IN"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96842"/>
          </a:xfrm>
        </p:spPr>
        <p:txBody>
          <a:bodyPr>
            <a:normAutofit fontScale="90000"/>
          </a:bodyPr>
          <a:lstStyle/>
          <a:p>
            <a:r>
              <a:rPr lang="en-IN" dirty="0" err="1"/>
              <a:t>DataFrame.truncate</a:t>
            </a:r>
            <a:br>
              <a:rPr lang="en-IN" dirty="0"/>
            </a:br>
            <a:endParaRPr lang="en-IN" dirty="0"/>
          </a:p>
        </p:txBody>
      </p:sp>
      <p:sp>
        <p:nvSpPr>
          <p:cNvPr id="3" name="Content Placeholder 2"/>
          <p:cNvSpPr>
            <a:spLocks noGrp="1"/>
          </p:cNvSpPr>
          <p:nvPr>
            <p:ph idx="1"/>
          </p:nvPr>
        </p:nvSpPr>
        <p:spPr>
          <a:xfrm>
            <a:off x="457200" y="500042"/>
            <a:ext cx="8229600" cy="5929354"/>
          </a:xfrm>
        </p:spPr>
        <p:txBody>
          <a:bodyPr>
            <a:normAutofit/>
          </a:bodyPr>
          <a:lstStyle/>
          <a:p>
            <a:r>
              <a:rPr lang="en-IN" sz="1800" dirty="0"/>
              <a:t>Pandas</a:t>
            </a:r>
            <a:r>
              <a:rPr lang="en-IN" sz="1800" b="1" dirty="0"/>
              <a:t> </a:t>
            </a:r>
            <a:r>
              <a:rPr lang="en-IN" sz="1800" b="1" dirty="0" err="1"/>
              <a:t>DataFrame.truncate</a:t>
            </a:r>
            <a:r>
              <a:rPr lang="en-IN" sz="1800" b="1" dirty="0"/>
              <a:t>()</a:t>
            </a:r>
            <a:r>
              <a:rPr lang="en-IN" sz="1800" dirty="0"/>
              <a:t> function is used to truncate a Series or </a:t>
            </a:r>
            <a:r>
              <a:rPr lang="en-IN" sz="1800" dirty="0" err="1"/>
              <a:t>DataFrame</a:t>
            </a:r>
            <a:r>
              <a:rPr lang="en-IN" sz="1800" dirty="0"/>
              <a:t> before and after some index value. </a:t>
            </a:r>
            <a:endParaRPr lang="en-IN" sz="1800" dirty="0"/>
          </a:p>
          <a:p>
            <a:pPr fontAlgn="base"/>
            <a:r>
              <a:rPr lang="en-IN" sz="1800" dirty="0"/>
              <a:t># importing pandas as pd </a:t>
            </a:r>
            <a:endParaRPr lang="en-IN" sz="1800" dirty="0"/>
          </a:p>
          <a:p>
            <a:pPr fontAlgn="base"/>
            <a:r>
              <a:rPr lang="en-IN" sz="1800" dirty="0"/>
              <a:t>import pandas as pd </a:t>
            </a:r>
            <a:endParaRPr lang="en-IN" sz="1800" dirty="0"/>
          </a:p>
          <a:p>
            <a:pPr fontAlgn="base"/>
            <a:r>
              <a:rPr lang="en-IN" sz="1800" dirty="0"/>
              <a:t>  # Creating the </a:t>
            </a:r>
            <a:r>
              <a:rPr lang="en-IN" sz="1800" dirty="0" err="1"/>
              <a:t>DataFrame</a:t>
            </a:r>
            <a:r>
              <a:rPr lang="en-IN" sz="1800" dirty="0"/>
              <a:t> </a:t>
            </a:r>
            <a:endParaRPr lang="en-IN" sz="1800" dirty="0"/>
          </a:p>
          <a:p>
            <a:pPr fontAlgn="base"/>
            <a:r>
              <a:rPr lang="en-IN" sz="1800" dirty="0" err="1"/>
              <a:t>df</a:t>
            </a:r>
            <a:r>
              <a:rPr lang="en-IN" sz="1800" dirty="0"/>
              <a:t> = </a:t>
            </a:r>
            <a:r>
              <a:rPr lang="en-IN" sz="1800" dirty="0" err="1"/>
              <a:t>pd.DataFrame</a:t>
            </a:r>
            <a:r>
              <a:rPr lang="en-IN" sz="1800" dirty="0"/>
              <a:t>({"A":[12, 4, 5, None, 1],  </a:t>
            </a:r>
            <a:endParaRPr lang="en-IN" sz="1800" dirty="0"/>
          </a:p>
          <a:p>
            <a:pPr fontAlgn="base"/>
            <a:r>
              <a:rPr lang="en-IN" sz="1800" dirty="0"/>
              <a:t>                   "B":[7, 2, 54, 3, None],  </a:t>
            </a:r>
            <a:endParaRPr lang="en-IN" sz="1800" dirty="0"/>
          </a:p>
          <a:p>
            <a:pPr fontAlgn="base"/>
            <a:r>
              <a:rPr lang="en-IN" sz="1800" dirty="0"/>
              <a:t>                   "C":[20, 16, 11, 3, 8],  </a:t>
            </a:r>
            <a:endParaRPr lang="en-IN" sz="1800" dirty="0"/>
          </a:p>
          <a:p>
            <a:pPr fontAlgn="base"/>
            <a:r>
              <a:rPr lang="en-IN" sz="1800" dirty="0"/>
              <a:t>                   "D":[14, 3, None, 2, 6]})  </a:t>
            </a:r>
            <a:endParaRPr lang="en-IN" sz="1800" dirty="0"/>
          </a:p>
          <a:p>
            <a:pPr fontAlgn="base"/>
            <a:r>
              <a:rPr lang="en-IN" sz="1800" dirty="0"/>
              <a:t>  </a:t>
            </a:r>
            <a:endParaRPr lang="en-IN" sz="1800" dirty="0"/>
          </a:p>
          <a:p>
            <a:pPr fontAlgn="base"/>
            <a:r>
              <a:rPr lang="en-IN" sz="1800" dirty="0"/>
              <a:t># Create the index </a:t>
            </a:r>
            <a:endParaRPr lang="en-IN" sz="1800" dirty="0"/>
          </a:p>
          <a:p>
            <a:pPr fontAlgn="base"/>
            <a:r>
              <a:rPr lang="en-IN" sz="1800" dirty="0"/>
              <a:t>index_ = ['Row_1', 'Row_2', 'Row_3', 'Row_4', 'Row_5'] </a:t>
            </a:r>
            <a:endParaRPr lang="en-IN" sz="1800" dirty="0"/>
          </a:p>
          <a:p>
            <a:pPr fontAlgn="base"/>
            <a:r>
              <a:rPr lang="en-IN" sz="1800" dirty="0"/>
              <a:t>  </a:t>
            </a:r>
            <a:endParaRPr lang="en-IN" sz="1800" dirty="0"/>
          </a:p>
          <a:p>
            <a:pPr fontAlgn="base"/>
            <a:r>
              <a:rPr lang="en-IN" sz="1800" dirty="0"/>
              <a:t># Set the index </a:t>
            </a:r>
            <a:endParaRPr lang="en-IN" sz="1800" dirty="0"/>
          </a:p>
          <a:p>
            <a:pPr fontAlgn="base"/>
            <a:r>
              <a:rPr lang="en-IN" sz="1800" dirty="0" err="1"/>
              <a:t>df.index</a:t>
            </a:r>
            <a:r>
              <a:rPr lang="en-IN" sz="1800" dirty="0"/>
              <a:t> = index_ </a:t>
            </a:r>
            <a:endParaRPr lang="en-IN" sz="1800" dirty="0"/>
          </a:p>
          <a:p>
            <a:pPr fontAlgn="base"/>
            <a:r>
              <a:rPr lang="en-IN" sz="1800" dirty="0"/>
              <a:t>  </a:t>
            </a:r>
            <a:endParaRPr lang="en-IN" sz="1800" dirty="0"/>
          </a:p>
          <a:p>
            <a:pPr fontAlgn="base"/>
            <a:r>
              <a:rPr lang="en-IN" sz="1800" dirty="0"/>
              <a:t># Print the </a:t>
            </a:r>
            <a:r>
              <a:rPr lang="en-IN" sz="1800" dirty="0" err="1"/>
              <a:t>DataFrame</a:t>
            </a:r>
            <a:r>
              <a:rPr lang="en-IN" sz="1800" dirty="0"/>
              <a:t> </a:t>
            </a:r>
            <a:endParaRPr lang="en-IN" sz="1800" dirty="0"/>
          </a:p>
          <a:p>
            <a:pPr fontAlgn="base"/>
            <a:r>
              <a:rPr lang="en-IN" sz="1800" dirty="0"/>
              <a:t>print(</a:t>
            </a:r>
            <a:r>
              <a:rPr lang="en-IN" sz="1800" dirty="0" err="1"/>
              <a:t>df</a:t>
            </a:r>
            <a:r>
              <a:rPr lang="en-IN" sz="1800" dirty="0"/>
              <a:t>) </a:t>
            </a:r>
            <a:endParaRPr lang="en-IN" sz="1800" dirty="0"/>
          </a:p>
          <a:p>
            <a:endParaRPr lang="en-IN" sz="18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57188"/>
            <a:ext cx="8229600" cy="6357937"/>
          </a:xfrm>
        </p:spPr>
        <p:txBody>
          <a:bodyPr/>
          <a:lstStyle/>
          <a:p>
            <a:r>
              <a:rPr lang="en-IN" dirty="0"/>
              <a:t>Now we will use </a:t>
            </a:r>
            <a:r>
              <a:rPr lang="en-IN" dirty="0" err="1"/>
              <a:t>DataFrame.truncate</a:t>
            </a:r>
            <a:r>
              <a:rPr lang="en-IN" dirty="0"/>
              <a:t>() function to truncate the entries before ‘Row_3’ and after ‘Row_4’ in the given </a:t>
            </a:r>
            <a:r>
              <a:rPr lang="en-IN" dirty="0" err="1"/>
              <a:t>dataframe</a:t>
            </a:r>
            <a:r>
              <a:rPr lang="en-IN" dirty="0"/>
              <a:t>.</a:t>
            </a:r>
            <a:endParaRPr lang="en-IN" dirty="0"/>
          </a:p>
          <a:p>
            <a:pPr fontAlgn="base"/>
            <a:r>
              <a:rPr lang="en-IN" dirty="0"/>
              <a:t>result = </a:t>
            </a:r>
            <a:r>
              <a:rPr lang="en-IN" dirty="0" err="1"/>
              <a:t>df.truncate</a:t>
            </a:r>
            <a:r>
              <a:rPr lang="en-IN" dirty="0"/>
              <a:t>(before = 'Row_3', after = 'Row_4') </a:t>
            </a:r>
            <a:endParaRPr lang="en-IN" dirty="0"/>
          </a:p>
          <a:p>
            <a:pPr fontAlgn="base"/>
            <a:r>
              <a:rPr lang="en-IN" dirty="0"/>
              <a:t>  </a:t>
            </a:r>
            <a:endParaRPr lang="en-IN" dirty="0"/>
          </a:p>
          <a:p>
            <a:pPr fontAlgn="base"/>
            <a:r>
              <a:rPr lang="en-IN" dirty="0"/>
              <a:t># Print the result </a:t>
            </a:r>
            <a:endParaRPr lang="en-IN" dirty="0"/>
          </a:p>
          <a:p>
            <a:pPr fontAlgn="base"/>
            <a:r>
              <a:rPr lang="en-IN" dirty="0"/>
              <a:t>print(result) </a:t>
            </a:r>
            <a:endParaRPr lang="en-IN" dirty="0"/>
          </a:p>
          <a:p>
            <a:endParaRPr lang="en-IN"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normAutofit fontScale="90000"/>
          </a:bodyPr>
          <a:lstStyle/>
          <a:p>
            <a:br>
              <a:rPr lang="en-IN" dirty="0"/>
            </a:br>
            <a:r>
              <a:rPr lang="en-IN" dirty="0"/>
              <a:t>Iterating over rows and columns in Pandas </a:t>
            </a:r>
            <a:r>
              <a:rPr lang="en-IN" dirty="0" err="1"/>
              <a:t>DataFrame</a:t>
            </a:r>
            <a:br>
              <a:rPr lang="en-IN" dirty="0"/>
            </a:br>
            <a:endParaRPr lang="en-IN" dirty="0"/>
          </a:p>
        </p:txBody>
      </p:sp>
      <p:sp>
        <p:nvSpPr>
          <p:cNvPr id="3" name="Content Placeholder 2"/>
          <p:cNvSpPr>
            <a:spLocks noGrp="1"/>
          </p:cNvSpPr>
          <p:nvPr>
            <p:ph idx="1"/>
          </p:nvPr>
        </p:nvSpPr>
        <p:spPr>
          <a:xfrm>
            <a:off x="457200" y="1142984"/>
            <a:ext cx="8229600" cy="5429288"/>
          </a:xfrm>
        </p:spPr>
        <p:txBody>
          <a:bodyPr/>
          <a:lstStyle/>
          <a:p>
            <a:pPr fontAlgn="base"/>
            <a:r>
              <a:rPr lang="en-IN" dirty="0"/>
              <a:t>In Pandas </a:t>
            </a:r>
            <a:r>
              <a:rPr lang="en-IN" dirty="0" err="1"/>
              <a:t>Dataframe</a:t>
            </a:r>
            <a:r>
              <a:rPr lang="en-IN" dirty="0"/>
              <a:t> we can iterate an element in two ways:</a:t>
            </a:r>
            <a:endParaRPr lang="en-IN" dirty="0"/>
          </a:p>
          <a:p>
            <a:pPr fontAlgn="base"/>
            <a:r>
              <a:rPr lang="en-IN" dirty="0"/>
              <a:t>Iterating over rows</a:t>
            </a:r>
            <a:endParaRPr lang="en-IN" dirty="0"/>
          </a:p>
          <a:p>
            <a:pPr fontAlgn="base"/>
            <a:r>
              <a:rPr lang="en-IN" dirty="0"/>
              <a:t>Iterating over columns</a:t>
            </a:r>
            <a:endParaRPr lang="en-IN" dirty="0"/>
          </a:p>
          <a:p>
            <a:endParaRPr lang="en-IN"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96842"/>
          </a:xfrm>
        </p:spPr>
        <p:txBody>
          <a:bodyPr>
            <a:normAutofit fontScale="90000"/>
          </a:bodyPr>
          <a:lstStyle/>
          <a:p>
            <a:r>
              <a:rPr lang="en-IN" b="1" dirty="0"/>
              <a:t>Iterating over rows :</a:t>
            </a:r>
            <a:br>
              <a:rPr lang="en-IN" b="1" dirty="0"/>
            </a:br>
            <a:endParaRPr lang="en-IN" dirty="0"/>
          </a:p>
        </p:txBody>
      </p:sp>
      <p:sp>
        <p:nvSpPr>
          <p:cNvPr id="3" name="Content Placeholder 2"/>
          <p:cNvSpPr>
            <a:spLocks noGrp="1"/>
          </p:cNvSpPr>
          <p:nvPr>
            <p:ph idx="1"/>
          </p:nvPr>
        </p:nvSpPr>
        <p:spPr>
          <a:xfrm>
            <a:off x="457200" y="500042"/>
            <a:ext cx="8229600" cy="6072230"/>
          </a:xfrm>
        </p:spPr>
        <p:txBody>
          <a:bodyPr>
            <a:normAutofit fontScale="92500" lnSpcReduction="20000"/>
          </a:bodyPr>
          <a:lstStyle/>
          <a:p>
            <a:r>
              <a:rPr lang="en-IN" sz="2400" dirty="0"/>
              <a:t>In order to iterate over rows, we can use three function </a:t>
            </a:r>
            <a:r>
              <a:rPr lang="en-IN" sz="2400" dirty="0" err="1"/>
              <a:t>iteritems</a:t>
            </a:r>
            <a:r>
              <a:rPr lang="en-IN" sz="2400" dirty="0"/>
              <a:t>(), </a:t>
            </a:r>
            <a:r>
              <a:rPr lang="en-IN" sz="2400" dirty="0" err="1"/>
              <a:t>iterrows</a:t>
            </a:r>
            <a:r>
              <a:rPr lang="en-IN" sz="2400" dirty="0"/>
              <a:t>(), </a:t>
            </a:r>
            <a:r>
              <a:rPr lang="en-IN" sz="2400" dirty="0" err="1"/>
              <a:t>itertuples</a:t>
            </a:r>
            <a:r>
              <a:rPr lang="en-IN" sz="2400" dirty="0"/>
              <a:t>() . These three function will help in iteration over rows.</a:t>
            </a:r>
            <a:endParaRPr lang="en-IN" sz="2400" dirty="0"/>
          </a:p>
          <a:p>
            <a:pPr fontAlgn="base"/>
            <a:r>
              <a:rPr lang="en-IN" sz="2400" dirty="0"/>
              <a:t># importing pandas as pd </a:t>
            </a:r>
            <a:endParaRPr lang="en-IN" sz="2400" dirty="0"/>
          </a:p>
          <a:p>
            <a:pPr fontAlgn="base"/>
            <a:r>
              <a:rPr lang="en-IN" sz="2400" dirty="0"/>
              <a:t>import pandas as pd </a:t>
            </a:r>
            <a:endParaRPr lang="en-IN" sz="2400" dirty="0"/>
          </a:p>
          <a:p>
            <a:pPr fontAlgn="base"/>
            <a:r>
              <a:rPr lang="en-IN" sz="2400" dirty="0"/>
              <a:t>   </a:t>
            </a:r>
            <a:endParaRPr lang="en-IN" sz="2400" dirty="0"/>
          </a:p>
          <a:p>
            <a:pPr fontAlgn="base"/>
            <a:r>
              <a:rPr lang="en-IN" sz="2400" dirty="0"/>
              <a:t># dictionary of lists </a:t>
            </a:r>
            <a:endParaRPr lang="en-IN" sz="2400" dirty="0"/>
          </a:p>
          <a:p>
            <a:pPr fontAlgn="base"/>
            <a:r>
              <a:rPr lang="en-IN" sz="2400" dirty="0" err="1"/>
              <a:t>dict</a:t>
            </a:r>
            <a:r>
              <a:rPr lang="en-IN" sz="2400" dirty="0"/>
              <a:t> = {'name':["</a:t>
            </a:r>
            <a:r>
              <a:rPr lang="en-IN" sz="2400" dirty="0" err="1"/>
              <a:t>aparna</a:t>
            </a:r>
            <a:r>
              <a:rPr lang="en-IN" sz="2400" dirty="0"/>
              <a:t>", "</a:t>
            </a:r>
            <a:r>
              <a:rPr lang="en-IN" sz="2400" dirty="0" err="1"/>
              <a:t>pankaj</a:t>
            </a:r>
            <a:r>
              <a:rPr lang="en-IN" sz="2400" dirty="0"/>
              <a:t>", "</a:t>
            </a:r>
            <a:r>
              <a:rPr lang="en-IN" sz="2400" dirty="0" err="1"/>
              <a:t>sudhir</a:t>
            </a:r>
            <a:r>
              <a:rPr lang="en-IN" sz="2400" dirty="0"/>
              <a:t>", "</a:t>
            </a:r>
            <a:r>
              <a:rPr lang="en-IN" sz="2400" dirty="0" err="1"/>
              <a:t>Geeku</a:t>
            </a:r>
            <a:r>
              <a:rPr lang="en-IN" sz="2400" dirty="0"/>
              <a:t>"], </a:t>
            </a:r>
            <a:endParaRPr lang="en-IN" sz="2400" dirty="0"/>
          </a:p>
          <a:p>
            <a:pPr fontAlgn="base"/>
            <a:r>
              <a:rPr lang="en-IN" sz="2400" dirty="0"/>
              <a:t>        'degree': ["MBA", "BCA", "</a:t>
            </a:r>
            <a:r>
              <a:rPr lang="en-IN" sz="2400" dirty="0" err="1"/>
              <a:t>M.Tech</a:t>
            </a:r>
            <a:r>
              <a:rPr lang="en-IN" sz="2400" dirty="0"/>
              <a:t>", "MBA"], </a:t>
            </a:r>
            <a:endParaRPr lang="en-IN" sz="2400" dirty="0"/>
          </a:p>
          <a:p>
            <a:pPr fontAlgn="base"/>
            <a:r>
              <a:rPr lang="en-IN" sz="2400" dirty="0"/>
              <a:t>        'score':[90, 40, 80, 98]} </a:t>
            </a:r>
            <a:endParaRPr lang="en-IN" sz="2400" dirty="0"/>
          </a:p>
          <a:p>
            <a:pPr fontAlgn="base"/>
            <a:r>
              <a:rPr lang="en-IN" sz="2400" dirty="0"/>
              <a:t>  </a:t>
            </a:r>
            <a:endParaRPr lang="en-IN" sz="2400" dirty="0"/>
          </a:p>
          <a:p>
            <a:pPr fontAlgn="base"/>
            <a:r>
              <a:rPr lang="en-IN" sz="2400" dirty="0"/>
              <a:t># creating a </a:t>
            </a:r>
            <a:r>
              <a:rPr lang="en-IN" sz="2400" dirty="0" err="1"/>
              <a:t>dataframe</a:t>
            </a:r>
            <a:r>
              <a:rPr lang="en-IN" sz="2400" dirty="0"/>
              <a:t> from a dictionary  </a:t>
            </a:r>
            <a:endParaRPr lang="en-IN" sz="2400" dirty="0"/>
          </a:p>
          <a:p>
            <a:pPr fontAlgn="base"/>
            <a:r>
              <a:rPr lang="en-IN" sz="2400" dirty="0" err="1"/>
              <a:t>df</a:t>
            </a:r>
            <a:r>
              <a:rPr lang="en-IN" sz="2400" dirty="0"/>
              <a:t> = </a:t>
            </a:r>
            <a:r>
              <a:rPr lang="en-IN" sz="2400" dirty="0" err="1"/>
              <a:t>pd.DataFrame</a:t>
            </a:r>
            <a:r>
              <a:rPr lang="en-IN" sz="2400" dirty="0"/>
              <a:t>(</a:t>
            </a:r>
            <a:r>
              <a:rPr lang="en-IN" sz="2400" dirty="0" err="1"/>
              <a:t>dict</a:t>
            </a:r>
            <a:r>
              <a:rPr lang="en-IN" sz="2400" dirty="0"/>
              <a:t>) </a:t>
            </a:r>
            <a:endParaRPr lang="en-IN" sz="2400" dirty="0"/>
          </a:p>
          <a:p>
            <a:pPr fontAlgn="base"/>
            <a:r>
              <a:rPr lang="en-IN" sz="2400" dirty="0"/>
              <a:t>  </a:t>
            </a:r>
            <a:endParaRPr lang="en-IN" sz="2400" dirty="0"/>
          </a:p>
          <a:p>
            <a:pPr fontAlgn="base"/>
            <a:r>
              <a:rPr lang="en-IN" sz="2400" dirty="0"/>
              <a:t># iterating over rows using </a:t>
            </a:r>
            <a:r>
              <a:rPr lang="en-IN" sz="2400" dirty="0" err="1"/>
              <a:t>iterrows</a:t>
            </a:r>
            <a:r>
              <a:rPr lang="en-IN" sz="2400" dirty="0"/>
              <a:t>() function  </a:t>
            </a:r>
            <a:endParaRPr lang="en-IN" sz="2400" dirty="0"/>
          </a:p>
          <a:p>
            <a:pPr fontAlgn="base"/>
            <a:r>
              <a:rPr lang="en-IN" sz="2400" dirty="0"/>
              <a:t>for </a:t>
            </a:r>
            <a:r>
              <a:rPr lang="en-IN" sz="2400" dirty="0" err="1"/>
              <a:t>i</a:t>
            </a:r>
            <a:r>
              <a:rPr lang="en-IN" sz="2400" dirty="0"/>
              <a:t>, j in </a:t>
            </a:r>
            <a:r>
              <a:rPr lang="en-IN" sz="2400" dirty="0" err="1"/>
              <a:t>df.iterrows</a:t>
            </a:r>
            <a:r>
              <a:rPr lang="en-IN" sz="2400" dirty="0"/>
              <a:t>(): </a:t>
            </a:r>
            <a:endParaRPr lang="en-IN" sz="2400" dirty="0"/>
          </a:p>
          <a:p>
            <a:pPr fontAlgn="base"/>
            <a:r>
              <a:rPr lang="en-IN" sz="2400" dirty="0"/>
              <a:t>    print(</a:t>
            </a:r>
            <a:r>
              <a:rPr lang="en-IN" sz="2400" dirty="0" err="1"/>
              <a:t>i</a:t>
            </a:r>
            <a:r>
              <a:rPr lang="en-IN" sz="2400" dirty="0"/>
              <a:t>, j) </a:t>
            </a:r>
            <a:endParaRPr lang="en-IN" sz="2400" dirty="0"/>
          </a:p>
          <a:p>
            <a:pPr fontAlgn="base"/>
            <a:r>
              <a:rPr lang="en-IN" sz="2400" dirty="0"/>
              <a:t>    print() </a:t>
            </a:r>
            <a:endParaRPr lang="en-IN" sz="2400" dirty="0"/>
          </a:p>
          <a:p>
            <a:endParaRPr lang="en-IN" sz="2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6286544"/>
          </a:xfrm>
        </p:spPr>
        <p:txBody>
          <a:bodyPr/>
          <a:lstStyle/>
          <a:p>
            <a:pPr fontAlgn="base"/>
            <a:r>
              <a:rPr lang="en-IN" dirty="0"/>
              <a:t>import pandas as pd  </a:t>
            </a:r>
            <a:endParaRPr lang="en-IN" dirty="0"/>
          </a:p>
          <a:p>
            <a:pPr fontAlgn="base"/>
            <a:r>
              <a:rPr lang="en-IN" dirty="0"/>
              <a:t>     </a:t>
            </a:r>
            <a:endParaRPr lang="en-IN" dirty="0"/>
          </a:p>
          <a:p>
            <a:pPr fontAlgn="base"/>
            <a:r>
              <a:rPr lang="en-IN" dirty="0"/>
              <a:t># making data frame from </a:t>
            </a:r>
            <a:r>
              <a:rPr lang="en-IN" dirty="0" err="1"/>
              <a:t>csv</a:t>
            </a:r>
            <a:r>
              <a:rPr lang="en-IN" dirty="0"/>
              <a:t> file  </a:t>
            </a:r>
            <a:endParaRPr lang="en-IN" dirty="0"/>
          </a:p>
          <a:p>
            <a:pPr fontAlgn="base"/>
            <a:r>
              <a:rPr lang="en-IN" dirty="0"/>
              <a:t>data = </a:t>
            </a:r>
            <a:r>
              <a:rPr lang="en-IN" dirty="0" err="1"/>
              <a:t>pd.read_csv</a:t>
            </a:r>
            <a:r>
              <a:rPr lang="en-IN" dirty="0"/>
              <a:t>("nba.csv")  </a:t>
            </a:r>
            <a:endParaRPr lang="en-IN" dirty="0"/>
          </a:p>
          <a:p>
            <a:pPr fontAlgn="base"/>
            <a:r>
              <a:rPr lang="en-IN" dirty="0"/>
              <a:t>  </a:t>
            </a:r>
            <a:endParaRPr lang="en-IN" dirty="0"/>
          </a:p>
          <a:p>
            <a:pPr fontAlgn="base"/>
            <a:r>
              <a:rPr lang="en-IN" dirty="0"/>
              <a:t>for </a:t>
            </a:r>
            <a:r>
              <a:rPr lang="en-IN" dirty="0" err="1"/>
              <a:t>i</a:t>
            </a:r>
            <a:r>
              <a:rPr lang="en-IN" dirty="0"/>
              <a:t>, j in </a:t>
            </a:r>
            <a:r>
              <a:rPr lang="en-IN" dirty="0" err="1"/>
              <a:t>data.iterrows</a:t>
            </a:r>
            <a:r>
              <a:rPr lang="en-IN" dirty="0"/>
              <a:t>(): </a:t>
            </a:r>
            <a:endParaRPr lang="en-IN" dirty="0"/>
          </a:p>
          <a:p>
            <a:pPr fontAlgn="base"/>
            <a:r>
              <a:rPr lang="en-IN" dirty="0"/>
              <a:t>    print(</a:t>
            </a:r>
            <a:r>
              <a:rPr lang="en-IN" dirty="0" err="1"/>
              <a:t>i</a:t>
            </a:r>
            <a:r>
              <a:rPr lang="en-IN" dirty="0"/>
              <a:t>, j) </a:t>
            </a:r>
            <a:endParaRPr lang="en-IN" dirty="0"/>
          </a:p>
          <a:p>
            <a:pPr fontAlgn="base"/>
            <a:r>
              <a:rPr lang="en-IN" dirty="0"/>
              <a:t>    print() </a:t>
            </a:r>
            <a:endParaRPr lang="en-IN" dirty="0"/>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IN" dirty="0"/>
              <a:t>Create an array</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Ordered collection of elements of basic data types of given length.</a:t>
            </a:r>
            <a:endParaRPr lang="en-IN" dirty="0"/>
          </a:p>
          <a:p>
            <a:r>
              <a:rPr lang="en-IN" dirty="0"/>
              <a:t>Syntax: </a:t>
            </a:r>
            <a:r>
              <a:rPr lang="en-IN" dirty="0" err="1"/>
              <a:t>numpy.array</a:t>
            </a:r>
            <a:r>
              <a:rPr lang="en-IN" dirty="0"/>
              <a:t>(object)</a:t>
            </a:r>
            <a:endParaRPr lang="en-IN" dirty="0"/>
          </a:p>
          <a:p>
            <a:pPr lvl="1"/>
            <a:r>
              <a:rPr lang="en-IN" dirty="0"/>
              <a:t>Import </a:t>
            </a:r>
            <a:r>
              <a:rPr lang="en-IN" dirty="0" err="1"/>
              <a:t>numpy</a:t>
            </a:r>
            <a:r>
              <a:rPr lang="en-IN" dirty="0"/>
              <a:t> as </a:t>
            </a:r>
            <a:r>
              <a:rPr lang="en-IN" dirty="0" err="1"/>
              <a:t>np</a:t>
            </a:r>
            <a:endParaRPr lang="en-IN" dirty="0"/>
          </a:p>
          <a:p>
            <a:pPr lvl="1">
              <a:buNone/>
            </a:pPr>
            <a:r>
              <a:rPr lang="en-IN" dirty="0"/>
              <a:t>	x=</a:t>
            </a:r>
            <a:r>
              <a:rPr lang="en-IN" dirty="0" err="1"/>
              <a:t>np.array</a:t>
            </a:r>
            <a:r>
              <a:rPr lang="en-IN" dirty="0"/>
              <a:t>([2,3,4,5])</a:t>
            </a:r>
            <a:endParaRPr lang="en-IN" dirty="0"/>
          </a:p>
          <a:p>
            <a:pPr lvl="1">
              <a:buNone/>
            </a:pPr>
            <a:r>
              <a:rPr lang="en-IN" dirty="0"/>
              <a:t>	print(type(x))  </a:t>
            </a:r>
            <a:r>
              <a:rPr lang="en-IN" dirty="0">
                <a:sym typeface="Wingdings" panose="05000000000000000000" pitchFamily="2" charset="2"/>
              </a:rPr>
              <a:t> this will give the output as &lt;class ‘</a:t>
            </a:r>
            <a:r>
              <a:rPr lang="en-IN" dirty="0" err="1">
                <a:sym typeface="Wingdings" panose="05000000000000000000" pitchFamily="2" charset="2"/>
              </a:rPr>
              <a:t>numpy</a:t>
            </a:r>
            <a:r>
              <a:rPr lang="en-IN" dirty="0">
                <a:sym typeface="Wingdings" panose="05000000000000000000" pitchFamily="2" charset="2"/>
              </a:rPr>
              <a:t> .</a:t>
            </a:r>
            <a:r>
              <a:rPr lang="en-IN" dirty="0" err="1">
                <a:sym typeface="Wingdings" panose="05000000000000000000" pitchFamily="2" charset="2"/>
              </a:rPr>
              <a:t>ndarray</a:t>
            </a:r>
            <a:r>
              <a:rPr lang="en-IN" dirty="0">
                <a:sym typeface="Wingdings" panose="05000000000000000000" pitchFamily="2" charset="2"/>
              </a:rPr>
              <a:t>’&gt;</a:t>
            </a:r>
            <a:endParaRPr lang="en-IN" dirty="0">
              <a:sym typeface="Wingdings" panose="05000000000000000000" pitchFamily="2" charset="2"/>
            </a:endParaRPr>
          </a:p>
          <a:p>
            <a:pPr lvl="1">
              <a:buNone/>
            </a:pPr>
            <a:r>
              <a:rPr lang="en-IN" dirty="0">
                <a:sym typeface="Wingdings" panose="05000000000000000000" pitchFamily="2" charset="2"/>
              </a:rPr>
              <a:t>	print(x)</a:t>
            </a:r>
            <a:endParaRPr lang="en-IN"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285750"/>
            <a:ext cx="8229600" cy="5840413"/>
          </a:xfrm>
        </p:spPr>
        <p:txBody>
          <a:bodyPr>
            <a:normAutofit fontScale="85000" lnSpcReduction="20000"/>
          </a:bodyPr>
          <a:lstStyle/>
          <a:p>
            <a:pPr fontAlgn="base"/>
            <a:r>
              <a:rPr lang="en-IN" dirty="0"/>
              <a:t>import pandas as pd </a:t>
            </a:r>
            <a:endParaRPr lang="en-IN" dirty="0"/>
          </a:p>
          <a:p>
            <a:pPr fontAlgn="base"/>
            <a:r>
              <a:rPr lang="en-IN" dirty="0"/>
              <a:t>   </a:t>
            </a:r>
            <a:endParaRPr lang="en-IN" dirty="0"/>
          </a:p>
          <a:p>
            <a:pPr fontAlgn="base"/>
            <a:r>
              <a:rPr lang="en-IN" dirty="0"/>
              <a:t># dictionary of lists </a:t>
            </a:r>
            <a:endParaRPr lang="en-IN" dirty="0"/>
          </a:p>
          <a:p>
            <a:pPr fontAlgn="base"/>
            <a:r>
              <a:rPr lang="en-IN" dirty="0" err="1"/>
              <a:t>dict</a:t>
            </a:r>
            <a:r>
              <a:rPr lang="en-IN" dirty="0"/>
              <a:t> = {'name':["</a:t>
            </a:r>
            <a:r>
              <a:rPr lang="en-IN" dirty="0" err="1"/>
              <a:t>aparna</a:t>
            </a:r>
            <a:r>
              <a:rPr lang="en-IN" dirty="0"/>
              <a:t>", "</a:t>
            </a:r>
            <a:r>
              <a:rPr lang="en-IN" dirty="0" err="1"/>
              <a:t>pankaj</a:t>
            </a:r>
            <a:r>
              <a:rPr lang="en-IN" dirty="0"/>
              <a:t>", "</a:t>
            </a:r>
            <a:r>
              <a:rPr lang="en-IN" dirty="0" err="1"/>
              <a:t>sudhir</a:t>
            </a:r>
            <a:r>
              <a:rPr lang="en-IN" dirty="0"/>
              <a:t>", "</a:t>
            </a:r>
            <a:r>
              <a:rPr lang="en-IN" dirty="0" err="1"/>
              <a:t>Geeku</a:t>
            </a:r>
            <a:r>
              <a:rPr lang="en-IN" dirty="0"/>
              <a:t>"], </a:t>
            </a:r>
            <a:endParaRPr lang="en-IN" dirty="0"/>
          </a:p>
          <a:p>
            <a:pPr fontAlgn="base"/>
            <a:r>
              <a:rPr lang="en-IN" dirty="0"/>
              <a:t>        'degree': ["MBA", "BCA", "</a:t>
            </a:r>
            <a:r>
              <a:rPr lang="en-IN" dirty="0" err="1"/>
              <a:t>M.Tech</a:t>
            </a:r>
            <a:r>
              <a:rPr lang="en-IN" dirty="0"/>
              <a:t>", "MBA"], </a:t>
            </a:r>
            <a:endParaRPr lang="en-IN" dirty="0"/>
          </a:p>
          <a:p>
            <a:pPr fontAlgn="base"/>
            <a:r>
              <a:rPr lang="en-IN" dirty="0"/>
              <a:t>        'score':[90, 40, 80, 98]} </a:t>
            </a:r>
            <a:endParaRPr lang="en-IN" dirty="0"/>
          </a:p>
          <a:p>
            <a:pPr fontAlgn="base"/>
            <a:r>
              <a:rPr lang="en-IN" dirty="0"/>
              <a:t>  </a:t>
            </a:r>
            <a:endParaRPr lang="en-IN" dirty="0"/>
          </a:p>
          <a:p>
            <a:pPr fontAlgn="base"/>
            <a:r>
              <a:rPr lang="en-IN" dirty="0"/>
              <a:t># </a:t>
            </a:r>
            <a:r>
              <a:rPr lang="en-IN" dirty="0" err="1"/>
              <a:t>craeting</a:t>
            </a:r>
            <a:r>
              <a:rPr lang="en-IN" dirty="0"/>
              <a:t> a </a:t>
            </a:r>
            <a:r>
              <a:rPr lang="en-IN" dirty="0" err="1"/>
              <a:t>dataframe</a:t>
            </a:r>
            <a:r>
              <a:rPr lang="en-IN" dirty="0"/>
              <a:t> from a dictionary  </a:t>
            </a:r>
            <a:endParaRPr lang="en-IN" dirty="0"/>
          </a:p>
          <a:p>
            <a:pPr fontAlgn="base"/>
            <a:r>
              <a:rPr lang="en-IN" dirty="0" err="1"/>
              <a:t>df</a:t>
            </a:r>
            <a:r>
              <a:rPr lang="en-IN" dirty="0"/>
              <a:t> = </a:t>
            </a:r>
            <a:r>
              <a:rPr lang="en-IN" dirty="0" err="1"/>
              <a:t>pd.DataFrame</a:t>
            </a:r>
            <a:r>
              <a:rPr lang="en-IN" dirty="0"/>
              <a:t>(</a:t>
            </a:r>
            <a:r>
              <a:rPr lang="en-IN" dirty="0" err="1"/>
              <a:t>dict</a:t>
            </a:r>
            <a:r>
              <a:rPr lang="en-IN" dirty="0"/>
              <a:t>) </a:t>
            </a:r>
            <a:endParaRPr lang="en-IN" dirty="0"/>
          </a:p>
          <a:p>
            <a:pPr fontAlgn="base"/>
            <a:r>
              <a:rPr lang="en-IN" dirty="0"/>
              <a:t>  </a:t>
            </a:r>
            <a:endParaRPr lang="en-IN" dirty="0"/>
          </a:p>
          <a:p>
            <a:pPr fontAlgn="base"/>
            <a:r>
              <a:rPr lang="en-IN" dirty="0"/>
              <a:t># using </a:t>
            </a:r>
            <a:r>
              <a:rPr lang="en-IN" dirty="0" err="1"/>
              <a:t>iteritems</a:t>
            </a:r>
            <a:r>
              <a:rPr lang="en-IN" dirty="0"/>
              <a:t>() function to retrieve rows </a:t>
            </a:r>
            <a:endParaRPr lang="en-IN" dirty="0"/>
          </a:p>
          <a:p>
            <a:pPr fontAlgn="base"/>
            <a:r>
              <a:rPr lang="en-IN" dirty="0"/>
              <a:t>for key, value in </a:t>
            </a:r>
            <a:r>
              <a:rPr lang="en-IN" dirty="0" err="1"/>
              <a:t>df.iteritems</a:t>
            </a:r>
            <a:r>
              <a:rPr lang="en-IN" dirty="0"/>
              <a:t>(): </a:t>
            </a:r>
            <a:endParaRPr lang="en-IN" dirty="0"/>
          </a:p>
          <a:p>
            <a:pPr fontAlgn="base"/>
            <a:r>
              <a:rPr lang="en-IN" dirty="0"/>
              <a:t>    print(key, value) </a:t>
            </a:r>
            <a:endParaRPr lang="en-IN" dirty="0"/>
          </a:p>
          <a:p>
            <a:pPr fontAlgn="base"/>
            <a:r>
              <a:rPr lang="en-IN" dirty="0"/>
              <a:t>    print() </a:t>
            </a:r>
            <a:endParaRPr lang="en-IN" dirty="0"/>
          </a:p>
          <a:p>
            <a:endParaRPr lang="en-IN"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285750"/>
            <a:ext cx="8229600" cy="6286500"/>
          </a:xfrm>
        </p:spPr>
        <p:txBody>
          <a:bodyPr/>
          <a:lstStyle/>
          <a:p>
            <a:pPr fontAlgn="base"/>
            <a:r>
              <a:rPr lang="en-IN" dirty="0"/>
              <a:t>import pandas as pd  </a:t>
            </a:r>
            <a:endParaRPr lang="en-IN" dirty="0"/>
          </a:p>
          <a:p>
            <a:pPr fontAlgn="base"/>
            <a:r>
              <a:rPr lang="en-IN" dirty="0"/>
              <a:t>     </a:t>
            </a:r>
            <a:endParaRPr lang="en-IN" dirty="0"/>
          </a:p>
          <a:p>
            <a:pPr fontAlgn="base"/>
            <a:r>
              <a:rPr lang="en-IN" dirty="0"/>
              <a:t># making data frame from </a:t>
            </a:r>
            <a:r>
              <a:rPr lang="en-IN" dirty="0" err="1"/>
              <a:t>csv</a:t>
            </a:r>
            <a:r>
              <a:rPr lang="en-IN" dirty="0"/>
              <a:t> file  </a:t>
            </a:r>
            <a:endParaRPr lang="en-IN" dirty="0"/>
          </a:p>
          <a:p>
            <a:pPr fontAlgn="base"/>
            <a:r>
              <a:rPr lang="en-IN" dirty="0"/>
              <a:t>data = </a:t>
            </a:r>
            <a:r>
              <a:rPr lang="en-IN" dirty="0" err="1"/>
              <a:t>pd.read_csv</a:t>
            </a:r>
            <a:r>
              <a:rPr lang="en-IN" dirty="0"/>
              <a:t>("nba.csv")  </a:t>
            </a:r>
            <a:endParaRPr lang="en-IN" dirty="0"/>
          </a:p>
          <a:p>
            <a:pPr fontAlgn="base"/>
            <a:r>
              <a:rPr lang="en-IN" dirty="0"/>
              <a:t>  </a:t>
            </a:r>
            <a:endParaRPr lang="en-IN" dirty="0"/>
          </a:p>
          <a:p>
            <a:pPr fontAlgn="base"/>
            <a:r>
              <a:rPr lang="en-IN" dirty="0"/>
              <a:t>for key, value in </a:t>
            </a:r>
            <a:r>
              <a:rPr lang="en-IN" dirty="0" err="1"/>
              <a:t>data.iteritems</a:t>
            </a:r>
            <a:r>
              <a:rPr lang="en-IN" dirty="0"/>
              <a:t>(): </a:t>
            </a:r>
            <a:endParaRPr lang="en-IN" dirty="0"/>
          </a:p>
          <a:p>
            <a:pPr fontAlgn="base"/>
            <a:r>
              <a:rPr lang="en-IN" dirty="0"/>
              <a:t>    print(key, value) </a:t>
            </a:r>
            <a:endParaRPr lang="en-IN" dirty="0"/>
          </a:p>
          <a:p>
            <a:pPr fontAlgn="base"/>
            <a:r>
              <a:rPr lang="en-IN" dirty="0"/>
              <a:t>    print() </a:t>
            </a:r>
            <a:endParaRPr lang="en-IN" dirty="0"/>
          </a:p>
          <a:p>
            <a:endParaRPr lang="en-IN"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71480"/>
          </a:xfrm>
        </p:spPr>
        <p:txBody>
          <a:bodyPr>
            <a:normAutofit fontScale="90000"/>
          </a:bodyPr>
          <a:lstStyle/>
          <a:p>
            <a:br>
              <a:rPr lang="en-IN" b="1" dirty="0"/>
            </a:br>
            <a:r>
              <a:rPr lang="en-IN" b="1" dirty="0"/>
              <a:t>Iterating over Columns :</a:t>
            </a:r>
            <a:br>
              <a:rPr lang="en-IN" b="1" dirty="0"/>
            </a:br>
            <a:endParaRPr lang="en-IN" dirty="0"/>
          </a:p>
        </p:txBody>
      </p:sp>
      <p:sp>
        <p:nvSpPr>
          <p:cNvPr id="3" name="Content Placeholder 2"/>
          <p:cNvSpPr>
            <a:spLocks noGrp="1"/>
          </p:cNvSpPr>
          <p:nvPr>
            <p:ph idx="1"/>
          </p:nvPr>
        </p:nvSpPr>
        <p:spPr>
          <a:xfrm>
            <a:off x="457200" y="526510"/>
            <a:ext cx="8229600" cy="5857916"/>
          </a:xfrm>
        </p:spPr>
        <p:txBody>
          <a:bodyPr>
            <a:normAutofit/>
          </a:bodyPr>
          <a:lstStyle/>
          <a:p>
            <a:r>
              <a:rPr lang="en-US" sz="1400" b="1" i="0" dirty="0">
                <a:solidFill>
                  <a:srgbClr val="555555"/>
                </a:solidFill>
                <a:effectLst/>
                <a:latin typeface="Open Sans" panose="020B0606030504020204" pitchFamily="34" charset="0"/>
              </a:rPr>
              <a:t>Iterate over columns of a </a:t>
            </a:r>
            <a:r>
              <a:rPr lang="en-US" sz="1400" b="1" i="0" dirty="0" err="1">
                <a:solidFill>
                  <a:srgbClr val="555555"/>
                </a:solidFill>
                <a:effectLst/>
                <a:latin typeface="Open Sans" panose="020B0606030504020204" pitchFamily="34" charset="0"/>
              </a:rPr>
              <a:t>DataFrame</a:t>
            </a:r>
            <a:r>
              <a:rPr lang="en-US" sz="1400" b="1" i="0" dirty="0">
                <a:solidFill>
                  <a:srgbClr val="555555"/>
                </a:solidFill>
                <a:effectLst/>
                <a:latin typeface="Open Sans" panose="020B0606030504020204" pitchFamily="34" charset="0"/>
              </a:rPr>
              <a:t> using </a:t>
            </a:r>
            <a:r>
              <a:rPr lang="en-US" sz="1400" b="1" i="0" dirty="0" err="1">
                <a:solidFill>
                  <a:srgbClr val="555555"/>
                </a:solidFill>
                <a:effectLst/>
                <a:latin typeface="Open Sans" panose="020B0606030504020204" pitchFamily="34" charset="0"/>
              </a:rPr>
              <a:t>DataFrame.iteritems</a:t>
            </a:r>
            <a:r>
              <a:rPr lang="en-US" sz="1400" b="1" i="0" dirty="0">
                <a:solidFill>
                  <a:srgbClr val="555555"/>
                </a:solidFill>
                <a:effectLst/>
                <a:latin typeface="Open Sans" panose="020B0606030504020204" pitchFamily="34" charset="0"/>
              </a:rPr>
              <a:t>()</a:t>
            </a:r>
            <a:endParaRPr lang="en-US" sz="1400" b="1" i="0" dirty="0">
              <a:solidFill>
                <a:srgbClr val="555555"/>
              </a:solidFill>
              <a:effectLst/>
              <a:latin typeface="Open Sans" panose="020B0606030504020204" pitchFamily="34" charset="0"/>
            </a:endParaRPr>
          </a:p>
          <a:p>
            <a:r>
              <a:rPr lang="en-IN" sz="1400" b="1" i="0" dirty="0" err="1">
                <a:solidFill>
                  <a:srgbClr val="555555"/>
                </a:solidFill>
                <a:effectLst/>
                <a:latin typeface="Open Sans" panose="020B0606030504020204" pitchFamily="34" charset="0"/>
              </a:rPr>
              <a:t>DataFrame.iteritems</a:t>
            </a:r>
            <a:r>
              <a:rPr lang="en-IN" sz="1400" b="1" i="0" dirty="0">
                <a:solidFill>
                  <a:srgbClr val="555555"/>
                </a:solidFill>
                <a:effectLst/>
                <a:latin typeface="Open Sans" panose="020B0606030504020204" pitchFamily="34" charset="0"/>
              </a:rPr>
              <a:t>()</a:t>
            </a:r>
            <a:endParaRPr lang="en-IN" sz="1400" b="1" i="0" dirty="0">
              <a:solidFill>
                <a:srgbClr val="555555"/>
              </a:solidFill>
              <a:effectLst/>
              <a:latin typeface="Open Sans" panose="020B0606030504020204" pitchFamily="34" charset="0"/>
            </a:endParaRPr>
          </a:p>
          <a:p>
            <a:r>
              <a:rPr lang="en-US" sz="1400" b="0" i="0" dirty="0">
                <a:solidFill>
                  <a:srgbClr val="555555"/>
                </a:solidFill>
                <a:effectLst/>
                <a:latin typeface="Open Sans" panose="020B0606030504020204" pitchFamily="34" charset="0"/>
              </a:rPr>
              <a:t>It yields an iterator which can </a:t>
            </a:r>
            <a:r>
              <a:rPr lang="en-US" sz="1400" b="0" i="0" dirty="0" err="1">
                <a:solidFill>
                  <a:srgbClr val="555555"/>
                </a:solidFill>
                <a:effectLst/>
                <a:latin typeface="Open Sans" panose="020B0606030504020204" pitchFamily="34" charset="0"/>
              </a:rPr>
              <a:t>can</a:t>
            </a:r>
            <a:r>
              <a:rPr lang="en-US" sz="1400" b="0" i="0" dirty="0">
                <a:solidFill>
                  <a:srgbClr val="555555"/>
                </a:solidFill>
                <a:effectLst/>
                <a:latin typeface="Open Sans" panose="020B0606030504020204" pitchFamily="34" charset="0"/>
              </a:rPr>
              <a:t> be used to iterate over all the columns of a </a:t>
            </a:r>
            <a:r>
              <a:rPr lang="en-US" sz="1400" b="0" i="0" dirty="0" err="1">
                <a:solidFill>
                  <a:srgbClr val="555555"/>
                </a:solidFill>
                <a:effectLst/>
                <a:latin typeface="Open Sans" panose="020B0606030504020204" pitchFamily="34" charset="0"/>
              </a:rPr>
              <a:t>dataframe</a:t>
            </a:r>
            <a:r>
              <a:rPr lang="en-US" sz="1400" b="0" i="0" dirty="0">
                <a:solidFill>
                  <a:srgbClr val="555555"/>
                </a:solidFill>
                <a:effectLst/>
                <a:latin typeface="Open Sans" panose="020B0606030504020204" pitchFamily="34" charset="0"/>
              </a:rPr>
              <a:t>. For each column in the </a:t>
            </a:r>
            <a:r>
              <a:rPr lang="en-US" sz="1400" b="0" i="0" dirty="0" err="1">
                <a:solidFill>
                  <a:srgbClr val="555555"/>
                </a:solidFill>
                <a:effectLst/>
                <a:latin typeface="Open Sans" panose="020B0606030504020204" pitchFamily="34" charset="0"/>
              </a:rPr>
              <a:t>Dataframe</a:t>
            </a:r>
            <a:r>
              <a:rPr lang="en-US" sz="1400" b="0" i="0" dirty="0">
                <a:solidFill>
                  <a:srgbClr val="555555"/>
                </a:solidFill>
                <a:effectLst/>
                <a:latin typeface="Open Sans" panose="020B0606030504020204" pitchFamily="34" charset="0"/>
              </a:rPr>
              <a:t> it returns an iterator to the tuple containing the column name and column contents as series.</a:t>
            </a:r>
            <a:endParaRPr lang="en-IN" sz="1400" b="1" dirty="0">
              <a:solidFill>
                <a:srgbClr val="555555"/>
              </a:solidFill>
              <a:latin typeface="Open Sans" panose="020B0606030504020204" pitchFamily="34" charset="0"/>
            </a:endParaRPr>
          </a:p>
          <a:p>
            <a:r>
              <a:rPr lang="en-US" sz="2400" dirty="0"/>
              <a:t>for </a:t>
            </a:r>
            <a:r>
              <a:rPr lang="en-US" sz="2400" dirty="0" err="1"/>
              <a:t>colname,coldata</a:t>
            </a:r>
            <a:r>
              <a:rPr lang="en-US" sz="2400" dirty="0"/>
              <a:t> in </a:t>
            </a:r>
            <a:r>
              <a:rPr lang="en-US" sz="2400" dirty="0" err="1"/>
              <a:t>df.iteritems</a:t>
            </a:r>
            <a:r>
              <a:rPr lang="en-US" sz="2400" dirty="0"/>
              <a:t>():</a:t>
            </a:r>
            <a:endParaRPr lang="en-US" sz="2400" dirty="0"/>
          </a:p>
          <a:p>
            <a:r>
              <a:rPr lang="en-US" sz="2400" dirty="0"/>
              <a:t>    print(</a:t>
            </a:r>
            <a:r>
              <a:rPr lang="en-US" sz="2400" dirty="0" err="1"/>
              <a:t>colname</a:t>
            </a:r>
            <a:r>
              <a:rPr lang="en-US" sz="2400" dirty="0"/>
              <a:t>)</a:t>
            </a:r>
            <a:endParaRPr lang="en-US" sz="2400" dirty="0"/>
          </a:p>
          <a:p>
            <a:r>
              <a:rPr lang="en-US" sz="2400" dirty="0"/>
              <a:t>    print(</a:t>
            </a:r>
            <a:r>
              <a:rPr lang="en-US" sz="2400" dirty="0" err="1"/>
              <a:t>coldata.values</a:t>
            </a:r>
            <a:r>
              <a:rPr lang="en-US" sz="2400" dirty="0"/>
              <a:t>)</a:t>
            </a:r>
            <a:endParaRPr lang="en-IN" sz="1400" b="1" dirty="0">
              <a:solidFill>
                <a:srgbClr val="555555"/>
              </a:solidFill>
              <a:latin typeface="Open Sans" panose="020B0606030504020204" pitchFamily="34" charset="0"/>
            </a:endParaRPr>
          </a:p>
          <a:p>
            <a:pPr algn="l" fontAlgn="base"/>
            <a:r>
              <a:rPr lang="en-US" sz="1400" b="1" i="0" dirty="0">
                <a:solidFill>
                  <a:srgbClr val="555555"/>
                </a:solidFill>
                <a:effectLst/>
                <a:latin typeface="Open Sans" panose="020B0606030504020204" pitchFamily="34" charset="0"/>
              </a:rPr>
              <a:t>Iterate over columns in </a:t>
            </a:r>
            <a:r>
              <a:rPr lang="en-US" sz="1400" b="1" i="0" dirty="0" err="1">
                <a:solidFill>
                  <a:srgbClr val="555555"/>
                </a:solidFill>
                <a:effectLst/>
                <a:latin typeface="Open Sans" panose="020B0606030504020204" pitchFamily="34" charset="0"/>
              </a:rPr>
              <a:t>dataframe</a:t>
            </a:r>
            <a:r>
              <a:rPr lang="en-US" sz="1400" b="1" i="0" dirty="0">
                <a:solidFill>
                  <a:srgbClr val="555555"/>
                </a:solidFill>
                <a:effectLst/>
                <a:latin typeface="Open Sans" panose="020B0606030504020204" pitchFamily="34" charset="0"/>
              </a:rPr>
              <a:t> using Column Names</a:t>
            </a:r>
            <a:endParaRPr lang="en-US" sz="1400" b="1" i="0" dirty="0">
              <a:solidFill>
                <a:srgbClr val="555555"/>
              </a:solidFill>
              <a:effectLst/>
              <a:latin typeface="Open Sans" panose="020B0606030504020204" pitchFamily="34" charset="0"/>
            </a:endParaRPr>
          </a:p>
          <a:p>
            <a:br>
              <a:rPr lang="en-US" sz="1400" dirty="0"/>
            </a:br>
            <a:r>
              <a:rPr lang="en-US" sz="1400" b="0" i="0" dirty="0" err="1">
                <a:solidFill>
                  <a:srgbClr val="555555"/>
                </a:solidFill>
                <a:effectLst/>
                <a:latin typeface="Open Sans" panose="020B0606030504020204" pitchFamily="34" charset="0"/>
              </a:rPr>
              <a:t>Dataframe.columns</a:t>
            </a:r>
            <a:r>
              <a:rPr lang="en-US" sz="1400" b="0" i="0" dirty="0">
                <a:solidFill>
                  <a:srgbClr val="555555"/>
                </a:solidFill>
                <a:effectLst/>
                <a:latin typeface="Open Sans" panose="020B0606030504020204" pitchFamily="34" charset="0"/>
              </a:rPr>
              <a:t> returns a sequence of column names. We can iterate over these column names and for each column name we can select the column contents by column name i.e.</a:t>
            </a:r>
            <a:endParaRPr lang="en-IN" sz="1400" b="1" i="0" dirty="0">
              <a:solidFill>
                <a:srgbClr val="555555"/>
              </a:solidFill>
              <a:effectLst/>
              <a:latin typeface="Open Sans" panose="020B0606030504020204" pitchFamily="34" charset="0"/>
            </a:endParaRPr>
          </a:p>
          <a:p>
            <a:r>
              <a:rPr lang="en-US" sz="2400" dirty="0"/>
              <a:t>for column in df:</a:t>
            </a:r>
            <a:endParaRPr lang="en-US" sz="2400" dirty="0"/>
          </a:p>
          <a:p>
            <a:r>
              <a:rPr lang="en-US" sz="2400" dirty="0"/>
              <a:t>    </a:t>
            </a:r>
            <a:r>
              <a:rPr lang="en-US" sz="2400" dirty="0" err="1"/>
              <a:t>colobj</a:t>
            </a:r>
            <a:r>
              <a:rPr lang="en-US" sz="2400" dirty="0"/>
              <a:t>=df[column]</a:t>
            </a:r>
            <a:endParaRPr lang="en-US" sz="2400" dirty="0"/>
          </a:p>
          <a:p>
            <a:r>
              <a:rPr lang="en-US" sz="2400" dirty="0"/>
              <a:t>    print(column)</a:t>
            </a:r>
            <a:endParaRPr lang="en-US" sz="2400" dirty="0"/>
          </a:p>
          <a:p>
            <a:r>
              <a:rPr lang="en-US" sz="2400" dirty="0"/>
              <a:t>    print(</a:t>
            </a:r>
            <a:r>
              <a:rPr lang="en-US" sz="2400" dirty="0" err="1"/>
              <a:t>colobj.values</a:t>
            </a:r>
            <a:r>
              <a:rPr lang="en-US" sz="2400" dirty="0"/>
              <a:t>)</a:t>
            </a:r>
            <a:endParaRPr lang="en-IN" sz="2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555555"/>
                </a:solidFill>
                <a:effectLst/>
                <a:latin typeface="Open Sans" panose="020B0606030504020204" pitchFamily="34" charset="0"/>
              </a:rPr>
              <a:t>Iterate over certain columns in </a:t>
            </a:r>
            <a:r>
              <a:rPr lang="en-US" b="1" i="0" dirty="0" err="1">
                <a:solidFill>
                  <a:srgbClr val="555555"/>
                </a:solidFill>
                <a:effectLst/>
                <a:latin typeface="Open Sans" panose="020B0606030504020204" pitchFamily="34" charset="0"/>
              </a:rPr>
              <a:t>dataframe</a:t>
            </a:r>
            <a:br>
              <a:rPr lang="en-US" b="1" i="0" dirty="0">
                <a:solidFill>
                  <a:srgbClr val="555555"/>
                </a:solidFill>
                <a:effectLst/>
                <a:latin typeface="Open Sans" panose="020B0606030504020204" pitchFamily="34" charset="0"/>
              </a:rPr>
            </a:b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000" b="0" i="0" dirty="0">
                <a:solidFill>
                  <a:srgbClr val="555555"/>
                </a:solidFill>
                <a:effectLst/>
                <a:latin typeface="Open Sans" panose="020B0606030504020204" pitchFamily="34" charset="0"/>
              </a:rPr>
              <a:t>Suppose we want to iterate over two columns i.e. Name &amp; Age in the above created </a:t>
            </a:r>
            <a:r>
              <a:rPr lang="en-US" sz="2000" b="0" i="0" dirty="0" err="1">
                <a:solidFill>
                  <a:srgbClr val="555555"/>
                </a:solidFill>
                <a:effectLst/>
                <a:latin typeface="Open Sans" panose="020B0606030504020204" pitchFamily="34" charset="0"/>
              </a:rPr>
              <a:t>dataframe</a:t>
            </a:r>
            <a:r>
              <a:rPr lang="en-US" sz="2000" b="0" i="0" dirty="0">
                <a:solidFill>
                  <a:srgbClr val="555555"/>
                </a:solidFill>
                <a:effectLst/>
                <a:latin typeface="Open Sans" panose="020B0606030504020204" pitchFamily="34" charset="0"/>
              </a:rPr>
              <a:t>. To do the we can select those columns only from </a:t>
            </a:r>
            <a:r>
              <a:rPr lang="en-US" sz="2000" b="0" i="0" dirty="0" err="1">
                <a:solidFill>
                  <a:srgbClr val="555555"/>
                </a:solidFill>
                <a:effectLst/>
                <a:latin typeface="Open Sans" panose="020B0606030504020204" pitchFamily="34" charset="0"/>
              </a:rPr>
              <a:t>dataframe</a:t>
            </a:r>
            <a:r>
              <a:rPr lang="en-US" sz="2000" b="0" i="0" dirty="0">
                <a:solidFill>
                  <a:srgbClr val="555555"/>
                </a:solidFill>
                <a:effectLst/>
                <a:latin typeface="Open Sans" panose="020B0606030504020204" pitchFamily="34" charset="0"/>
              </a:rPr>
              <a:t> and then iterate over them i.e.</a:t>
            </a:r>
            <a:endParaRPr lang="en-US" sz="2000" b="0" i="0" dirty="0">
              <a:solidFill>
                <a:srgbClr val="555555"/>
              </a:solidFill>
              <a:effectLst/>
              <a:latin typeface="Open Sans" panose="020B0606030504020204" pitchFamily="34" charset="0"/>
            </a:endParaRPr>
          </a:p>
          <a:p>
            <a:pPr algn="l" fontAlgn="base"/>
            <a:r>
              <a:rPr lang="en-IN" sz="1200" b="1" i="0" dirty="0">
                <a:solidFill>
                  <a:srgbClr val="066DA1"/>
                </a:solidFill>
                <a:effectLst/>
                <a:latin typeface="inherit"/>
              </a:rPr>
              <a:t>for</a:t>
            </a:r>
            <a:r>
              <a:rPr lang="en-IN" sz="1200" b="0" i="0" dirty="0">
                <a:solidFill>
                  <a:srgbClr val="000000"/>
                </a:solidFill>
                <a:effectLst/>
                <a:latin typeface="inherit"/>
              </a:rPr>
              <a:t> column </a:t>
            </a:r>
            <a:r>
              <a:rPr lang="en-IN" sz="1200" b="1" i="0" dirty="0">
                <a:solidFill>
                  <a:srgbClr val="066DA1"/>
                </a:solidFill>
                <a:effectLst/>
                <a:latin typeface="inherit"/>
              </a:rPr>
              <a:t>in</a:t>
            </a:r>
            <a:r>
              <a:rPr lang="en-IN" sz="1200" b="0" i="0" dirty="0">
                <a:solidFill>
                  <a:srgbClr val="000000"/>
                </a:solidFill>
                <a:effectLst/>
                <a:latin typeface="inherit"/>
              </a:rPr>
              <a:t> </a:t>
            </a:r>
            <a:r>
              <a:rPr lang="en-IN" sz="1200" b="0" i="0" dirty="0" err="1">
                <a:solidFill>
                  <a:srgbClr val="000000"/>
                </a:solidFill>
                <a:effectLst/>
                <a:latin typeface="inherit"/>
              </a:rPr>
              <a:t>empDfObj</a:t>
            </a:r>
            <a:r>
              <a:rPr lang="en-IN" sz="1200" b="0" i="0" dirty="0">
                <a:solidFill>
                  <a:srgbClr val="444444"/>
                </a:solidFill>
                <a:effectLst/>
                <a:latin typeface="inherit"/>
              </a:rPr>
              <a:t>[[</a:t>
            </a:r>
            <a:r>
              <a:rPr lang="en-IN" sz="1200" b="0" i="0" dirty="0">
                <a:solidFill>
                  <a:srgbClr val="2D47E6"/>
                </a:solidFill>
                <a:effectLst/>
                <a:latin typeface="inherit"/>
              </a:rPr>
              <a:t>'Name'</a:t>
            </a:r>
            <a:r>
              <a:rPr lang="en-IN" sz="1200" b="0" i="0" dirty="0">
                <a:solidFill>
                  <a:srgbClr val="000000"/>
                </a:solidFill>
                <a:effectLst/>
                <a:latin typeface="inherit"/>
              </a:rPr>
              <a:t>, </a:t>
            </a:r>
            <a:r>
              <a:rPr lang="en-IN" sz="1200" b="0" i="0" dirty="0">
                <a:solidFill>
                  <a:srgbClr val="2D47E6"/>
                </a:solidFill>
                <a:effectLst/>
                <a:latin typeface="inherit"/>
              </a:rPr>
              <a:t>'City'</a:t>
            </a:r>
            <a:r>
              <a:rPr lang="en-IN" sz="1200" b="0" i="0" dirty="0">
                <a:solidFill>
                  <a:srgbClr val="444444"/>
                </a:solidFill>
                <a:effectLst/>
                <a:latin typeface="inherit"/>
              </a:rPr>
              <a:t>]]</a:t>
            </a:r>
            <a:r>
              <a:rPr lang="en-IN" sz="1200" b="0" i="0" dirty="0">
                <a:solidFill>
                  <a:srgbClr val="000000"/>
                </a:solidFill>
                <a:effectLst/>
                <a:latin typeface="inherit"/>
              </a:rPr>
              <a:t>:</a:t>
            </a:r>
            <a:endParaRPr lang="en-IN" sz="1200" b="0" i="0" dirty="0">
              <a:solidFill>
                <a:srgbClr val="AAAAAA"/>
              </a:solidFill>
              <a:effectLst/>
              <a:latin typeface="inherit"/>
            </a:endParaRPr>
          </a:p>
          <a:p>
            <a:pPr algn="l" fontAlgn="base"/>
            <a:r>
              <a:rPr lang="en-IN" sz="1200" b="0" i="0" dirty="0">
                <a:solidFill>
                  <a:srgbClr val="888888"/>
                </a:solidFill>
                <a:effectLst/>
                <a:latin typeface="inherit"/>
              </a:rPr>
              <a:t># Select column contents by column name using [] operator</a:t>
            </a:r>
            <a:endParaRPr lang="en-IN" sz="1200" b="0" i="0" dirty="0">
              <a:solidFill>
                <a:srgbClr val="AAAAAA"/>
              </a:solidFill>
              <a:effectLst/>
              <a:latin typeface="inherit"/>
            </a:endParaRPr>
          </a:p>
          <a:p>
            <a:pPr algn="l" fontAlgn="base"/>
            <a:r>
              <a:rPr lang="en-IN" sz="1200" b="0" i="0" dirty="0" err="1">
                <a:solidFill>
                  <a:srgbClr val="000000"/>
                </a:solidFill>
                <a:effectLst/>
                <a:latin typeface="inherit"/>
              </a:rPr>
              <a:t>columnSeriesObj</a:t>
            </a:r>
            <a:r>
              <a:rPr lang="en-IN" sz="1200" b="0" i="0" dirty="0">
                <a:solidFill>
                  <a:srgbClr val="000000"/>
                </a:solidFill>
                <a:effectLst/>
                <a:latin typeface="inherit"/>
              </a:rPr>
              <a:t> = </a:t>
            </a:r>
            <a:r>
              <a:rPr lang="en-IN" sz="1200" b="0" i="0" dirty="0" err="1">
                <a:solidFill>
                  <a:srgbClr val="000000"/>
                </a:solidFill>
                <a:effectLst/>
                <a:latin typeface="inherit"/>
              </a:rPr>
              <a:t>empDfObj</a:t>
            </a:r>
            <a:r>
              <a:rPr lang="en-IN" sz="1200" b="0" i="0" dirty="0">
                <a:solidFill>
                  <a:srgbClr val="444444"/>
                </a:solidFill>
                <a:effectLst/>
                <a:latin typeface="inherit"/>
              </a:rPr>
              <a:t>[</a:t>
            </a:r>
            <a:r>
              <a:rPr lang="en-IN" sz="1200" b="0" i="0" dirty="0">
                <a:solidFill>
                  <a:srgbClr val="000000"/>
                </a:solidFill>
                <a:effectLst/>
                <a:latin typeface="inherit"/>
              </a:rPr>
              <a:t>column</a:t>
            </a:r>
            <a:r>
              <a:rPr lang="en-IN" sz="1200" b="0" i="0" dirty="0">
                <a:solidFill>
                  <a:srgbClr val="444444"/>
                </a:solidFill>
                <a:effectLst/>
                <a:latin typeface="inherit"/>
              </a:rPr>
              <a:t>]</a:t>
            </a:r>
            <a:endParaRPr lang="en-IN" sz="1200" b="0" i="0" dirty="0">
              <a:solidFill>
                <a:srgbClr val="AAAAAA"/>
              </a:solidFill>
              <a:effectLst/>
              <a:latin typeface="inherit"/>
            </a:endParaRPr>
          </a:p>
          <a:p>
            <a:pPr algn="l" fontAlgn="base"/>
            <a:r>
              <a:rPr lang="en-IN" sz="1200" b="0" i="0" dirty="0">
                <a:solidFill>
                  <a:srgbClr val="404247"/>
                </a:solidFill>
                <a:effectLst/>
                <a:latin typeface="inherit"/>
              </a:rPr>
              <a:t>print</a:t>
            </a:r>
            <a:r>
              <a:rPr lang="en-IN" sz="1200" b="0" i="0" dirty="0">
                <a:solidFill>
                  <a:srgbClr val="444444"/>
                </a:solidFill>
                <a:effectLst/>
                <a:latin typeface="inherit"/>
              </a:rPr>
              <a:t>(</a:t>
            </a:r>
            <a:r>
              <a:rPr lang="en-IN" sz="1200" b="0" i="0" dirty="0">
                <a:solidFill>
                  <a:srgbClr val="2D47E6"/>
                </a:solidFill>
                <a:effectLst/>
                <a:latin typeface="inherit"/>
              </a:rPr>
              <a:t>'</a:t>
            </a:r>
            <a:r>
              <a:rPr lang="en-IN" sz="1200" b="0" i="0" dirty="0" err="1">
                <a:solidFill>
                  <a:srgbClr val="2D47E6"/>
                </a:solidFill>
                <a:effectLst/>
                <a:latin typeface="inherit"/>
              </a:rPr>
              <a:t>Colunm</a:t>
            </a:r>
            <a:r>
              <a:rPr lang="en-IN" sz="1200" b="0" i="0" dirty="0">
                <a:solidFill>
                  <a:srgbClr val="2D47E6"/>
                </a:solidFill>
                <a:effectLst/>
                <a:latin typeface="inherit"/>
              </a:rPr>
              <a:t> Name : '</a:t>
            </a:r>
            <a:r>
              <a:rPr lang="en-IN" sz="1200" b="0" i="0" dirty="0">
                <a:solidFill>
                  <a:srgbClr val="000000"/>
                </a:solidFill>
                <a:effectLst/>
                <a:latin typeface="inherit"/>
              </a:rPr>
              <a:t>, column</a:t>
            </a:r>
            <a:r>
              <a:rPr lang="en-IN" sz="1200" b="0" i="0" dirty="0">
                <a:solidFill>
                  <a:srgbClr val="444444"/>
                </a:solidFill>
                <a:effectLst/>
                <a:latin typeface="inherit"/>
              </a:rPr>
              <a:t>)</a:t>
            </a:r>
            <a:endParaRPr lang="en-IN" sz="1200" b="0" i="0" dirty="0">
              <a:solidFill>
                <a:srgbClr val="AAAAAA"/>
              </a:solidFill>
              <a:effectLst/>
              <a:latin typeface="inherit"/>
            </a:endParaRPr>
          </a:p>
          <a:p>
            <a:pPr algn="l" fontAlgn="base"/>
            <a:r>
              <a:rPr lang="en-IN" sz="1200" b="0" i="0" dirty="0">
                <a:solidFill>
                  <a:srgbClr val="404247"/>
                </a:solidFill>
                <a:effectLst/>
                <a:latin typeface="inherit"/>
              </a:rPr>
              <a:t>print</a:t>
            </a:r>
            <a:r>
              <a:rPr lang="en-IN" sz="1200" b="0" i="0" dirty="0">
                <a:solidFill>
                  <a:srgbClr val="444444"/>
                </a:solidFill>
                <a:effectLst/>
                <a:latin typeface="inherit"/>
              </a:rPr>
              <a:t>(</a:t>
            </a:r>
            <a:r>
              <a:rPr lang="en-IN" sz="1200" b="0" i="0" dirty="0">
                <a:solidFill>
                  <a:srgbClr val="2D47E6"/>
                </a:solidFill>
                <a:effectLst/>
                <a:latin typeface="inherit"/>
              </a:rPr>
              <a:t>'Column Contents : '</a:t>
            </a:r>
            <a:r>
              <a:rPr lang="en-IN" sz="1200" b="0" i="0" dirty="0">
                <a:solidFill>
                  <a:srgbClr val="000000"/>
                </a:solidFill>
                <a:effectLst/>
                <a:latin typeface="inherit"/>
              </a:rPr>
              <a:t>, </a:t>
            </a:r>
            <a:r>
              <a:rPr lang="en-IN" sz="1200" b="0" i="0" dirty="0" err="1">
                <a:solidFill>
                  <a:srgbClr val="000000"/>
                </a:solidFill>
                <a:effectLst/>
                <a:latin typeface="inherit"/>
              </a:rPr>
              <a:t>columnSeriesObj.values</a:t>
            </a:r>
            <a:r>
              <a:rPr lang="en-IN" sz="1200" b="0" i="0" dirty="0">
                <a:solidFill>
                  <a:srgbClr val="444444"/>
                </a:solidFill>
                <a:effectLst/>
                <a:latin typeface="inherit"/>
              </a:rPr>
              <a:t>)</a:t>
            </a:r>
            <a:endParaRPr lang="en-IN" sz="1200" b="0" i="0" dirty="0">
              <a:solidFill>
                <a:srgbClr val="AAAAAA"/>
              </a:solidFill>
              <a:effectLst/>
              <a:latin typeface="inherit"/>
            </a:endParaRPr>
          </a:p>
          <a:p>
            <a:endParaRPr lang="en-IN" sz="20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dirty="0"/>
            </a:br>
            <a:r>
              <a:rPr lang="en-IN" dirty="0"/>
              <a:t>Pandas </a:t>
            </a:r>
            <a:r>
              <a:rPr lang="en-IN" dirty="0" err="1"/>
              <a:t>DataFrame.to_excel</a:t>
            </a:r>
            <a:r>
              <a:rPr lang="en-IN" dirty="0"/>
              <a:t>()</a:t>
            </a:r>
            <a:br>
              <a:rPr lang="en-IN" dirty="0"/>
            </a:br>
            <a:endParaRPr lang="en-IN" dirty="0"/>
          </a:p>
        </p:txBody>
      </p:sp>
      <p:sp>
        <p:nvSpPr>
          <p:cNvPr id="3" name="Content Placeholder 2"/>
          <p:cNvSpPr>
            <a:spLocks noGrp="1"/>
          </p:cNvSpPr>
          <p:nvPr>
            <p:ph idx="1"/>
          </p:nvPr>
        </p:nvSpPr>
        <p:spPr>
          <a:xfrm>
            <a:off x="457200" y="731838"/>
            <a:ext cx="8229600" cy="5851524"/>
          </a:xfrm>
        </p:spPr>
        <p:txBody>
          <a:bodyPr/>
          <a:lstStyle/>
          <a:p>
            <a:r>
              <a:rPr lang="en-IN" dirty="0" err="1"/>
              <a:t>info_marks</a:t>
            </a:r>
            <a:r>
              <a:rPr lang="en-IN" dirty="0"/>
              <a:t> = </a:t>
            </a:r>
            <a:r>
              <a:rPr lang="en-IN" dirty="0" err="1"/>
              <a:t>pd.DataFrame</a:t>
            </a:r>
            <a:r>
              <a:rPr lang="en-IN" dirty="0"/>
              <a:t>({'name': ['Parker', 'Smith', 'William', 'Terry'],  </a:t>
            </a:r>
            <a:endParaRPr lang="en-IN" dirty="0"/>
          </a:p>
          <a:p>
            <a:r>
              <a:rPr lang="en-IN" dirty="0"/>
              <a:t>     'Maths': [78, 84, 67, 72],  </a:t>
            </a:r>
            <a:endParaRPr lang="en-IN" dirty="0"/>
          </a:p>
          <a:p>
            <a:r>
              <a:rPr lang="en-IN" dirty="0"/>
              <a:t>     'Science': [89, 92, 61, 77],  </a:t>
            </a:r>
            <a:endParaRPr lang="en-IN" dirty="0"/>
          </a:p>
          <a:p>
            <a:r>
              <a:rPr lang="en-IN" dirty="0"/>
              <a:t>     'English': [72, 75, 64, 82]})  </a:t>
            </a:r>
            <a:endParaRPr lang="en-IN" dirty="0"/>
          </a:p>
          <a:p>
            <a:r>
              <a:rPr lang="en-IN" dirty="0"/>
              <a:t>  </a:t>
            </a:r>
            <a:endParaRPr lang="en-IN" dirty="0"/>
          </a:p>
          <a:p>
            <a:r>
              <a:rPr lang="en-IN" dirty="0"/>
              <a:t># render </a:t>
            </a:r>
            <a:r>
              <a:rPr lang="en-IN" dirty="0" err="1"/>
              <a:t>dataframe</a:t>
            </a:r>
            <a:r>
              <a:rPr lang="en-IN" dirty="0"/>
              <a:t> as html  </a:t>
            </a:r>
            <a:endParaRPr lang="en-IN" dirty="0"/>
          </a:p>
          <a:p>
            <a:r>
              <a:rPr lang="en-IN" dirty="0"/>
              <a:t>writer = </a:t>
            </a:r>
            <a:r>
              <a:rPr lang="en-IN" dirty="0" err="1"/>
              <a:t>pd.ExcelWriter</a:t>
            </a:r>
            <a:r>
              <a:rPr lang="en-IN" dirty="0"/>
              <a:t>('output.xlsx')  </a:t>
            </a:r>
            <a:endParaRPr lang="en-IN" dirty="0"/>
          </a:p>
          <a:p>
            <a:r>
              <a:rPr lang="en-IN" dirty="0" err="1"/>
              <a:t>info_marks.to_excel</a:t>
            </a:r>
            <a:r>
              <a:rPr lang="en-IN" dirty="0"/>
              <a:t>(writer)  </a:t>
            </a:r>
            <a:endParaRPr lang="en-IN" dirty="0"/>
          </a:p>
          <a:p>
            <a:r>
              <a:rPr lang="en-IN" dirty="0" err="1"/>
              <a:t>writer.save</a:t>
            </a:r>
            <a:r>
              <a:rPr lang="en-IN" dirty="0"/>
              <a:t>()  </a:t>
            </a:r>
            <a:endParaRPr lang="en-IN" dirty="0"/>
          </a:p>
          <a:p>
            <a:endParaRPr lang="en-IN"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2918"/>
          </a:xfrm>
        </p:spPr>
        <p:txBody>
          <a:bodyPr>
            <a:normAutofit fontScale="90000"/>
          </a:bodyPr>
          <a:lstStyle/>
          <a:p>
            <a:br>
              <a:rPr lang="en-IN" dirty="0"/>
            </a:br>
            <a:r>
              <a:rPr lang="en-IN" dirty="0" err="1"/>
              <a:t>Dataframe.sort_values</a:t>
            </a:r>
            <a:r>
              <a:rPr lang="en-IN" dirty="0"/>
              <a:t>() </a:t>
            </a:r>
            <a:br>
              <a:rPr lang="en-IN" dirty="0"/>
            </a:br>
            <a:endParaRPr lang="en-IN" dirty="0"/>
          </a:p>
        </p:txBody>
      </p:sp>
      <p:sp>
        <p:nvSpPr>
          <p:cNvPr id="3" name="Content Placeholder 2"/>
          <p:cNvSpPr>
            <a:spLocks noGrp="1"/>
          </p:cNvSpPr>
          <p:nvPr>
            <p:ph idx="1"/>
          </p:nvPr>
        </p:nvSpPr>
        <p:spPr>
          <a:xfrm>
            <a:off x="457200" y="500042"/>
            <a:ext cx="8229600" cy="6143668"/>
          </a:xfrm>
        </p:spPr>
        <p:txBody>
          <a:bodyPr>
            <a:normAutofit/>
          </a:bodyPr>
          <a:lstStyle/>
          <a:p>
            <a:r>
              <a:rPr lang="en-IN" sz="2400" dirty="0"/>
              <a:t>Pandas </a:t>
            </a:r>
            <a:r>
              <a:rPr lang="en-IN" sz="2400" dirty="0" err="1"/>
              <a:t>sort_values</a:t>
            </a:r>
            <a:r>
              <a:rPr lang="en-IN" sz="2400" dirty="0"/>
              <a:t>() function sorts a data frame in Ascending or Descending order of passed Column.</a:t>
            </a:r>
            <a:endParaRPr lang="en-IN" sz="2400" dirty="0"/>
          </a:p>
          <a:p>
            <a:r>
              <a:rPr lang="en-IN" sz="2400" i="1" dirty="0" err="1"/>
              <a:t>DataFrame.sort_values</a:t>
            </a:r>
            <a:r>
              <a:rPr lang="en-IN" sz="2400" i="1" dirty="0"/>
              <a:t>(by, axis=0, ascending=True, </a:t>
            </a:r>
            <a:r>
              <a:rPr lang="en-IN" sz="2400" i="1" dirty="0" err="1"/>
              <a:t>inplace</a:t>
            </a:r>
            <a:r>
              <a:rPr lang="en-IN" sz="2400" i="1" dirty="0"/>
              <a:t>=False, kind=’</a:t>
            </a:r>
            <a:r>
              <a:rPr lang="en-IN" sz="2400" i="1" dirty="0" err="1"/>
              <a:t>quicksort</a:t>
            </a:r>
            <a:r>
              <a:rPr lang="en-IN" sz="2400" i="1" dirty="0"/>
              <a:t>’, </a:t>
            </a:r>
            <a:r>
              <a:rPr lang="en-IN" sz="2400" i="1" dirty="0" err="1"/>
              <a:t>na_position</a:t>
            </a:r>
            <a:r>
              <a:rPr lang="en-IN" sz="2400" i="1" dirty="0"/>
              <a:t>=’last’)</a:t>
            </a:r>
            <a:r>
              <a:rPr lang="en-IN" sz="2400" dirty="0"/>
              <a:t> </a:t>
            </a:r>
            <a:endParaRPr lang="en-IN" sz="2400" dirty="0"/>
          </a:p>
          <a:p>
            <a:r>
              <a:rPr lang="en-IN" sz="2400" b="1" i="1" dirty="0"/>
              <a:t>by:</a:t>
            </a:r>
            <a:r>
              <a:rPr lang="en-IN" sz="2400" i="1" dirty="0"/>
              <a:t> Single/List of column names to sort Data Frame by.</a:t>
            </a:r>
            <a:br>
              <a:rPr lang="en-IN" sz="2400" dirty="0"/>
            </a:br>
            <a:r>
              <a:rPr lang="en-IN" sz="2400" b="1" i="1" dirty="0"/>
              <a:t>axis: </a:t>
            </a:r>
            <a:r>
              <a:rPr lang="en-IN" sz="2400" i="1" dirty="0"/>
              <a:t>0 or ‘index’ for rows and 1 or ‘columns’ for Column.</a:t>
            </a:r>
            <a:br>
              <a:rPr lang="en-IN" sz="2400" dirty="0"/>
            </a:br>
            <a:r>
              <a:rPr lang="en-IN" sz="2400" b="1" i="1" dirty="0"/>
              <a:t>ascending:</a:t>
            </a:r>
            <a:r>
              <a:rPr lang="en-IN" sz="2400" i="1" dirty="0"/>
              <a:t> Boolean value which sorts Data frame in ascending order if True.</a:t>
            </a:r>
            <a:br>
              <a:rPr lang="en-IN" sz="2400" dirty="0"/>
            </a:br>
            <a:r>
              <a:rPr lang="en-IN" sz="2400" b="1" i="1" dirty="0" err="1"/>
              <a:t>inplace</a:t>
            </a:r>
            <a:r>
              <a:rPr lang="en-IN" sz="2400" b="1" i="1" dirty="0"/>
              <a:t>: </a:t>
            </a:r>
            <a:r>
              <a:rPr lang="en-IN" sz="2400" i="1" dirty="0"/>
              <a:t>Boolean value. Makes the changes in passed data frame itself if True.</a:t>
            </a:r>
            <a:br>
              <a:rPr lang="en-IN" sz="2400" dirty="0"/>
            </a:br>
            <a:r>
              <a:rPr lang="en-IN" sz="2400" b="1" i="1" dirty="0"/>
              <a:t>kind: </a:t>
            </a:r>
            <a:r>
              <a:rPr lang="en-IN" sz="2400" i="1" dirty="0"/>
              <a:t>String which can have three inputs(‘</a:t>
            </a:r>
            <a:r>
              <a:rPr lang="en-IN" sz="2400" i="1" dirty="0" err="1"/>
              <a:t>quicksort</a:t>
            </a:r>
            <a:r>
              <a:rPr lang="en-IN" sz="2400" i="1" dirty="0"/>
              <a:t>’, ‘</a:t>
            </a:r>
            <a:r>
              <a:rPr lang="en-IN" sz="2400" i="1" dirty="0" err="1"/>
              <a:t>mergesort</a:t>
            </a:r>
            <a:r>
              <a:rPr lang="en-IN" sz="2400" i="1" dirty="0"/>
              <a:t>’ or ‘</a:t>
            </a:r>
            <a:r>
              <a:rPr lang="en-IN" sz="2400" i="1" dirty="0" err="1"/>
              <a:t>heapsort</a:t>
            </a:r>
            <a:r>
              <a:rPr lang="en-IN" sz="2400" i="1" dirty="0"/>
              <a:t>’) of algorithm used to sort data frame.</a:t>
            </a:r>
            <a:br>
              <a:rPr lang="en-IN" sz="2400" dirty="0"/>
            </a:br>
            <a:r>
              <a:rPr lang="en-IN" sz="2400" b="1" i="1" dirty="0" err="1"/>
              <a:t>na_position</a:t>
            </a:r>
            <a:r>
              <a:rPr lang="en-IN" sz="2400" b="1" i="1" dirty="0"/>
              <a:t>: </a:t>
            </a:r>
            <a:r>
              <a:rPr lang="en-IN" sz="2400" i="1" dirty="0"/>
              <a:t>Takes two string input ‘last’ or ‘first’ to set position of Null values. Default is ‘last’.</a:t>
            </a:r>
            <a:endParaRPr lang="en-IN" sz="2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3490"/>
            <a:ext cx="8229600" cy="6357982"/>
          </a:xfrm>
        </p:spPr>
        <p:txBody>
          <a:bodyPr/>
          <a:lstStyle/>
          <a:p>
            <a:pPr fontAlgn="base"/>
            <a:r>
              <a:rPr lang="en-IN" b="1" dirty="0"/>
              <a:t>Return Type:</a:t>
            </a:r>
            <a:endParaRPr lang="en-IN" dirty="0"/>
          </a:p>
          <a:p>
            <a:pPr fontAlgn="base"/>
            <a:r>
              <a:rPr lang="en-IN" dirty="0"/>
              <a:t>Returns a sorted Data Frame with Same dimensions as of the function caller Data Frame.</a:t>
            </a:r>
            <a:endParaRPr lang="en-IN" dirty="0"/>
          </a:p>
          <a:p>
            <a:r>
              <a:rPr lang="en-IN" b="1" dirty="0"/>
              <a:t>Example #1: </a:t>
            </a:r>
            <a:r>
              <a:rPr lang="en-IN" dirty="0"/>
              <a:t>Sorting by Name</a:t>
            </a:r>
            <a:br>
              <a:rPr lang="en-IN" dirty="0"/>
            </a:br>
            <a:r>
              <a:rPr lang="en-IN" dirty="0"/>
              <a:t>In the following example, A data frame is made from the </a:t>
            </a:r>
            <a:r>
              <a:rPr lang="en-IN" dirty="0" err="1"/>
              <a:t>csv</a:t>
            </a:r>
            <a:r>
              <a:rPr lang="en-IN" dirty="0"/>
              <a:t> file and the data frame is sorted in ascending order of Names of Players.</a:t>
            </a:r>
            <a:endParaRPr lang="en-IN"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214313"/>
            <a:ext cx="8229600" cy="6357937"/>
          </a:xfrm>
        </p:spPr>
        <p:txBody>
          <a:bodyPr>
            <a:normAutofit/>
          </a:bodyPr>
          <a:lstStyle/>
          <a:p>
            <a:pPr fontAlgn="base"/>
            <a:r>
              <a:rPr lang="en-IN" dirty="0"/>
              <a:t>import pandas as pd </a:t>
            </a:r>
            <a:endParaRPr lang="en-IN" dirty="0"/>
          </a:p>
          <a:p>
            <a:pPr fontAlgn="base"/>
            <a:r>
              <a:rPr lang="en-IN" dirty="0"/>
              <a:t>  </a:t>
            </a:r>
            <a:endParaRPr lang="en-IN" dirty="0"/>
          </a:p>
          <a:p>
            <a:pPr fontAlgn="base"/>
            <a:r>
              <a:rPr lang="en-IN" dirty="0"/>
              <a:t># making data frame from </a:t>
            </a:r>
            <a:r>
              <a:rPr lang="en-IN" dirty="0" err="1"/>
              <a:t>csv</a:t>
            </a:r>
            <a:r>
              <a:rPr lang="en-IN" dirty="0"/>
              <a:t> file </a:t>
            </a:r>
            <a:endParaRPr lang="en-IN" dirty="0"/>
          </a:p>
          <a:p>
            <a:pPr fontAlgn="base"/>
            <a:r>
              <a:rPr lang="en-IN" dirty="0"/>
              <a:t>data = </a:t>
            </a:r>
            <a:r>
              <a:rPr lang="en-IN" dirty="0" err="1"/>
              <a:t>pd.read_csv</a:t>
            </a:r>
            <a:r>
              <a:rPr lang="en-IN" dirty="0"/>
              <a:t>("nba.csv") </a:t>
            </a:r>
            <a:endParaRPr lang="en-IN" dirty="0"/>
          </a:p>
          <a:p>
            <a:pPr fontAlgn="base"/>
            <a:r>
              <a:rPr lang="en-IN" dirty="0"/>
              <a:t>  </a:t>
            </a:r>
            <a:endParaRPr lang="en-IN" dirty="0"/>
          </a:p>
          <a:p>
            <a:pPr fontAlgn="base"/>
            <a:r>
              <a:rPr lang="en-IN" dirty="0"/>
              <a:t># sorting data frame by name </a:t>
            </a:r>
            <a:endParaRPr lang="en-IN" dirty="0"/>
          </a:p>
          <a:p>
            <a:pPr fontAlgn="base"/>
            <a:r>
              <a:rPr lang="en-IN" dirty="0" err="1"/>
              <a:t>data.sort_values</a:t>
            </a:r>
            <a:r>
              <a:rPr lang="en-IN" dirty="0"/>
              <a:t>("Name", axis = 0, ascending = True,  </a:t>
            </a:r>
            <a:r>
              <a:rPr lang="en-IN" dirty="0" err="1"/>
              <a:t>inplace</a:t>
            </a:r>
            <a:r>
              <a:rPr lang="en-IN" dirty="0"/>
              <a:t> = True, </a:t>
            </a:r>
            <a:r>
              <a:rPr lang="en-IN" dirty="0" err="1"/>
              <a:t>na_position</a:t>
            </a:r>
            <a:r>
              <a:rPr lang="en-IN" dirty="0"/>
              <a:t> ='last') </a:t>
            </a:r>
            <a:endParaRPr lang="en-IN" dirty="0"/>
          </a:p>
          <a:p>
            <a:pPr fontAlgn="base"/>
            <a:r>
              <a:rPr lang="en-IN" dirty="0"/>
              <a:t>  </a:t>
            </a:r>
            <a:endParaRPr lang="en-IN" dirty="0"/>
          </a:p>
          <a:p>
            <a:pPr fontAlgn="base"/>
            <a:r>
              <a:rPr lang="en-IN" dirty="0"/>
              <a:t># display </a:t>
            </a:r>
            <a:endParaRPr lang="en-IN" dirty="0"/>
          </a:p>
          <a:p>
            <a:pPr fontAlgn="base"/>
            <a:r>
              <a:rPr lang="en-IN" dirty="0"/>
              <a:t>data </a:t>
            </a:r>
            <a:endParaRPr lang="en-IN" dirty="0"/>
          </a:p>
          <a:p>
            <a:endParaRPr lang="en-IN"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normAutofit fontScale="90000"/>
          </a:bodyPr>
          <a:lstStyle/>
          <a:p>
            <a:r>
              <a:rPr lang="en-IN" dirty="0"/>
              <a:t> </a:t>
            </a:r>
            <a:r>
              <a:rPr lang="en-IN" b="1" dirty="0"/>
              <a:t>Multiple Parameter Sorting</a:t>
            </a:r>
            <a:endParaRPr lang="en-IN" dirty="0"/>
          </a:p>
        </p:txBody>
      </p:sp>
      <p:sp>
        <p:nvSpPr>
          <p:cNvPr id="3" name="Content Placeholder 2"/>
          <p:cNvSpPr>
            <a:spLocks noGrp="1"/>
          </p:cNvSpPr>
          <p:nvPr>
            <p:ph idx="1"/>
          </p:nvPr>
        </p:nvSpPr>
        <p:spPr>
          <a:xfrm>
            <a:off x="457200" y="857232"/>
            <a:ext cx="8229600" cy="5715040"/>
          </a:xfrm>
        </p:spPr>
        <p:txBody>
          <a:bodyPr/>
          <a:lstStyle/>
          <a:p>
            <a:r>
              <a:rPr lang="en-IN" b="1" dirty="0"/>
              <a:t>Example #1: </a:t>
            </a:r>
            <a:r>
              <a:rPr lang="en-IN" dirty="0"/>
              <a:t>Sorting by Name and Team</a:t>
            </a:r>
            <a:br>
              <a:rPr lang="en-IN" dirty="0"/>
            </a:br>
            <a:r>
              <a:rPr lang="en-IN" dirty="0"/>
              <a:t>In the following example, A data frame is made from the </a:t>
            </a:r>
            <a:r>
              <a:rPr lang="en-IN" dirty="0" err="1"/>
              <a:t>csv</a:t>
            </a:r>
            <a:r>
              <a:rPr lang="en-IN" dirty="0"/>
              <a:t> file and the data frame is sorted in ascending order of Team and in every Team the Name is also sorted in Ascending order.</a:t>
            </a:r>
            <a:endParaRPr lang="en-IN"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715148"/>
          </a:xfrm>
        </p:spPr>
        <p:txBody>
          <a:bodyPr>
            <a:normAutofit fontScale="92500"/>
          </a:bodyPr>
          <a:lstStyle/>
          <a:p>
            <a:pPr fontAlgn="base"/>
            <a:r>
              <a:rPr lang="en-IN" dirty="0"/>
              <a:t>#importing pandas package </a:t>
            </a:r>
            <a:endParaRPr lang="en-IN" dirty="0"/>
          </a:p>
          <a:p>
            <a:pPr fontAlgn="base"/>
            <a:r>
              <a:rPr lang="en-IN" dirty="0"/>
              <a:t>import pandas as pd </a:t>
            </a:r>
            <a:endParaRPr lang="en-IN" dirty="0"/>
          </a:p>
          <a:p>
            <a:pPr fontAlgn="base"/>
            <a:r>
              <a:rPr lang="en-IN" dirty="0"/>
              <a:t>  </a:t>
            </a:r>
            <a:endParaRPr lang="en-IN" dirty="0"/>
          </a:p>
          <a:p>
            <a:pPr fontAlgn="base"/>
            <a:r>
              <a:rPr lang="en-IN" dirty="0"/>
              <a:t>#making data frame from </a:t>
            </a:r>
            <a:r>
              <a:rPr lang="en-IN" dirty="0" err="1"/>
              <a:t>csv</a:t>
            </a:r>
            <a:r>
              <a:rPr lang="en-IN" dirty="0"/>
              <a:t> file </a:t>
            </a:r>
            <a:endParaRPr lang="en-IN" dirty="0"/>
          </a:p>
          <a:p>
            <a:pPr fontAlgn="base"/>
            <a:r>
              <a:rPr lang="en-IN" dirty="0"/>
              <a:t>data=</a:t>
            </a:r>
            <a:r>
              <a:rPr lang="en-IN" dirty="0" err="1"/>
              <a:t>pd.read_csv</a:t>
            </a:r>
            <a:r>
              <a:rPr lang="en-IN" dirty="0"/>
              <a:t>("nba.csv") </a:t>
            </a:r>
            <a:endParaRPr lang="en-IN" dirty="0"/>
          </a:p>
          <a:p>
            <a:pPr fontAlgn="base"/>
            <a:r>
              <a:rPr lang="en-IN" dirty="0"/>
              <a:t>  </a:t>
            </a:r>
            <a:endParaRPr lang="en-IN" dirty="0"/>
          </a:p>
          <a:p>
            <a:pPr fontAlgn="base"/>
            <a:r>
              <a:rPr lang="en-IN" dirty="0"/>
              <a:t>#sorting data frame by Team and then By names </a:t>
            </a:r>
            <a:endParaRPr lang="en-IN" dirty="0"/>
          </a:p>
          <a:p>
            <a:pPr fontAlgn="base"/>
            <a:r>
              <a:rPr lang="en-IN" dirty="0" err="1"/>
              <a:t>data.sort_values</a:t>
            </a:r>
            <a:r>
              <a:rPr lang="en-IN" dirty="0"/>
              <a:t>(["Team", "Name"], axis=0, </a:t>
            </a:r>
            <a:endParaRPr lang="en-IN" dirty="0"/>
          </a:p>
          <a:p>
            <a:pPr fontAlgn="base"/>
            <a:r>
              <a:rPr lang="en-IN" dirty="0"/>
              <a:t>                 ascending=True, </a:t>
            </a:r>
            <a:r>
              <a:rPr lang="en-IN" dirty="0" err="1"/>
              <a:t>inplace</a:t>
            </a:r>
            <a:r>
              <a:rPr lang="en-IN" dirty="0"/>
              <a:t>=True) </a:t>
            </a:r>
            <a:endParaRPr lang="en-IN" dirty="0"/>
          </a:p>
          <a:p>
            <a:pPr fontAlgn="base"/>
            <a:r>
              <a:rPr lang="en-IN" dirty="0"/>
              <a:t>  </a:t>
            </a:r>
            <a:endParaRPr lang="en-IN" dirty="0"/>
          </a:p>
          <a:p>
            <a:pPr fontAlgn="base"/>
            <a:r>
              <a:rPr lang="en-IN" dirty="0"/>
              <a:t>#display </a:t>
            </a:r>
            <a:endParaRPr lang="en-IN" dirty="0"/>
          </a:p>
          <a:p>
            <a:pPr fontAlgn="base"/>
            <a:r>
              <a:rPr lang="en-IN" dirty="0"/>
              <a:t>data </a:t>
            </a:r>
            <a:endParaRPr lang="en-IN" dirty="0"/>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r>
              <a:rPr lang="en-IN" dirty="0"/>
              <a:t>Arrays</a:t>
            </a:r>
            <a:endParaRPr lang="en-IN" dirty="0"/>
          </a:p>
        </p:txBody>
      </p:sp>
      <p:sp>
        <p:nvSpPr>
          <p:cNvPr id="3" name="Content Placeholder 2"/>
          <p:cNvSpPr>
            <a:spLocks noGrp="1"/>
          </p:cNvSpPr>
          <p:nvPr>
            <p:ph idx="1"/>
          </p:nvPr>
        </p:nvSpPr>
        <p:spPr>
          <a:xfrm>
            <a:off x="457200" y="1000108"/>
            <a:ext cx="8229600" cy="5429288"/>
          </a:xfrm>
        </p:spPr>
        <p:txBody>
          <a:bodyPr>
            <a:normAutofit/>
          </a:bodyPr>
          <a:lstStyle/>
          <a:p>
            <a:r>
              <a:rPr lang="en-IN" sz="2400" dirty="0" err="1"/>
              <a:t>Numpy</a:t>
            </a:r>
            <a:r>
              <a:rPr lang="en-IN" sz="2400" dirty="0"/>
              <a:t> can handle different categorical entities.</a:t>
            </a:r>
            <a:endParaRPr lang="en-IN" sz="2400" dirty="0"/>
          </a:p>
          <a:p>
            <a:pPr lvl="1"/>
            <a:r>
              <a:rPr lang="en-IN" sz="2000" dirty="0"/>
              <a:t>X=</a:t>
            </a:r>
            <a:r>
              <a:rPr lang="en-IN" sz="2000" dirty="0" err="1"/>
              <a:t>np.array</a:t>
            </a:r>
            <a:r>
              <a:rPr lang="en-IN" sz="2000" dirty="0"/>
              <a:t>([2,3,’’n’,5])</a:t>
            </a:r>
            <a:endParaRPr lang="en-IN" sz="2000" dirty="0"/>
          </a:p>
          <a:p>
            <a:pPr lvl="1">
              <a:buNone/>
            </a:pPr>
            <a:endParaRPr lang="en-IN" sz="2000" dirty="0"/>
          </a:p>
          <a:p>
            <a:pPr lvl="1">
              <a:buNone/>
            </a:pPr>
            <a:r>
              <a:rPr lang="en-IN" sz="2000" dirty="0"/>
              <a:t>	print(x) </a:t>
            </a:r>
            <a:r>
              <a:rPr lang="en-IN" sz="2000" dirty="0">
                <a:sym typeface="Wingdings" panose="05000000000000000000" pitchFamily="2" charset="2"/>
              </a:rPr>
              <a:t> will make the </a:t>
            </a:r>
            <a:r>
              <a:rPr lang="en-IN" sz="2000" dirty="0" err="1">
                <a:sym typeface="Wingdings" panose="05000000000000000000" pitchFamily="2" charset="2"/>
              </a:rPr>
              <a:t>datatype</a:t>
            </a:r>
            <a:r>
              <a:rPr lang="en-IN" sz="2000" dirty="0">
                <a:sym typeface="Wingdings" panose="05000000000000000000" pitchFamily="2" charset="2"/>
              </a:rPr>
              <a:t> of all the elements as same. So this will give output as [‘2’,’3’,’n’,’5]</a:t>
            </a:r>
            <a:endParaRPr lang="en-IN" sz="2000" dirty="0">
              <a:sym typeface="Wingdings" panose="05000000000000000000" pitchFamily="2" charset="2"/>
            </a:endParaRPr>
          </a:p>
          <a:p>
            <a:pPr lvl="1">
              <a:buNone/>
            </a:pPr>
            <a:endParaRPr lang="en-IN" sz="2000" dirty="0">
              <a:sym typeface="Wingdings" panose="05000000000000000000" pitchFamily="2" charset="2"/>
            </a:endParaRPr>
          </a:p>
          <a:p>
            <a:pPr lvl="1"/>
            <a:r>
              <a:rPr lang="en-IN" sz="2000" dirty="0">
                <a:sym typeface="Wingdings" panose="05000000000000000000" pitchFamily="2" charset="2"/>
              </a:rPr>
              <a:t>All elements are coerced to same data type.</a:t>
            </a:r>
            <a:endParaRPr lang="en-IN"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by Column</a:t>
            </a:r>
            <a:endParaRPr lang="en-IN" dirty="0"/>
          </a:p>
        </p:txBody>
      </p:sp>
      <p:sp>
        <p:nvSpPr>
          <p:cNvPr id="3" name="Content Placeholder 2"/>
          <p:cNvSpPr>
            <a:spLocks noGrp="1"/>
          </p:cNvSpPr>
          <p:nvPr>
            <p:ph idx="1"/>
          </p:nvPr>
        </p:nvSpPr>
        <p:spPr/>
        <p:txBody>
          <a:bodyPr/>
          <a:lstStyle/>
          <a:p>
            <a:r>
              <a:rPr lang="en-US" dirty="0"/>
              <a:t>data=</a:t>
            </a:r>
            <a:r>
              <a:rPr lang="en-US" dirty="0" err="1"/>
              <a:t>data.sort_values</a:t>
            </a:r>
            <a:r>
              <a:rPr lang="en-US" dirty="0"/>
              <a:t>(by='Country')</a:t>
            </a:r>
            <a:endParaRPr lang="en-IN"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sofia-pro"/>
              </a:rPr>
              <a:t>Pandas </a:t>
            </a:r>
            <a:r>
              <a:rPr lang="en-IN" b="1" i="0" dirty="0" err="1">
                <a:solidFill>
                  <a:srgbClr val="273239"/>
                </a:solidFill>
                <a:effectLst/>
                <a:latin typeface="sofia-pro"/>
              </a:rPr>
              <a:t>GroupBy</a:t>
            </a:r>
            <a:br>
              <a:rPr lang="en-IN" b="1" i="0" dirty="0">
                <a:solidFill>
                  <a:srgbClr val="273239"/>
                </a:solidFill>
                <a:effectLst/>
                <a:latin typeface="sofia-pro"/>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400" b="0" i="0" dirty="0">
                <a:solidFill>
                  <a:srgbClr val="273239"/>
                </a:solidFill>
                <a:effectLst/>
                <a:latin typeface="urw-din"/>
              </a:rPr>
              <a:t>We can create a grouping of categories and apply a function to the categories. It’s a simple concept but it’s an extremely valuable technique that’s widely used in data science.</a:t>
            </a:r>
            <a:endParaRPr lang="en-US" sz="2400" b="0" i="0" dirty="0">
              <a:solidFill>
                <a:srgbClr val="273239"/>
              </a:solidFill>
              <a:effectLst/>
              <a:latin typeface="urw-din"/>
            </a:endParaRPr>
          </a:p>
          <a:p>
            <a:r>
              <a:rPr lang="en-US" sz="2400" b="0" i="0" dirty="0">
                <a:solidFill>
                  <a:srgbClr val="273239"/>
                </a:solidFill>
                <a:effectLst/>
                <a:latin typeface="urw-din"/>
              </a:rPr>
              <a:t> In real data science projects, you’ll be dealing with large amounts of data and trying things over and over, so for efficiency, we use </a:t>
            </a:r>
            <a:r>
              <a:rPr lang="en-US" sz="2400" b="0" i="0" dirty="0" err="1">
                <a:solidFill>
                  <a:srgbClr val="273239"/>
                </a:solidFill>
                <a:effectLst/>
                <a:latin typeface="urw-din"/>
              </a:rPr>
              <a:t>Groupby</a:t>
            </a:r>
            <a:r>
              <a:rPr lang="en-US" sz="2400" b="0" i="0" dirty="0">
                <a:solidFill>
                  <a:srgbClr val="273239"/>
                </a:solidFill>
                <a:effectLst/>
                <a:latin typeface="urw-din"/>
              </a:rPr>
              <a:t> concept.</a:t>
            </a:r>
            <a:endParaRPr lang="en-US" sz="2400" b="0" i="0" dirty="0">
              <a:solidFill>
                <a:srgbClr val="273239"/>
              </a:solidFill>
              <a:effectLst/>
              <a:latin typeface="urw-din"/>
            </a:endParaRPr>
          </a:p>
          <a:p>
            <a:r>
              <a:rPr lang="en-US" sz="1400" b="0" i="0" dirty="0" err="1">
                <a:solidFill>
                  <a:srgbClr val="273239"/>
                </a:solidFill>
                <a:effectLst/>
                <a:latin typeface="urw-din"/>
              </a:rPr>
              <a:t>Groupby</a:t>
            </a:r>
            <a:r>
              <a:rPr lang="en-US" sz="1400" b="0" i="0" dirty="0">
                <a:solidFill>
                  <a:srgbClr val="273239"/>
                </a:solidFill>
                <a:effectLst/>
                <a:latin typeface="urw-din"/>
              </a:rPr>
              <a:t> concept is really important because it’s ability to aggregate data efficiently, both in performance and the amount code is magnificent.</a:t>
            </a:r>
            <a:endParaRPr lang="en-US" sz="2400" dirty="0">
              <a:solidFill>
                <a:srgbClr val="273239"/>
              </a:solidFill>
              <a:latin typeface="urw-din"/>
            </a:endParaRPr>
          </a:p>
          <a:p>
            <a:r>
              <a:rPr lang="en-US" sz="1400" b="0" i="0" dirty="0" err="1">
                <a:solidFill>
                  <a:srgbClr val="273239"/>
                </a:solidFill>
                <a:effectLst/>
                <a:latin typeface="urw-din"/>
              </a:rPr>
              <a:t>Groupby</a:t>
            </a:r>
            <a:r>
              <a:rPr lang="en-US" sz="1400" b="0" i="0" dirty="0">
                <a:solidFill>
                  <a:srgbClr val="273239"/>
                </a:solidFill>
                <a:effectLst/>
                <a:latin typeface="urw-din"/>
              </a:rPr>
              <a:t> mainly refers to a process involving one or more of the following steps they are:</a:t>
            </a:r>
            <a:endParaRPr lang="en-US" sz="2400" b="0" i="0" dirty="0">
              <a:solidFill>
                <a:srgbClr val="273239"/>
              </a:solidFill>
              <a:effectLst/>
              <a:latin typeface="urw-din"/>
            </a:endParaRPr>
          </a:p>
          <a:p>
            <a:pPr lvl="1"/>
            <a:r>
              <a:rPr lang="en-US" sz="1400" b="1" i="0" dirty="0">
                <a:solidFill>
                  <a:srgbClr val="273239"/>
                </a:solidFill>
                <a:effectLst/>
                <a:latin typeface="urw-din"/>
              </a:rPr>
              <a:t>Splitting :</a:t>
            </a:r>
            <a:r>
              <a:rPr lang="en-US" sz="1400" b="0" i="0" dirty="0">
                <a:solidFill>
                  <a:srgbClr val="273239"/>
                </a:solidFill>
                <a:effectLst/>
                <a:latin typeface="urw-din"/>
              </a:rPr>
              <a:t> It is a process in which we split data into group by applying some conditions on datasets.</a:t>
            </a:r>
            <a:endParaRPr lang="en-US" sz="1400" b="0" i="0" dirty="0">
              <a:solidFill>
                <a:srgbClr val="273239"/>
              </a:solidFill>
              <a:effectLst/>
              <a:latin typeface="urw-din"/>
            </a:endParaRPr>
          </a:p>
          <a:p>
            <a:pPr lvl="1"/>
            <a:r>
              <a:rPr lang="en-US" sz="1400" b="1" i="0" dirty="0">
                <a:solidFill>
                  <a:srgbClr val="273239"/>
                </a:solidFill>
                <a:effectLst/>
                <a:latin typeface="urw-din"/>
              </a:rPr>
              <a:t>Applying :</a:t>
            </a:r>
            <a:r>
              <a:rPr lang="en-US" sz="1400" b="0" i="0" dirty="0">
                <a:solidFill>
                  <a:srgbClr val="273239"/>
                </a:solidFill>
                <a:effectLst/>
                <a:latin typeface="urw-din"/>
              </a:rPr>
              <a:t> It is a process in which we apply a function to each group independently</a:t>
            </a:r>
            <a:endParaRPr lang="en-US" sz="1400" b="0" i="0" dirty="0">
              <a:solidFill>
                <a:srgbClr val="273239"/>
              </a:solidFill>
              <a:effectLst/>
              <a:latin typeface="urw-din"/>
            </a:endParaRPr>
          </a:p>
          <a:p>
            <a:pPr lvl="1"/>
            <a:r>
              <a:rPr lang="en-US" sz="1400" b="1" i="0" dirty="0">
                <a:solidFill>
                  <a:srgbClr val="273239"/>
                </a:solidFill>
                <a:effectLst/>
                <a:latin typeface="urw-din"/>
              </a:rPr>
              <a:t>Combining :</a:t>
            </a:r>
            <a:r>
              <a:rPr lang="en-US" sz="1400" b="0" i="0" dirty="0">
                <a:solidFill>
                  <a:srgbClr val="273239"/>
                </a:solidFill>
                <a:effectLst/>
                <a:latin typeface="urw-din"/>
              </a:rPr>
              <a:t> It is a process in which we combine different datasets after applying </a:t>
            </a:r>
            <a:r>
              <a:rPr lang="en-US" sz="1400" b="0" i="0" dirty="0" err="1">
                <a:solidFill>
                  <a:srgbClr val="273239"/>
                </a:solidFill>
                <a:effectLst/>
                <a:latin typeface="urw-din"/>
              </a:rPr>
              <a:t>groupby</a:t>
            </a:r>
            <a:r>
              <a:rPr lang="en-US" sz="1400" b="0" i="0" dirty="0">
                <a:solidFill>
                  <a:srgbClr val="273239"/>
                </a:solidFill>
                <a:effectLst/>
                <a:latin typeface="urw-din"/>
              </a:rPr>
              <a:t> and results into a data structure</a:t>
            </a:r>
            <a:endParaRPr lang="en-US" sz="1400" b="0" i="0" dirty="0">
              <a:solidFill>
                <a:srgbClr val="273239"/>
              </a:solidFill>
              <a:effectLst/>
              <a:latin typeface="urw-din"/>
            </a:endParaRPr>
          </a:p>
          <a:p>
            <a:endParaRPr lang="en-US" sz="2400" dirty="0">
              <a:solidFill>
                <a:srgbClr val="273239"/>
              </a:solidFill>
              <a:latin typeface="urw-din"/>
            </a:endParaRPr>
          </a:p>
          <a:p>
            <a:endParaRPr lang="en-I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US" sz="2000" b="0" i="0" dirty="0">
                <a:solidFill>
                  <a:srgbClr val="273239"/>
                </a:solidFill>
                <a:effectLst/>
                <a:latin typeface="urw-din"/>
              </a:rPr>
              <a:t>The following image will help in understanding a process involve in </a:t>
            </a:r>
            <a:r>
              <a:rPr lang="en-US" sz="2000" b="0" i="0" dirty="0" err="1">
                <a:solidFill>
                  <a:srgbClr val="273239"/>
                </a:solidFill>
                <a:effectLst/>
                <a:latin typeface="urw-din"/>
              </a:rPr>
              <a:t>Groupby</a:t>
            </a:r>
            <a:r>
              <a:rPr lang="en-US" sz="2000" b="0" i="0" dirty="0">
                <a:solidFill>
                  <a:srgbClr val="273239"/>
                </a:solidFill>
                <a:effectLst/>
                <a:latin typeface="urw-din"/>
              </a:rPr>
              <a:t> concept. </a:t>
            </a:r>
            <a:endParaRPr lang="en-US" sz="2000" b="0" i="0" dirty="0">
              <a:solidFill>
                <a:srgbClr val="273239"/>
              </a:solidFill>
              <a:effectLst/>
              <a:latin typeface="urw-din"/>
            </a:endParaRPr>
          </a:p>
          <a:p>
            <a:r>
              <a:rPr lang="en-US" sz="2000" b="0" i="0" dirty="0">
                <a:solidFill>
                  <a:srgbClr val="273239"/>
                </a:solidFill>
                <a:effectLst/>
                <a:latin typeface="urw-din"/>
              </a:rPr>
              <a:t>1. Group the unique values from the Team column </a:t>
            </a:r>
            <a:endParaRPr lang="en-US" sz="2000" b="0" i="0" dirty="0">
              <a:solidFill>
                <a:srgbClr val="273239"/>
              </a:solidFill>
              <a:effectLst/>
              <a:latin typeface="urw-din"/>
            </a:endParaRPr>
          </a:p>
          <a:p>
            <a:endParaRPr lang="en-US" sz="2000" b="0" i="0" dirty="0">
              <a:solidFill>
                <a:srgbClr val="273239"/>
              </a:solidFill>
              <a:effectLst/>
              <a:latin typeface="urw-din"/>
            </a:endParaRPr>
          </a:p>
          <a:p>
            <a:endParaRPr lang="en-IN" dirty="0"/>
          </a:p>
        </p:txBody>
      </p:sp>
      <p:pic>
        <p:nvPicPr>
          <p:cNvPr id="4" name="Picture 3"/>
          <p:cNvPicPr>
            <a:picLocks noChangeAspect="1"/>
          </p:cNvPicPr>
          <p:nvPr/>
        </p:nvPicPr>
        <p:blipFill>
          <a:blip r:embed="rId1"/>
          <a:stretch>
            <a:fillRect/>
          </a:stretch>
        </p:blipFill>
        <p:spPr>
          <a:xfrm>
            <a:off x="1115616" y="1700809"/>
            <a:ext cx="6248628" cy="3024336"/>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624"/>
            <a:ext cx="8229600" cy="6081539"/>
          </a:xfrm>
        </p:spPr>
        <p:txBody>
          <a:bodyPr/>
          <a:lstStyle/>
          <a:p>
            <a:r>
              <a:rPr lang="en-US" b="0" i="0" dirty="0">
                <a:solidFill>
                  <a:srgbClr val="273239"/>
                </a:solidFill>
                <a:effectLst/>
                <a:latin typeface="urw-din"/>
              </a:rPr>
              <a:t>2. Now there’s a bucket for each group</a:t>
            </a:r>
            <a:endParaRPr lang="en-US" b="0" i="0" dirty="0">
              <a:solidFill>
                <a:srgbClr val="273239"/>
              </a:solidFill>
              <a:effectLst/>
              <a:latin typeface="urw-din"/>
            </a:endParaRPr>
          </a:p>
          <a:p>
            <a:r>
              <a:rPr lang="en-US" b="0" i="0" dirty="0">
                <a:solidFill>
                  <a:srgbClr val="273239"/>
                </a:solidFill>
                <a:effectLst/>
                <a:latin typeface="urw-din"/>
              </a:rPr>
              <a:t> </a:t>
            </a:r>
            <a:endParaRPr lang="en-US" b="0" i="0" dirty="0">
              <a:solidFill>
                <a:srgbClr val="273239"/>
              </a:solidFill>
              <a:effectLst/>
              <a:latin typeface="urw-din"/>
            </a:endParaRPr>
          </a:p>
          <a:p>
            <a:endParaRPr lang="en-IN" dirty="0"/>
          </a:p>
        </p:txBody>
      </p:sp>
      <p:pic>
        <p:nvPicPr>
          <p:cNvPr id="4" name="Picture 3"/>
          <p:cNvPicPr>
            <a:picLocks noChangeAspect="1"/>
          </p:cNvPicPr>
          <p:nvPr/>
        </p:nvPicPr>
        <p:blipFill>
          <a:blip r:embed="rId1"/>
          <a:stretch>
            <a:fillRect/>
          </a:stretch>
        </p:blipFill>
        <p:spPr>
          <a:xfrm>
            <a:off x="1547665" y="705368"/>
            <a:ext cx="4968552" cy="3562452"/>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597072"/>
            <a:ext cx="8229600" cy="6124129"/>
          </a:xfrm>
        </p:spPr>
        <p:txBody>
          <a:bodyPr/>
          <a:lstStyle/>
          <a:p>
            <a:r>
              <a:rPr lang="en-US" b="0" i="0" dirty="0">
                <a:solidFill>
                  <a:srgbClr val="273239"/>
                </a:solidFill>
                <a:effectLst/>
                <a:latin typeface="urw-din"/>
              </a:rPr>
              <a:t>3. Toss the other data into the buckets</a:t>
            </a:r>
            <a:endParaRPr lang="en-US" b="0" i="0" dirty="0">
              <a:solidFill>
                <a:srgbClr val="273239"/>
              </a:solidFill>
              <a:effectLst/>
              <a:latin typeface="urw-din"/>
            </a:endParaRPr>
          </a:p>
          <a:p>
            <a:endParaRPr lang="en-US" dirty="0">
              <a:solidFill>
                <a:srgbClr val="273239"/>
              </a:solidFill>
              <a:latin typeface="urw-din"/>
            </a:endParaRPr>
          </a:p>
          <a:p>
            <a:r>
              <a:rPr lang="en-US" b="0" i="0" dirty="0">
                <a:solidFill>
                  <a:srgbClr val="273239"/>
                </a:solidFill>
                <a:effectLst/>
                <a:latin typeface="urw-din"/>
              </a:rPr>
              <a:t> </a:t>
            </a:r>
            <a:endParaRPr lang="en-US" b="0" i="0" dirty="0">
              <a:solidFill>
                <a:srgbClr val="273239"/>
              </a:solidFill>
              <a:effectLst/>
              <a:latin typeface="urw-din"/>
            </a:endParaRPr>
          </a:p>
          <a:p>
            <a:endParaRPr lang="en-IN" dirty="0"/>
          </a:p>
        </p:txBody>
      </p:sp>
      <p:pic>
        <p:nvPicPr>
          <p:cNvPr id="4" name="Picture 3"/>
          <p:cNvPicPr>
            <a:picLocks noChangeAspect="1"/>
          </p:cNvPicPr>
          <p:nvPr/>
        </p:nvPicPr>
        <p:blipFill>
          <a:blip r:embed="rId1"/>
          <a:stretch>
            <a:fillRect/>
          </a:stretch>
        </p:blipFill>
        <p:spPr>
          <a:xfrm>
            <a:off x="751459" y="1124744"/>
            <a:ext cx="6917799" cy="3168352"/>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Splitting Data into Groups</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1800" b="0" i="0" dirty="0">
                <a:solidFill>
                  <a:srgbClr val="273239"/>
                </a:solidFill>
                <a:effectLst/>
                <a:latin typeface="urw-din"/>
              </a:rPr>
              <a:t>Splitting is a process in which we split data into a group by applying some conditions on datasets. </a:t>
            </a:r>
            <a:endParaRPr lang="en-US" sz="1800" b="0" i="0" dirty="0">
              <a:solidFill>
                <a:srgbClr val="273239"/>
              </a:solidFill>
              <a:effectLst/>
              <a:latin typeface="urw-din"/>
            </a:endParaRPr>
          </a:p>
          <a:p>
            <a:r>
              <a:rPr lang="en-US" sz="1800" b="0" i="0" dirty="0">
                <a:solidFill>
                  <a:srgbClr val="273239"/>
                </a:solidFill>
                <a:effectLst/>
                <a:latin typeface="urw-din"/>
              </a:rPr>
              <a:t>In order to split the data, we apply certain conditions on datasets. In order to split the data, we use </a:t>
            </a:r>
            <a:r>
              <a:rPr lang="en-US" sz="1800" b="0" i="0" dirty="0" err="1">
                <a:solidFill>
                  <a:srgbClr val="273239"/>
                </a:solidFill>
                <a:effectLst/>
                <a:latin typeface="urw-din"/>
              </a:rPr>
              <a:t>groupby</a:t>
            </a:r>
            <a:r>
              <a:rPr lang="en-US" sz="1800" b="0" i="0" dirty="0">
                <a:solidFill>
                  <a:srgbClr val="273239"/>
                </a:solidFill>
                <a:effectLst/>
                <a:latin typeface="urw-din"/>
              </a:rPr>
              <a:t>() function this function is used to split the data into groups based on some criteria.</a:t>
            </a:r>
            <a:endParaRPr lang="en-US" sz="1800" b="0" i="0" dirty="0">
              <a:solidFill>
                <a:srgbClr val="273239"/>
              </a:solidFill>
              <a:effectLst/>
              <a:latin typeface="urw-din"/>
            </a:endParaRPr>
          </a:p>
          <a:p>
            <a:r>
              <a:rPr lang="en-US" sz="1800" b="0" i="0" dirty="0">
                <a:solidFill>
                  <a:srgbClr val="273239"/>
                </a:solidFill>
                <a:effectLst/>
                <a:latin typeface="urw-din"/>
              </a:rPr>
              <a:t>Pandas objects can be split on any of their axes. The abstract definition of grouping is to provide a mapping of labels to group names. Pandas datasets can be split into any of their objects. There are multiple ways to split data like: </a:t>
            </a:r>
            <a:endParaRPr lang="en-US" sz="1800" b="0" i="0" dirty="0">
              <a:solidFill>
                <a:srgbClr val="273239"/>
              </a:solidFill>
              <a:effectLst/>
              <a:latin typeface="urw-din"/>
            </a:endParaRPr>
          </a:p>
          <a:p>
            <a:pPr lvl="1" fontAlgn="base">
              <a:buFont typeface="Arial" panose="020B0604020202020204" pitchFamily="34" charset="0"/>
              <a:buChar char="•"/>
            </a:pPr>
            <a:r>
              <a:rPr lang="en-US" sz="2000" b="0" i="0" dirty="0" err="1">
                <a:solidFill>
                  <a:srgbClr val="273239"/>
                </a:solidFill>
                <a:effectLst/>
                <a:latin typeface="urw-din"/>
              </a:rPr>
              <a:t>obj.groupby</a:t>
            </a:r>
            <a:r>
              <a:rPr lang="en-US" sz="2000" b="0" i="0" dirty="0">
                <a:solidFill>
                  <a:srgbClr val="273239"/>
                </a:solidFill>
                <a:effectLst/>
                <a:latin typeface="urw-din"/>
              </a:rPr>
              <a:t>(key)</a:t>
            </a:r>
            <a:endParaRPr lang="en-US" sz="2000" b="0" i="0" dirty="0">
              <a:solidFill>
                <a:srgbClr val="273239"/>
              </a:solidFill>
              <a:effectLst/>
              <a:latin typeface="urw-din"/>
            </a:endParaRPr>
          </a:p>
          <a:p>
            <a:pPr lvl="1" fontAlgn="base">
              <a:buFont typeface="Arial" panose="020B0604020202020204" pitchFamily="34" charset="0"/>
              <a:buChar char="•"/>
            </a:pPr>
            <a:r>
              <a:rPr lang="en-US" sz="2000" b="0" i="0" dirty="0" err="1">
                <a:solidFill>
                  <a:srgbClr val="273239"/>
                </a:solidFill>
                <a:effectLst/>
                <a:latin typeface="urw-din"/>
              </a:rPr>
              <a:t>obj.groupby</a:t>
            </a:r>
            <a:r>
              <a:rPr lang="en-US" sz="2000" b="0" i="0" dirty="0">
                <a:solidFill>
                  <a:srgbClr val="273239"/>
                </a:solidFill>
                <a:effectLst/>
                <a:latin typeface="urw-din"/>
              </a:rPr>
              <a:t>(key, axis=1)</a:t>
            </a:r>
            <a:endParaRPr lang="en-US" sz="2000" b="0" i="0" dirty="0">
              <a:solidFill>
                <a:srgbClr val="273239"/>
              </a:solidFill>
              <a:effectLst/>
              <a:latin typeface="urw-din"/>
            </a:endParaRPr>
          </a:p>
          <a:p>
            <a:pPr lvl="1" fontAlgn="base">
              <a:buFont typeface="Arial" panose="020B0604020202020204" pitchFamily="34" charset="0"/>
              <a:buChar char="•"/>
            </a:pPr>
            <a:r>
              <a:rPr lang="en-US" sz="2000" b="0" i="0" dirty="0" err="1">
                <a:solidFill>
                  <a:srgbClr val="273239"/>
                </a:solidFill>
                <a:effectLst/>
                <a:latin typeface="urw-din"/>
              </a:rPr>
              <a:t>obj.groupby</a:t>
            </a:r>
            <a:r>
              <a:rPr lang="en-US" sz="2000" b="0" i="0" dirty="0">
                <a:solidFill>
                  <a:srgbClr val="273239"/>
                </a:solidFill>
                <a:effectLst/>
                <a:latin typeface="urw-din"/>
              </a:rPr>
              <a:t>([key1, key2])</a:t>
            </a:r>
            <a:endParaRPr lang="en-US" sz="2000" b="0" i="0" dirty="0">
              <a:solidFill>
                <a:srgbClr val="273239"/>
              </a:solidFill>
              <a:effectLst/>
              <a:latin typeface="urw-din"/>
            </a:endParaRPr>
          </a:p>
          <a:p>
            <a:pPr lvl="1" fontAlgn="base">
              <a:buFont typeface="Arial" panose="020B0604020202020204" pitchFamily="34" charset="0"/>
              <a:buChar char="•"/>
            </a:pPr>
            <a:endParaRPr lang="en-US" sz="2000" dirty="0">
              <a:solidFill>
                <a:srgbClr val="273239"/>
              </a:solidFill>
              <a:latin typeface="urw-din"/>
            </a:endParaRPr>
          </a:p>
          <a:p>
            <a:pPr fontAlgn="base"/>
            <a:endParaRPr lang="en-US" sz="2400" b="0" i="0" dirty="0">
              <a:solidFill>
                <a:srgbClr val="273239"/>
              </a:solidFill>
              <a:effectLst/>
              <a:latin typeface="urw-din"/>
            </a:endParaRPr>
          </a:p>
          <a:p>
            <a:pPr lvl="1"/>
            <a:endParaRPr lang="en-US" sz="1400" dirty="0">
              <a:solidFill>
                <a:srgbClr val="273239"/>
              </a:solidFill>
              <a:latin typeface="urw-din"/>
            </a:endParaRPr>
          </a:p>
          <a:p>
            <a:endParaRPr lang="en-IN"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b="1" i="0" dirty="0">
                <a:solidFill>
                  <a:srgbClr val="273239"/>
                </a:solidFill>
                <a:effectLst/>
                <a:latin typeface="urw-din"/>
              </a:rPr>
              <a:t>Grouping data with one key:</a:t>
            </a:r>
            <a:r>
              <a:rPr lang="en-US" b="0" i="0" dirty="0">
                <a:solidFill>
                  <a:srgbClr val="273239"/>
                </a:solidFill>
                <a:effectLst/>
                <a:latin typeface="urw-din"/>
              </a:rPr>
              <a:t> </a:t>
            </a:r>
            <a:endParaRPr lang="en-IN" dirty="0"/>
          </a:p>
        </p:txBody>
      </p:sp>
      <p:sp>
        <p:nvSpPr>
          <p:cNvPr id="3" name="Content Placeholder 2"/>
          <p:cNvSpPr>
            <a:spLocks noGrp="1"/>
          </p:cNvSpPr>
          <p:nvPr>
            <p:ph idx="1"/>
          </p:nvPr>
        </p:nvSpPr>
        <p:spPr>
          <a:xfrm>
            <a:off x="457200" y="548680"/>
            <a:ext cx="8229600" cy="5577483"/>
          </a:xfrm>
        </p:spPr>
        <p:txBody>
          <a:bodyPr>
            <a:normAutofit lnSpcReduction="10000"/>
          </a:bodyPr>
          <a:lstStyle/>
          <a:p>
            <a:r>
              <a:rPr lang="en-US" sz="2000" b="0" i="0" dirty="0">
                <a:solidFill>
                  <a:srgbClr val="273239"/>
                </a:solidFill>
                <a:effectLst/>
                <a:latin typeface="urw-din"/>
              </a:rPr>
              <a:t>In order to group data with one key, we pass only one key as an argument in </a:t>
            </a:r>
            <a:r>
              <a:rPr lang="en-US" sz="2000" b="0" i="0" dirty="0" err="1">
                <a:solidFill>
                  <a:srgbClr val="273239"/>
                </a:solidFill>
                <a:effectLst/>
                <a:latin typeface="urw-din"/>
              </a:rPr>
              <a:t>groupby</a:t>
            </a:r>
            <a:r>
              <a:rPr lang="en-US" sz="2000" b="0" i="0" dirty="0">
                <a:solidFill>
                  <a:srgbClr val="273239"/>
                </a:solidFill>
                <a:effectLst/>
                <a:latin typeface="urw-din"/>
              </a:rPr>
              <a:t> function. </a:t>
            </a:r>
            <a:endParaRPr lang="en-US" sz="2000" b="0" i="0" dirty="0">
              <a:solidFill>
                <a:srgbClr val="273239"/>
              </a:solidFill>
              <a:effectLst/>
              <a:latin typeface="urw-din"/>
            </a:endParaRPr>
          </a:p>
          <a:p>
            <a:r>
              <a:rPr lang="en-US" sz="2000" b="0" i="0" dirty="0">
                <a:solidFill>
                  <a:srgbClr val="273239"/>
                </a:solidFill>
                <a:effectLst/>
                <a:latin typeface="urw-din"/>
              </a:rPr>
              <a:t>data1 = {'Name':['Jai', 'Anuj', 'Jai', '</a:t>
            </a:r>
            <a:r>
              <a:rPr lang="en-US" sz="2000" b="0" i="0" dirty="0" err="1">
                <a:solidFill>
                  <a:srgbClr val="273239"/>
                </a:solidFill>
                <a:effectLst/>
                <a:latin typeface="urw-din"/>
              </a:rPr>
              <a:t>Princi</a:t>
            </a:r>
            <a:r>
              <a:rPr lang="en-US" sz="2000" b="0" i="0" dirty="0">
                <a:solidFill>
                  <a:srgbClr val="273239"/>
                </a:solidFill>
                <a:effectLst/>
                <a:latin typeface="urw-din"/>
              </a:rPr>
              <a:t>',</a:t>
            </a:r>
            <a:endParaRPr lang="en-US" sz="2000" b="0" i="0" dirty="0">
              <a:solidFill>
                <a:srgbClr val="273239"/>
              </a:solidFill>
              <a:effectLst/>
              <a:latin typeface="urw-din"/>
            </a:endParaRPr>
          </a:p>
          <a:p>
            <a:r>
              <a:rPr lang="en-US" sz="2000" b="0" i="0" dirty="0">
                <a:solidFill>
                  <a:srgbClr val="273239"/>
                </a:solidFill>
                <a:effectLst/>
                <a:latin typeface="urw-din"/>
              </a:rPr>
              <a:t>                 'Gaurav', 'Anuj', '</a:t>
            </a:r>
            <a:r>
              <a:rPr lang="en-US" sz="2000" b="0" i="0" dirty="0" err="1">
                <a:solidFill>
                  <a:srgbClr val="273239"/>
                </a:solidFill>
                <a:effectLst/>
                <a:latin typeface="urw-din"/>
              </a:rPr>
              <a:t>Princi</a:t>
            </a:r>
            <a:r>
              <a:rPr lang="en-US" sz="2000" b="0" i="0" dirty="0">
                <a:solidFill>
                  <a:srgbClr val="273239"/>
                </a:solidFill>
                <a:effectLst/>
                <a:latin typeface="urw-din"/>
              </a:rPr>
              <a:t>', '</a:t>
            </a:r>
            <a:r>
              <a:rPr lang="en-US" sz="2000" b="0" i="0" dirty="0" err="1">
                <a:solidFill>
                  <a:srgbClr val="273239"/>
                </a:solidFill>
                <a:effectLst/>
                <a:latin typeface="urw-din"/>
              </a:rPr>
              <a:t>Abhi</a:t>
            </a:r>
            <a:r>
              <a:rPr lang="en-US" sz="2000" b="0" i="0" dirty="0">
                <a:solidFill>
                  <a:srgbClr val="273239"/>
                </a:solidFill>
                <a:effectLst/>
                <a:latin typeface="urw-din"/>
              </a:rPr>
              <a:t>'],</a:t>
            </a:r>
            <a:endParaRPr lang="en-US" sz="2000" b="0" i="0" dirty="0">
              <a:solidFill>
                <a:srgbClr val="273239"/>
              </a:solidFill>
              <a:effectLst/>
              <a:latin typeface="urw-din"/>
            </a:endParaRPr>
          </a:p>
          <a:p>
            <a:r>
              <a:rPr lang="en-US" sz="2000" b="0" i="0" dirty="0">
                <a:solidFill>
                  <a:srgbClr val="273239"/>
                </a:solidFill>
                <a:effectLst/>
                <a:latin typeface="urw-din"/>
              </a:rPr>
              <a:t>        'Age':[27, 24, 22, 32,</a:t>
            </a:r>
            <a:endParaRPr lang="en-US" sz="2000" b="0" i="0" dirty="0">
              <a:solidFill>
                <a:srgbClr val="273239"/>
              </a:solidFill>
              <a:effectLst/>
              <a:latin typeface="urw-din"/>
            </a:endParaRPr>
          </a:p>
          <a:p>
            <a:r>
              <a:rPr lang="en-US" sz="2000" b="0" i="0" dirty="0">
                <a:solidFill>
                  <a:srgbClr val="273239"/>
                </a:solidFill>
                <a:effectLst/>
                <a:latin typeface="urw-din"/>
              </a:rPr>
              <a:t>               33, 36, 27, 32],</a:t>
            </a:r>
            <a:endParaRPr lang="en-US" sz="2000" b="0" i="0" dirty="0">
              <a:solidFill>
                <a:srgbClr val="273239"/>
              </a:solidFill>
              <a:effectLst/>
              <a:latin typeface="urw-din"/>
            </a:endParaRPr>
          </a:p>
          <a:p>
            <a:r>
              <a:rPr lang="en-US" sz="2000" b="0" i="0" dirty="0">
                <a:solidFill>
                  <a:srgbClr val="273239"/>
                </a:solidFill>
                <a:effectLst/>
                <a:latin typeface="urw-din"/>
              </a:rPr>
              <a:t>        'Address':['Nagpur', 'Kanpur', 'Allahabad', '</a:t>
            </a:r>
            <a:r>
              <a:rPr lang="en-US" sz="2000" b="0" i="0" dirty="0" err="1">
                <a:solidFill>
                  <a:srgbClr val="273239"/>
                </a:solidFill>
                <a:effectLst/>
                <a:latin typeface="urw-din"/>
              </a:rPr>
              <a:t>Kannuaj</a:t>
            </a:r>
            <a:r>
              <a:rPr lang="en-US" sz="2000" b="0" i="0" dirty="0">
                <a:solidFill>
                  <a:srgbClr val="273239"/>
                </a:solidFill>
                <a:effectLst/>
                <a:latin typeface="urw-din"/>
              </a:rPr>
              <a:t>',</a:t>
            </a:r>
            <a:endParaRPr lang="en-US" sz="2000" b="0" i="0" dirty="0">
              <a:solidFill>
                <a:srgbClr val="273239"/>
              </a:solidFill>
              <a:effectLst/>
              <a:latin typeface="urw-din"/>
            </a:endParaRPr>
          </a:p>
          <a:p>
            <a:r>
              <a:rPr lang="en-US" sz="2000" b="0" i="0" dirty="0">
                <a:solidFill>
                  <a:srgbClr val="273239"/>
                </a:solidFill>
                <a:effectLst/>
                <a:latin typeface="urw-din"/>
              </a:rPr>
              <a:t>                   '</a:t>
            </a:r>
            <a:r>
              <a:rPr lang="en-US" sz="2000" b="0" i="0" dirty="0" err="1">
                <a:solidFill>
                  <a:srgbClr val="273239"/>
                </a:solidFill>
                <a:effectLst/>
                <a:latin typeface="urw-din"/>
              </a:rPr>
              <a:t>Jaunpur</a:t>
            </a:r>
            <a:r>
              <a:rPr lang="en-US" sz="2000" b="0" i="0" dirty="0">
                <a:solidFill>
                  <a:srgbClr val="273239"/>
                </a:solidFill>
                <a:effectLst/>
                <a:latin typeface="urw-din"/>
              </a:rPr>
              <a:t>', 'Kanpur', 'Allahabad', 'Aligarh'],</a:t>
            </a:r>
            <a:endParaRPr lang="en-US" sz="2000" b="0" i="0" dirty="0">
              <a:solidFill>
                <a:srgbClr val="273239"/>
              </a:solidFill>
              <a:effectLst/>
              <a:latin typeface="urw-din"/>
            </a:endParaRPr>
          </a:p>
          <a:p>
            <a:r>
              <a:rPr lang="en-US" sz="2000" b="0" i="0" dirty="0">
                <a:solidFill>
                  <a:srgbClr val="273239"/>
                </a:solidFill>
                <a:effectLst/>
                <a:latin typeface="urw-din"/>
              </a:rPr>
              <a:t>        'Qualification':['</a:t>
            </a:r>
            <a:r>
              <a:rPr lang="en-US" sz="2000" b="0" i="0" dirty="0" err="1">
                <a:solidFill>
                  <a:srgbClr val="273239"/>
                </a:solidFill>
                <a:effectLst/>
                <a:latin typeface="urw-din"/>
              </a:rPr>
              <a:t>Msc</a:t>
            </a:r>
            <a:r>
              <a:rPr lang="en-US" sz="2000" b="0" i="0" dirty="0">
                <a:solidFill>
                  <a:srgbClr val="273239"/>
                </a:solidFill>
                <a:effectLst/>
                <a:latin typeface="urw-din"/>
              </a:rPr>
              <a:t>', 'MA', 'MCA', '</a:t>
            </a:r>
            <a:r>
              <a:rPr lang="en-US" sz="2000" b="0" i="0" dirty="0" err="1">
                <a:solidFill>
                  <a:srgbClr val="273239"/>
                </a:solidFill>
                <a:effectLst/>
                <a:latin typeface="urw-din"/>
              </a:rPr>
              <a:t>Phd</a:t>
            </a:r>
            <a:r>
              <a:rPr lang="en-US" sz="2000" b="0" i="0" dirty="0">
                <a:solidFill>
                  <a:srgbClr val="273239"/>
                </a:solidFill>
                <a:effectLst/>
                <a:latin typeface="urw-din"/>
              </a:rPr>
              <a:t>',</a:t>
            </a:r>
            <a:endParaRPr lang="en-US" sz="2000" b="0" i="0" dirty="0">
              <a:solidFill>
                <a:srgbClr val="273239"/>
              </a:solidFill>
              <a:effectLst/>
              <a:latin typeface="urw-din"/>
            </a:endParaRPr>
          </a:p>
          <a:p>
            <a:r>
              <a:rPr lang="en-US" sz="2000" b="0" i="0" dirty="0">
                <a:solidFill>
                  <a:srgbClr val="273239"/>
                </a:solidFill>
                <a:effectLst/>
                <a:latin typeface="urw-din"/>
              </a:rPr>
              <a:t>                         '</a:t>
            </a:r>
            <a:r>
              <a:rPr lang="en-US" sz="2000" b="0" i="0" dirty="0" err="1">
                <a:solidFill>
                  <a:srgbClr val="273239"/>
                </a:solidFill>
                <a:effectLst/>
                <a:latin typeface="urw-din"/>
              </a:rPr>
              <a:t>B.Tech</a:t>
            </a:r>
            <a:r>
              <a:rPr lang="en-US" sz="2000" b="0" i="0" dirty="0">
                <a:solidFill>
                  <a:srgbClr val="273239"/>
                </a:solidFill>
                <a:effectLst/>
                <a:latin typeface="urw-din"/>
              </a:rPr>
              <a:t>', 'B.com', '</a:t>
            </a:r>
            <a:r>
              <a:rPr lang="en-US" sz="2000" b="0" i="0" dirty="0" err="1">
                <a:solidFill>
                  <a:srgbClr val="273239"/>
                </a:solidFill>
                <a:effectLst/>
                <a:latin typeface="urw-din"/>
              </a:rPr>
              <a:t>Msc</a:t>
            </a:r>
            <a:r>
              <a:rPr lang="en-US" sz="2000" b="0" i="0" dirty="0">
                <a:solidFill>
                  <a:srgbClr val="273239"/>
                </a:solidFill>
                <a:effectLst/>
                <a:latin typeface="urw-din"/>
              </a:rPr>
              <a:t>', 'MA']}</a:t>
            </a:r>
            <a:endParaRPr lang="en-US" sz="2000" b="0" i="0" dirty="0">
              <a:solidFill>
                <a:srgbClr val="273239"/>
              </a:solidFill>
              <a:effectLst/>
              <a:latin typeface="urw-din"/>
            </a:endParaRPr>
          </a:p>
          <a:p>
            <a:r>
              <a:rPr lang="en-US" sz="2000" b="0" i="0" dirty="0">
                <a:solidFill>
                  <a:srgbClr val="273239"/>
                </a:solidFill>
                <a:effectLst/>
                <a:latin typeface="urw-din"/>
              </a:rPr>
              <a:t>    </a:t>
            </a:r>
            <a:endParaRPr lang="en-US" sz="2000" b="0" i="0" dirty="0">
              <a:solidFill>
                <a:srgbClr val="273239"/>
              </a:solidFill>
              <a:effectLst/>
              <a:latin typeface="urw-din"/>
            </a:endParaRPr>
          </a:p>
          <a:p>
            <a:r>
              <a:rPr lang="en-US" sz="2000" b="0" i="0" dirty="0">
                <a:solidFill>
                  <a:srgbClr val="273239"/>
                </a:solidFill>
                <a:effectLst/>
                <a:latin typeface="urw-din"/>
              </a:rPr>
              <a:t>  </a:t>
            </a:r>
            <a:endParaRPr lang="en-US" sz="2000" b="0" i="0" dirty="0">
              <a:solidFill>
                <a:srgbClr val="273239"/>
              </a:solidFill>
              <a:effectLst/>
              <a:latin typeface="urw-din"/>
            </a:endParaRPr>
          </a:p>
          <a:p>
            <a:r>
              <a:rPr lang="en-US" sz="2000" b="0" i="0" dirty="0">
                <a:solidFill>
                  <a:srgbClr val="273239"/>
                </a:solidFill>
                <a:effectLst/>
                <a:latin typeface="urw-din"/>
              </a:rPr>
              <a:t># Convert the dictionary into </a:t>
            </a:r>
            <a:r>
              <a:rPr lang="en-US" sz="2000" b="0" i="0" dirty="0" err="1">
                <a:solidFill>
                  <a:srgbClr val="273239"/>
                </a:solidFill>
                <a:effectLst/>
                <a:latin typeface="urw-din"/>
              </a:rPr>
              <a:t>DataFrame</a:t>
            </a:r>
            <a:r>
              <a:rPr lang="en-US" sz="2000" b="0" i="0" dirty="0">
                <a:solidFill>
                  <a:srgbClr val="273239"/>
                </a:solidFill>
                <a:effectLst/>
                <a:latin typeface="urw-din"/>
              </a:rPr>
              <a:t> </a:t>
            </a:r>
            <a:endParaRPr lang="en-US" sz="2000" b="0" i="0" dirty="0">
              <a:solidFill>
                <a:srgbClr val="273239"/>
              </a:solidFill>
              <a:effectLst/>
              <a:latin typeface="urw-din"/>
            </a:endParaRPr>
          </a:p>
          <a:p>
            <a:r>
              <a:rPr lang="en-US" sz="2000" b="0" i="0" dirty="0">
                <a:solidFill>
                  <a:srgbClr val="273239"/>
                </a:solidFill>
                <a:effectLst/>
                <a:latin typeface="urw-din"/>
              </a:rPr>
              <a:t>df = </a:t>
            </a:r>
            <a:r>
              <a:rPr lang="en-US" sz="2000" b="0" i="0" dirty="0" err="1">
                <a:solidFill>
                  <a:srgbClr val="273239"/>
                </a:solidFill>
                <a:effectLst/>
                <a:latin typeface="urw-din"/>
              </a:rPr>
              <a:t>pd.DataFrame</a:t>
            </a:r>
            <a:r>
              <a:rPr lang="en-US" sz="2000" b="0" i="0" dirty="0">
                <a:solidFill>
                  <a:srgbClr val="273239"/>
                </a:solidFill>
                <a:effectLst/>
                <a:latin typeface="urw-din"/>
              </a:rPr>
              <a:t>(data1)</a:t>
            </a:r>
            <a:endParaRPr lang="en-US" sz="2000" b="0" i="0" dirty="0">
              <a:solidFill>
                <a:srgbClr val="273239"/>
              </a:solidFill>
              <a:effectLst/>
              <a:latin typeface="urw-din"/>
            </a:endParaRPr>
          </a:p>
          <a:p>
            <a:r>
              <a:rPr lang="en-US" sz="1200" b="0" i="0" dirty="0">
                <a:solidFill>
                  <a:srgbClr val="273239"/>
                </a:solidFill>
                <a:effectLst/>
                <a:latin typeface="urw-din"/>
              </a:rPr>
              <a:t>Now we group a data of Name using </a:t>
            </a:r>
            <a:r>
              <a:rPr lang="en-US" sz="1200" b="0" i="0" dirty="0" err="1">
                <a:solidFill>
                  <a:srgbClr val="273239"/>
                </a:solidFill>
                <a:effectLst/>
                <a:latin typeface="urw-din"/>
              </a:rPr>
              <a:t>groupby</a:t>
            </a:r>
            <a:r>
              <a:rPr lang="en-US" sz="1200" b="0" i="0" dirty="0">
                <a:solidFill>
                  <a:srgbClr val="273239"/>
                </a:solidFill>
                <a:effectLst/>
                <a:latin typeface="urw-din"/>
              </a:rPr>
              <a:t>() function</a:t>
            </a:r>
            <a:endParaRPr lang="en-US" sz="2000" dirty="0">
              <a:solidFill>
                <a:srgbClr val="273239"/>
              </a:solidFill>
              <a:latin typeface="urw-din"/>
            </a:endParaRPr>
          </a:p>
          <a:p>
            <a:r>
              <a:rPr lang="en-US" sz="2000" b="0" i="0" dirty="0" err="1">
                <a:solidFill>
                  <a:srgbClr val="273239"/>
                </a:solidFill>
                <a:effectLst/>
                <a:latin typeface="urw-din"/>
              </a:rPr>
              <a:t>df.groupby</a:t>
            </a:r>
            <a:r>
              <a:rPr lang="en-US" sz="2000" b="0" i="0" dirty="0">
                <a:solidFill>
                  <a:srgbClr val="273239"/>
                </a:solidFill>
                <a:effectLst/>
                <a:latin typeface="urw-din"/>
              </a:rPr>
              <a:t>('Name’)</a:t>
            </a:r>
            <a:endParaRPr lang="en-US" sz="2000" b="0" i="0" dirty="0">
              <a:solidFill>
                <a:srgbClr val="273239"/>
              </a:solidFill>
              <a:effectLst/>
              <a:latin typeface="urw-din"/>
            </a:endParaRPr>
          </a:p>
          <a:p>
            <a:r>
              <a:rPr lang="en-US" sz="2000" b="0" i="0" dirty="0">
                <a:solidFill>
                  <a:srgbClr val="273239"/>
                </a:solidFill>
                <a:effectLst/>
                <a:latin typeface="urw-din"/>
              </a:rPr>
              <a:t>print(</a:t>
            </a:r>
            <a:r>
              <a:rPr lang="en-US" sz="2000" b="0" i="0" dirty="0" err="1">
                <a:solidFill>
                  <a:srgbClr val="273239"/>
                </a:solidFill>
                <a:effectLst/>
                <a:latin typeface="urw-din"/>
              </a:rPr>
              <a:t>df.groupby</a:t>
            </a:r>
            <a:r>
              <a:rPr lang="en-US" sz="2000" b="0" i="0" dirty="0">
                <a:solidFill>
                  <a:srgbClr val="273239"/>
                </a:solidFill>
                <a:effectLst/>
                <a:latin typeface="urw-din"/>
              </a:rPr>
              <a:t>('Name').groups)</a:t>
            </a:r>
            <a:endParaRPr lang="en-US" sz="2000" b="0" i="0" dirty="0">
              <a:solidFill>
                <a:srgbClr val="273239"/>
              </a:solidFill>
              <a:effectLst/>
              <a:latin typeface="urw-din"/>
            </a:endParaRPr>
          </a:p>
          <a:p>
            <a:endParaRPr lang="en-IN"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624"/>
            <a:ext cx="8229600" cy="6081539"/>
          </a:xfrm>
        </p:spPr>
        <p:txBody>
          <a:bodyPr>
            <a:normAutofit/>
          </a:bodyPr>
          <a:lstStyle/>
          <a:p>
            <a:r>
              <a:rPr lang="en-US" sz="2000" b="0" i="0" dirty="0">
                <a:solidFill>
                  <a:srgbClr val="273239"/>
                </a:solidFill>
                <a:effectLst/>
                <a:latin typeface="urw-din"/>
              </a:rPr>
              <a:t>Now we print the first entries in all the groups formed.</a:t>
            </a:r>
            <a:endParaRPr lang="en-US" sz="2000" b="0" i="0" dirty="0">
              <a:solidFill>
                <a:srgbClr val="273239"/>
              </a:solidFill>
              <a:effectLst/>
              <a:latin typeface="urw-din"/>
            </a:endParaRPr>
          </a:p>
          <a:p>
            <a:r>
              <a:rPr lang="en-US" sz="2000" dirty="0"/>
              <a:t># applying </a:t>
            </a:r>
            <a:r>
              <a:rPr lang="en-US" sz="2000" dirty="0" err="1"/>
              <a:t>groupby</a:t>
            </a:r>
            <a:r>
              <a:rPr lang="en-US" sz="2000" dirty="0"/>
              <a:t>() function to</a:t>
            </a:r>
            <a:endParaRPr lang="en-US" sz="2000" dirty="0"/>
          </a:p>
          <a:p>
            <a:r>
              <a:rPr lang="en-US" sz="2000" dirty="0"/>
              <a:t># group the data on Name value.</a:t>
            </a:r>
            <a:endParaRPr lang="en-US" sz="2000" dirty="0"/>
          </a:p>
          <a:p>
            <a:r>
              <a:rPr lang="en-US" sz="2000" dirty="0" err="1"/>
              <a:t>gk</a:t>
            </a:r>
            <a:r>
              <a:rPr lang="en-US" sz="2000" dirty="0"/>
              <a:t> = </a:t>
            </a:r>
            <a:r>
              <a:rPr lang="en-US" sz="2000" dirty="0" err="1"/>
              <a:t>df.groupby</a:t>
            </a:r>
            <a:r>
              <a:rPr lang="en-US" sz="2000" dirty="0"/>
              <a:t>('Name')</a:t>
            </a:r>
            <a:endParaRPr lang="en-US" sz="2000" dirty="0"/>
          </a:p>
          <a:p>
            <a:r>
              <a:rPr lang="en-US" sz="2000" dirty="0"/>
              <a:t>   </a:t>
            </a:r>
            <a:endParaRPr lang="en-US" sz="2000" dirty="0"/>
          </a:p>
          <a:p>
            <a:r>
              <a:rPr lang="en-US" sz="2000" dirty="0"/>
              <a:t># Let's print the first entries</a:t>
            </a:r>
            <a:endParaRPr lang="en-US" sz="2000" dirty="0"/>
          </a:p>
          <a:p>
            <a:r>
              <a:rPr lang="en-US" sz="2000" dirty="0"/>
              <a:t># in all the groups formed.</a:t>
            </a:r>
            <a:endParaRPr lang="en-US" sz="2000" dirty="0"/>
          </a:p>
          <a:p>
            <a:r>
              <a:rPr lang="en-US" sz="2000" dirty="0" err="1"/>
              <a:t>gk.first</a:t>
            </a:r>
            <a:r>
              <a:rPr lang="en-US" sz="2000" dirty="0"/>
              <a:t>()</a:t>
            </a:r>
            <a:endParaRPr lang="en-US" sz="2000" dirty="0"/>
          </a:p>
          <a:p>
            <a:endParaRPr lang="en-US" sz="2000" dirty="0"/>
          </a:p>
          <a:p>
            <a:r>
              <a:rPr lang="en-US" sz="1200" b="1" i="0" dirty="0">
                <a:solidFill>
                  <a:srgbClr val="273239"/>
                </a:solidFill>
                <a:effectLst/>
                <a:latin typeface="urw-din"/>
              </a:rPr>
              <a:t>Grouping data with multiple keys :</a:t>
            </a:r>
            <a:r>
              <a:rPr lang="en-US" sz="1200" b="0" i="0" dirty="0">
                <a:solidFill>
                  <a:srgbClr val="273239"/>
                </a:solidFill>
                <a:effectLst/>
                <a:latin typeface="urw-din"/>
              </a:rPr>
              <a:t> </a:t>
            </a:r>
            <a:endParaRPr lang="en-US" sz="1200" b="0" i="0" dirty="0">
              <a:solidFill>
                <a:srgbClr val="273239"/>
              </a:solidFill>
              <a:effectLst/>
              <a:latin typeface="urw-din"/>
            </a:endParaRPr>
          </a:p>
          <a:p>
            <a:r>
              <a:rPr lang="en-US" sz="1200" b="0" i="0" dirty="0">
                <a:solidFill>
                  <a:srgbClr val="273239"/>
                </a:solidFill>
                <a:effectLst/>
                <a:latin typeface="urw-din"/>
              </a:rPr>
              <a:t>In order to group data with multiple keys, we pass multiple keys in </a:t>
            </a:r>
            <a:r>
              <a:rPr lang="en-US" sz="1200" b="0" i="0" dirty="0" err="1">
                <a:solidFill>
                  <a:srgbClr val="273239"/>
                </a:solidFill>
                <a:effectLst/>
                <a:latin typeface="urw-din"/>
              </a:rPr>
              <a:t>groupby</a:t>
            </a:r>
            <a:r>
              <a:rPr lang="en-US" sz="1200" b="0" i="0" dirty="0">
                <a:solidFill>
                  <a:srgbClr val="273239"/>
                </a:solidFill>
                <a:effectLst/>
                <a:latin typeface="urw-din"/>
              </a:rPr>
              <a:t> function. </a:t>
            </a:r>
            <a:endParaRPr lang="en-US" sz="1200" dirty="0">
              <a:solidFill>
                <a:srgbClr val="273239"/>
              </a:solidFill>
              <a:latin typeface="urw-din"/>
            </a:endParaRPr>
          </a:p>
          <a:p>
            <a:r>
              <a:rPr lang="en-IN" sz="2000" dirty="0" err="1"/>
              <a:t>df.groupby</a:t>
            </a:r>
            <a:r>
              <a:rPr lang="en-IN" sz="2000" dirty="0"/>
              <a:t>(['Name', 'Qualification'])</a:t>
            </a:r>
            <a:endParaRPr lang="en-IN" sz="2000" dirty="0"/>
          </a:p>
          <a:p>
            <a:r>
              <a:rPr lang="en-IN" sz="2000" dirty="0"/>
              <a:t> </a:t>
            </a:r>
            <a:endParaRPr lang="en-IN" sz="2000" dirty="0"/>
          </a:p>
          <a:p>
            <a:r>
              <a:rPr lang="en-IN" sz="2000" dirty="0"/>
              <a:t>print(</a:t>
            </a:r>
            <a:r>
              <a:rPr lang="en-IN" sz="2000" dirty="0" err="1"/>
              <a:t>df.groupby</a:t>
            </a:r>
            <a:r>
              <a:rPr lang="en-IN" sz="2000" dirty="0"/>
              <a:t>(['Name', 'Qualification']).groups)</a:t>
            </a:r>
            <a:endParaRPr lang="en-IN" sz="20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Iterating through groups</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273239"/>
                </a:solidFill>
                <a:effectLst/>
                <a:latin typeface="urw-din"/>
              </a:rPr>
              <a:t>In order to iterate an element of groups, we can iterate through the object similar to itertools.obj. </a:t>
            </a:r>
            <a:endParaRPr lang="en-US" sz="2000" b="0" i="0" dirty="0">
              <a:solidFill>
                <a:srgbClr val="273239"/>
              </a:solidFill>
              <a:effectLst/>
              <a:latin typeface="urw-din"/>
            </a:endParaRPr>
          </a:p>
          <a:p>
            <a:r>
              <a:rPr lang="en-US" sz="2000" dirty="0"/>
              <a:t>grp = </a:t>
            </a:r>
            <a:r>
              <a:rPr lang="en-US" sz="2000" dirty="0" err="1"/>
              <a:t>df.groupby</a:t>
            </a:r>
            <a:r>
              <a:rPr lang="en-US" sz="2000" dirty="0"/>
              <a:t>('Name')</a:t>
            </a:r>
            <a:endParaRPr lang="en-US" sz="2000" dirty="0"/>
          </a:p>
          <a:p>
            <a:r>
              <a:rPr lang="en-US" sz="2000" dirty="0"/>
              <a:t>for name, group in grp:</a:t>
            </a:r>
            <a:endParaRPr lang="en-US" sz="2000" dirty="0"/>
          </a:p>
          <a:p>
            <a:r>
              <a:rPr lang="en-US" sz="2000" dirty="0"/>
              <a:t>    print(name)</a:t>
            </a:r>
            <a:endParaRPr lang="en-US" sz="2000" dirty="0"/>
          </a:p>
          <a:p>
            <a:r>
              <a:rPr lang="en-US" sz="2000" dirty="0"/>
              <a:t>    print(group)</a:t>
            </a:r>
            <a:endParaRPr lang="en-US" sz="2000" dirty="0"/>
          </a:p>
          <a:p>
            <a:r>
              <a:rPr lang="en-US" sz="2000" dirty="0"/>
              <a:t>    print()</a:t>
            </a:r>
            <a:endParaRPr lang="en-US" sz="2000" dirty="0"/>
          </a:p>
          <a:p>
            <a:endParaRPr lang="en-US" sz="2000" dirty="0"/>
          </a:p>
          <a:p>
            <a:r>
              <a:rPr lang="en-US" sz="1200" b="0" i="0" dirty="0">
                <a:solidFill>
                  <a:srgbClr val="273239"/>
                </a:solidFill>
                <a:effectLst/>
                <a:latin typeface="urw-din"/>
              </a:rPr>
              <a:t>Now we iterate an element of group containing multiple keys </a:t>
            </a:r>
            <a:endParaRPr lang="en-US" sz="2000" b="0" i="0" dirty="0">
              <a:solidFill>
                <a:srgbClr val="273239"/>
              </a:solidFill>
              <a:effectLst/>
              <a:latin typeface="urw-din"/>
            </a:endParaRPr>
          </a:p>
          <a:p>
            <a:r>
              <a:rPr lang="en-US" sz="2000" dirty="0"/>
              <a:t>grp = </a:t>
            </a:r>
            <a:r>
              <a:rPr lang="en-US" sz="2000" dirty="0" err="1"/>
              <a:t>df.groupby</a:t>
            </a:r>
            <a:r>
              <a:rPr lang="en-US" sz="2000" dirty="0"/>
              <a:t>(['Name', 'Qualification'])</a:t>
            </a:r>
            <a:endParaRPr lang="en-US" sz="2000" dirty="0"/>
          </a:p>
          <a:p>
            <a:r>
              <a:rPr lang="en-US" sz="2000" dirty="0"/>
              <a:t>for name, group in grp:</a:t>
            </a:r>
            <a:endParaRPr lang="en-US" sz="2000" dirty="0"/>
          </a:p>
          <a:p>
            <a:r>
              <a:rPr lang="en-US" sz="2000" dirty="0"/>
              <a:t>    print(name)</a:t>
            </a:r>
            <a:endParaRPr lang="en-US" sz="2000" dirty="0"/>
          </a:p>
          <a:p>
            <a:r>
              <a:rPr lang="en-US" sz="2000" dirty="0"/>
              <a:t>    print(group)</a:t>
            </a:r>
            <a:endParaRPr lang="en-US" sz="2000" dirty="0"/>
          </a:p>
          <a:p>
            <a:r>
              <a:rPr lang="en-US" sz="2000" dirty="0"/>
              <a:t>    print()</a:t>
            </a:r>
            <a:endParaRPr lang="en-IN" sz="20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urw-din"/>
              </a:rPr>
              <a:t>Selecting a groups</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000" b="0" i="0" dirty="0">
                <a:solidFill>
                  <a:srgbClr val="273239"/>
                </a:solidFill>
                <a:effectLst/>
                <a:latin typeface="urw-din"/>
              </a:rPr>
              <a:t>In order to select a group, we can select group using </a:t>
            </a:r>
            <a:r>
              <a:rPr lang="en-US" sz="2000" b="0" i="0" dirty="0" err="1">
                <a:solidFill>
                  <a:srgbClr val="273239"/>
                </a:solidFill>
                <a:effectLst/>
                <a:latin typeface="urw-din"/>
              </a:rPr>
              <a:t>GroupBy.get_group</a:t>
            </a:r>
            <a:r>
              <a:rPr lang="en-US" sz="2000" b="0" i="0" dirty="0">
                <a:solidFill>
                  <a:srgbClr val="273239"/>
                </a:solidFill>
                <a:effectLst/>
                <a:latin typeface="urw-din"/>
              </a:rPr>
              <a:t>(). We can select a group by applying a function </a:t>
            </a:r>
            <a:r>
              <a:rPr lang="en-US" sz="2000" b="0" i="0" dirty="0" err="1">
                <a:solidFill>
                  <a:srgbClr val="273239"/>
                </a:solidFill>
                <a:effectLst/>
                <a:latin typeface="urw-din"/>
              </a:rPr>
              <a:t>GroupBy.get_group</a:t>
            </a:r>
            <a:r>
              <a:rPr lang="en-US" sz="2000" b="0" i="0" dirty="0">
                <a:solidFill>
                  <a:srgbClr val="273239"/>
                </a:solidFill>
                <a:effectLst/>
                <a:latin typeface="urw-din"/>
              </a:rPr>
              <a:t> this function select a single group. </a:t>
            </a:r>
            <a:endParaRPr lang="en-US" sz="2000" b="0" i="0" dirty="0">
              <a:solidFill>
                <a:srgbClr val="273239"/>
              </a:solidFill>
              <a:effectLst/>
              <a:latin typeface="urw-din"/>
            </a:endParaRPr>
          </a:p>
          <a:p>
            <a:r>
              <a:rPr lang="en-US" sz="2000" b="0" i="0" dirty="0">
                <a:solidFill>
                  <a:srgbClr val="273239"/>
                </a:solidFill>
                <a:effectLst/>
                <a:latin typeface="urw-din"/>
              </a:rPr>
              <a:t>grp = </a:t>
            </a:r>
            <a:r>
              <a:rPr lang="en-US" sz="2000" b="0" i="0" dirty="0" err="1">
                <a:solidFill>
                  <a:srgbClr val="273239"/>
                </a:solidFill>
                <a:effectLst/>
                <a:latin typeface="urw-din"/>
              </a:rPr>
              <a:t>df.groupby</a:t>
            </a:r>
            <a:r>
              <a:rPr lang="en-US" sz="2000" b="0" i="0" dirty="0">
                <a:solidFill>
                  <a:srgbClr val="273239"/>
                </a:solidFill>
                <a:effectLst/>
                <a:latin typeface="urw-din"/>
              </a:rPr>
              <a:t>('Name')</a:t>
            </a:r>
            <a:endParaRPr lang="en-US" sz="2000" b="0" i="0" dirty="0">
              <a:solidFill>
                <a:srgbClr val="273239"/>
              </a:solidFill>
              <a:effectLst/>
              <a:latin typeface="urw-din"/>
            </a:endParaRPr>
          </a:p>
          <a:p>
            <a:r>
              <a:rPr lang="en-US" sz="2000" b="0" i="0" dirty="0" err="1">
                <a:solidFill>
                  <a:srgbClr val="273239"/>
                </a:solidFill>
                <a:effectLst/>
                <a:latin typeface="urw-din"/>
              </a:rPr>
              <a:t>grp.get_group</a:t>
            </a:r>
            <a:r>
              <a:rPr lang="en-US" sz="2000" b="0" i="0" dirty="0">
                <a:solidFill>
                  <a:srgbClr val="273239"/>
                </a:solidFill>
                <a:effectLst/>
                <a:latin typeface="urw-din"/>
              </a:rPr>
              <a:t>('Jai’)</a:t>
            </a:r>
            <a:endParaRPr lang="en-US" sz="2000" dirty="0">
              <a:solidFill>
                <a:srgbClr val="273239"/>
              </a:solidFill>
              <a:latin typeface="urw-din"/>
            </a:endParaRPr>
          </a:p>
          <a:p>
            <a:endParaRPr lang="en-US" sz="2000" b="0" i="0" dirty="0">
              <a:solidFill>
                <a:srgbClr val="273239"/>
              </a:solidFill>
              <a:effectLst/>
              <a:latin typeface="urw-din"/>
            </a:endParaRPr>
          </a:p>
          <a:p>
            <a:r>
              <a:rPr lang="en-US" sz="1200" b="0" i="0" dirty="0">
                <a:solidFill>
                  <a:srgbClr val="273239"/>
                </a:solidFill>
                <a:effectLst/>
                <a:latin typeface="urw-din"/>
              </a:rPr>
              <a:t>Now we select an object grouped on multiple columns </a:t>
            </a:r>
            <a:endParaRPr lang="en-US" sz="2000" dirty="0">
              <a:solidFill>
                <a:srgbClr val="273239"/>
              </a:solidFill>
              <a:latin typeface="urw-din"/>
            </a:endParaRPr>
          </a:p>
          <a:p>
            <a:r>
              <a:rPr lang="en-US" sz="2000" b="0" i="0" dirty="0">
                <a:solidFill>
                  <a:srgbClr val="273239"/>
                </a:solidFill>
                <a:effectLst/>
                <a:latin typeface="urw-din"/>
              </a:rPr>
              <a:t># selecting object grouped</a:t>
            </a:r>
            <a:endParaRPr lang="en-US" sz="2000" b="0" i="0" dirty="0">
              <a:solidFill>
                <a:srgbClr val="273239"/>
              </a:solidFill>
              <a:effectLst/>
              <a:latin typeface="urw-din"/>
            </a:endParaRPr>
          </a:p>
          <a:p>
            <a:r>
              <a:rPr lang="en-US" sz="2000" b="0" i="0" dirty="0">
                <a:solidFill>
                  <a:srgbClr val="273239"/>
                </a:solidFill>
                <a:effectLst/>
                <a:latin typeface="urw-din"/>
              </a:rPr>
              <a:t># on multiple columns</a:t>
            </a:r>
            <a:endParaRPr lang="en-US" sz="2000" b="0" i="0" dirty="0">
              <a:solidFill>
                <a:srgbClr val="273239"/>
              </a:solidFill>
              <a:effectLst/>
              <a:latin typeface="urw-din"/>
            </a:endParaRPr>
          </a:p>
          <a:p>
            <a:r>
              <a:rPr lang="en-US" sz="2000" b="0" i="0" dirty="0">
                <a:solidFill>
                  <a:srgbClr val="273239"/>
                </a:solidFill>
                <a:effectLst/>
                <a:latin typeface="urw-din"/>
              </a:rPr>
              <a:t> </a:t>
            </a:r>
            <a:endParaRPr lang="en-US" sz="2000" b="0" i="0" dirty="0">
              <a:solidFill>
                <a:srgbClr val="273239"/>
              </a:solidFill>
              <a:effectLst/>
              <a:latin typeface="urw-din"/>
            </a:endParaRPr>
          </a:p>
          <a:p>
            <a:r>
              <a:rPr lang="en-US" sz="2000" b="0" i="0" dirty="0">
                <a:solidFill>
                  <a:srgbClr val="273239"/>
                </a:solidFill>
                <a:effectLst/>
                <a:latin typeface="urw-din"/>
              </a:rPr>
              <a:t>grp = </a:t>
            </a:r>
            <a:r>
              <a:rPr lang="en-US" sz="2000" b="0" i="0" dirty="0" err="1">
                <a:solidFill>
                  <a:srgbClr val="273239"/>
                </a:solidFill>
                <a:effectLst/>
                <a:latin typeface="urw-din"/>
              </a:rPr>
              <a:t>df.groupby</a:t>
            </a:r>
            <a:r>
              <a:rPr lang="en-US" sz="2000" b="0" i="0" dirty="0">
                <a:solidFill>
                  <a:srgbClr val="273239"/>
                </a:solidFill>
                <a:effectLst/>
                <a:latin typeface="urw-din"/>
              </a:rPr>
              <a:t>(['Name', 'Qualification'])</a:t>
            </a:r>
            <a:endParaRPr lang="en-US" sz="2000" b="0" i="0" dirty="0">
              <a:solidFill>
                <a:srgbClr val="273239"/>
              </a:solidFill>
              <a:effectLst/>
              <a:latin typeface="urw-din"/>
            </a:endParaRPr>
          </a:p>
          <a:p>
            <a:r>
              <a:rPr lang="en-US" sz="2000" b="0" i="0" dirty="0" err="1">
                <a:solidFill>
                  <a:srgbClr val="273239"/>
                </a:solidFill>
                <a:effectLst/>
                <a:latin typeface="urw-din"/>
              </a:rPr>
              <a:t>grp.get_group</a:t>
            </a:r>
            <a:r>
              <a:rPr lang="en-US" sz="2000" b="0" i="0" dirty="0">
                <a:solidFill>
                  <a:srgbClr val="273239"/>
                </a:solidFill>
                <a:effectLst/>
                <a:latin typeface="urw-din"/>
              </a:rPr>
              <a:t>(('Jai', '</a:t>
            </a:r>
            <a:r>
              <a:rPr lang="en-US" sz="2000" b="0" i="0" dirty="0" err="1">
                <a:solidFill>
                  <a:srgbClr val="273239"/>
                </a:solidFill>
                <a:effectLst/>
                <a:latin typeface="urw-din"/>
              </a:rPr>
              <a:t>Msc</a:t>
            </a:r>
            <a:r>
              <a:rPr lang="en-US" sz="2000" b="0" i="0" dirty="0">
                <a:solidFill>
                  <a:srgbClr val="273239"/>
                </a:solidFill>
                <a:effectLst/>
                <a:latin typeface="urw-din"/>
              </a:rPr>
              <a:t>'))</a:t>
            </a:r>
            <a:endParaRPr lang="en-US" sz="2000" b="0" i="0" dirty="0">
              <a:solidFill>
                <a:srgbClr val="273239"/>
              </a:solidFill>
              <a:effectLst/>
              <a:latin typeface="urw-din"/>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0-D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b="0" i="0" dirty="0">
                <a:solidFill>
                  <a:srgbClr val="000000"/>
                </a:solidFill>
                <a:effectLst/>
                <a:latin typeface="Verdana" panose="020B0604030504040204" pitchFamily="34" charset="0"/>
              </a:rPr>
              <a:t>0-D arrays, or Scalars, are the elements in an array. Each value in an array is a 0-D array.</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42</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urw-din"/>
              </a:rPr>
              <a:t>Applying function to group</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332656"/>
            <a:ext cx="8229600" cy="5793507"/>
          </a:xfrm>
        </p:spPr>
        <p:txBody>
          <a:bodyPr/>
          <a:lstStyle/>
          <a:p>
            <a:r>
              <a:rPr lang="en-US" sz="2000" b="0" i="0" dirty="0">
                <a:solidFill>
                  <a:srgbClr val="273239"/>
                </a:solidFill>
                <a:effectLst/>
                <a:latin typeface="urw-din"/>
              </a:rPr>
              <a:t>After splitting a data into a group, we apply a function to each group in order to do that we perform some operation they are: </a:t>
            </a:r>
            <a:endParaRPr lang="en-US" sz="2000" b="0" i="0" dirty="0">
              <a:solidFill>
                <a:srgbClr val="273239"/>
              </a:solidFill>
              <a:effectLst/>
              <a:latin typeface="urw-din"/>
            </a:endParaRPr>
          </a:p>
          <a:p>
            <a:endParaRPr lang="en-US" sz="2000" dirty="0">
              <a:solidFill>
                <a:srgbClr val="273239"/>
              </a:solidFill>
              <a:latin typeface="urw-din"/>
            </a:endParaRPr>
          </a:p>
          <a:p>
            <a:r>
              <a:rPr lang="en-US" sz="2000" b="1" i="0" dirty="0">
                <a:solidFill>
                  <a:srgbClr val="273239"/>
                </a:solidFill>
                <a:effectLst/>
                <a:latin typeface="urw-din"/>
              </a:rPr>
              <a:t>Aggregation :</a:t>
            </a:r>
            <a:r>
              <a:rPr lang="en-US" sz="2000" b="0" i="0" dirty="0">
                <a:solidFill>
                  <a:srgbClr val="273239"/>
                </a:solidFill>
                <a:effectLst/>
                <a:latin typeface="urw-din"/>
              </a:rPr>
              <a:t> It is a process in which we compute a summary statistic (or statistics) about each group. For Example, Compute group sums </a:t>
            </a:r>
            <a:r>
              <a:rPr lang="en-US" sz="2000" b="0" i="0" dirty="0" err="1">
                <a:solidFill>
                  <a:srgbClr val="273239"/>
                </a:solidFill>
                <a:effectLst/>
                <a:latin typeface="urw-din"/>
              </a:rPr>
              <a:t>ormeans</a:t>
            </a:r>
            <a:endParaRPr lang="en-US" sz="2000" b="0" i="0" dirty="0">
              <a:solidFill>
                <a:srgbClr val="273239"/>
              </a:solidFill>
              <a:effectLst/>
              <a:latin typeface="urw-din"/>
            </a:endParaRPr>
          </a:p>
          <a:p>
            <a:r>
              <a:rPr lang="en-US" sz="2000" b="1" i="0" dirty="0">
                <a:solidFill>
                  <a:srgbClr val="273239"/>
                </a:solidFill>
                <a:effectLst/>
                <a:latin typeface="urw-din"/>
              </a:rPr>
              <a:t>Transformation :</a:t>
            </a:r>
            <a:r>
              <a:rPr lang="en-US" sz="2000" b="0" i="0" dirty="0">
                <a:solidFill>
                  <a:srgbClr val="273239"/>
                </a:solidFill>
                <a:effectLst/>
                <a:latin typeface="urw-din"/>
              </a:rPr>
              <a:t> It is a process in which we perform some group-specific computations and return a like-indexed. For Example, Filling NAs within groups with a value derived from each group</a:t>
            </a:r>
            <a:endParaRPr lang="en-US" sz="2000" b="0" i="0" dirty="0">
              <a:solidFill>
                <a:srgbClr val="273239"/>
              </a:solidFill>
              <a:effectLst/>
              <a:latin typeface="urw-din"/>
            </a:endParaRPr>
          </a:p>
          <a:p>
            <a:r>
              <a:rPr lang="en-US" sz="2000" b="1" i="0" dirty="0">
                <a:solidFill>
                  <a:srgbClr val="273239"/>
                </a:solidFill>
                <a:effectLst/>
                <a:latin typeface="urw-din"/>
              </a:rPr>
              <a:t>Filtration :</a:t>
            </a:r>
            <a:r>
              <a:rPr lang="en-US" sz="2000" b="0" i="0" dirty="0">
                <a:solidFill>
                  <a:srgbClr val="273239"/>
                </a:solidFill>
                <a:effectLst/>
                <a:latin typeface="urw-din"/>
              </a:rPr>
              <a:t> It is a process in which we discard some groups, according to a group-wise computation that evaluates True or False. For Example, Filtering out data based on the group sum or mean</a:t>
            </a:r>
            <a:endParaRPr lang="en-US" sz="2000" b="0" i="0" dirty="0">
              <a:solidFill>
                <a:srgbClr val="273239"/>
              </a:solidFill>
              <a:effectLst/>
              <a:latin typeface="urw-din"/>
            </a:endParaRPr>
          </a:p>
          <a:p>
            <a:endParaRPr lang="en-US" sz="2000" b="0" i="0" dirty="0">
              <a:solidFill>
                <a:srgbClr val="273239"/>
              </a:solidFill>
              <a:effectLst/>
              <a:latin typeface="urw-din"/>
            </a:endParaRPr>
          </a:p>
          <a:p>
            <a:endParaRPr lang="en-IN"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Aggregation</a:t>
            </a: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2000" b="0" i="0" dirty="0">
                <a:solidFill>
                  <a:srgbClr val="273239"/>
                </a:solidFill>
                <a:effectLst/>
                <a:latin typeface="urw-din"/>
              </a:rPr>
              <a:t>Aggregation is a process in which we compute a summary statistic about each group.</a:t>
            </a:r>
            <a:endParaRPr lang="en-US" sz="2000" b="0" i="0" dirty="0">
              <a:solidFill>
                <a:srgbClr val="273239"/>
              </a:solidFill>
              <a:effectLst/>
              <a:latin typeface="urw-din"/>
            </a:endParaRPr>
          </a:p>
          <a:p>
            <a:r>
              <a:rPr lang="en-US" sz="2000" b="0" i="0" dirty="0">
                <a:solidFill>
                  <a:srgbClr val="273239"/>
                </a:solidFill>
                <a:effectLst/>
                <a:latin typeface="urw-din"/>
              </a:rPr>
              <a:t>Aggregated function returns a single aggregated value for each group. After splitting a data into groups using </a:t>
            </a:r>
            <a:r>
              <a:rPr lang="en-US" sz="2000" b="0" i="0" dirty="0" err="1">
                <a:solidFill>
                  <a:srgbClr val="273239"/>
                </a:solidFill>
                <a:effectLst/>
                <a:latin typeface="urw-din"/>
              </a:rPr>
              <a:t>groupby</a:t>
            </a:r>
            <a:r>
              <a:rPr lang="en-US" sz="2000" b="0" i="0" dirty="0">
                <a:solidFill>
                  <a:srgbClr val="273239"/>
                </a:solidFill>
                <a:effectLst/>
                <a:latin typeface="urw-din"/>
              </a:rPr>
              <a:t> function, several aggregation operations can be performed on the grouped data. </a:t>
            </a:r>
            <a:endParaRPr lang="en-US" sz="2000" b="0" i="0" dirty="0">
              <a:solidFill>
                <a:srgbClr val="273239"/>
              </a:solidFill>
              <a:effectLst/>
              <a:latin typeface="urw-din"/>
            </a:endParaRPr>
          </a:p>
          <a:p>
            <a:r>
              <a:rPr lang="en-US" sz="2000" b="1" i="0" dirty="0">
                <a:solidFill>
                  <a:srgbClr val="273239"/>
                </a:solidFill>
                <a:effectLst/>
                <a:latin typeface="urw-din"/>
              </a:rPr>
              <a:t>Code #1:</a:t>
            </a:r>
            <a:r>
              <a:rPr lang="en-US" sz="2000" b="0" i="0" dirty="0">
                <a:solidFill>
                  <a:srgbClr val="273239"/>
                </a:solidFill>
                <a:effectLst/>
                <a:latin typeface="urw-din"/>
              </a:rPr>
              <a:t> Using aggregation via the aggregate method </a:t>
            </a:r>
            <a:endParaRPr lang="en-US" sz="2000" b="0" i="0" dirty="0">
              <a:solidFill>
                <a:srgbClr val="273239"/>
              </a:solidFill>
              <a:effectLst/>
              <a:latin typeface="urw-din"/>
            </a:endParaRPr>
          </a:p>
          <a:p>
            <a:endParaRPr lang="en-US" sz="2000" dirty="0">
              <a:solidFill>
                <a:srgbClr val="273239"/>
              </a:solidFill>
              <a:latin typeface="urw-din"/>
            </a:endParaRPr>
          </a:p>
          <a:p>
            <a:r>
              <a:rPr lang="en-IN" sz="2000" dirty="0"/>
              <a:t># performing aggregation using</a:t>
            </a:r>
            <a:endParaRPr lang="en-IN" sz="2000" dirty="0"/>
          </a:p>
          <a:p>
            <a:r>
              <a:rPr lang="en-IN" sz="2000" dirty="0"/>
              <a:t># aggregate method</a:t>
            </a:r>
            <a:endParaRPr lang="en-IN" sz="2000" dirty="0"/>
          </a:p>
          <a:p>
            <a:r>
              <a:rPr lang="en-IN" sz="2000" dirty="0"/>
              <a:t> </a:t>
            </a:r>
            <a:endParaRPr lang="en-IN" sz="2000" dirty="0"/>
          </a:p>
          <a:p>
            <a:r>
              <a:rPr lang="en-IN" sz="2000" dirty="0"/>
              <a:t>grp1 = </a:t>
            </a:r>
            <a:r>
              <a:rPr lang="en-IN" sz="2000" dirty="0" err="1"/>
              <a:t>df.groupby</a:t>
            </a:r>
            <a:r>
              <a:rPr lang="en-IN" sz="2000" dirty="0"/>
              <a:t>('Name')</a:t>
            </a:r>
            <a:endParaRPr lang="en-IN" sz="2000" dirty="0"/>
          </a:p>
          <a:p>
            <a:r>
              <a:rPr lang="en-IN" sz="2000" dirty="0"/>
              <a:t> </a:t>
            </a:r>
            <a:endParaRPr lang="en-IN" sz="2000" dirty="0"/>
          </a:p>
          <a:p>
            <a:r>
              <a:rPr lang="en-IN" sz="2000" dirty="0"/>
              <a:t>grp1.aggregate(</a:t>
            </a:r>
            <a:r>
              <a:rPr lang="en-IN" sz="2000" dirty="0" err="1"/>
              <a:t>np.sum</a:t>
            </a:r>
            <a:r>
              <a:rPr lang="en-IN" sz="2000" dirty="0"/>
              <a:t>)</a:t>
            </a:r>
            <a:endParaRPr lang="en-IN" sz="20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lnSpcReduction="10000"/>
          </a:bodyPr>
          <a:lstStyle/>
          <a:p>
            <a:r>
              <a:rPr lang="en-US" sz="2000" b="0" i="0" dirty="0">
                <a:solidFill>
                  <a:srgbClr val="273239"/>
                </a:solidFill>
                <a:effectLst/>
                <a:latin typeface="urw-din"/>
              </a:rPr>
              <a:t>Now we perform aggregation on </a:t>
            </a:r>
            <a:r>
              <a:rPr lang="en-US" sz="2000" b="0" i="0" dirty="0" err="1">
                <a:solidFill>
                  <a:srgbClr val="273239"/>
                </a:solidFill>
                <a:effectLst/>
                <a:latin typeface="urw-din"/>
              </a:rPr>
              <a:t>agroup</a:t>
            </a:r>
            <a:r>
              <a:rPr lang="en-US" sz="2000" b="0" i="0" dirty="0">
                <a:solidFill>
                  <a:srgbClr val="273239"/>
                </a:solidFill>
                <a:effectLst/>
                <a:latin typeface="urw-din"/>
              </a:rPr>
              <a:t> containing multiple keys </a:t>
            </a:r>
            <a:endParaRPr lang="en-US" sz="2000" b="0" i="0" dirty="0">
              <a:solidFill>
                <a:srgbClr val="273239"/>
              </a:solidFill>
              <a:effectLst/>
              <a:latin typeface="urw-din"/>
            </a:endParaRPr>
          </a:p>
          <a:p>
            <a:r>
              <a:rPr lang="en-IN" sz="2000" dirty="0"/>
              <a:t>grp1 = </a:t>
            </a:r>
            <a:r>
              <a:rPr lang="en-IN" sz="2000" dirty="0" err="1"/>
              <a:t>df.groupby</a:t>
            </a:r>
            <a:r>
              <a:rPr lang="en-IN" sz="2000" dirty="0"/>
              <a:t>(['Name', 'Qualification'])</a:t>
            </a:r>
            <a:endParaRPr lang="en-IN" sz="2000" dirty="0"/>
          </a:p>
          <a:p>
            <a:r>
              <a:rPr lang="en-IN" sz="2000" dirty="0"/>
              <a:t> </a:t>
            </a:r>
            <a:endParaRPr lang="en-IN" sz="2000" dirty="0"/>
          </a:p>
          <a:p>
            <a:r>
              <a:rPr lang="en-IN" sz="2000" dirty="0"/>
              <a:t>grp1.aggregate(</a:t>
            </a:r>
            <a:r>
              <a:rPr lang="en-IN" sz="2000" dirty="0" err="1"/>
              <a:t>np.sum</a:t>
            </a:r>
            <a:r>
              <a:rPr lang="en-IN" sz="2000" dirty="0"/>
              <a:t>)</a:t>
            </a:r>
            <a:endParaRPr lang="en-IN" sz="2000" dirty="0"/>
          </a:p>
          <a:p>
            <a:endParaRPr lang="en-IN" sz="2000" dirty="0"/>
          </a:p>
          <a:p>
            <a:r>
              <a:rPr lang="en-US" sz="2000" b="1" i="0" dirty="0">
                <a:solidFill>
                  <a:srgbClr val="273239"/>
                </a:solidFill>
                <a:effectLst/>
                <a:latin typeface="urw-din"/>
              </a:rPr>
              <a:t>Applying multiple functions at once :</a:t>
            </a:r>
            <a:r>
              <a:rPr lang="en-US" sz="2000" b="0" i="0" dirty="0">
                <a:solidFill>
                  <a:srgbClr val="273239"/>
                </a:solidFill>
                <a:effectLst/>
                <a:latin typeface="urw-din"/>
              </a:rPr>
              <a:t> </a:t>
            </a:r>
            <a:endParaRPr lang="en-IN" sz="2000" b="0" i="0" dirty="0">
              <a:solidFill>
                <a:srgbClr val="273239"/>
              </a:solidFill>
              <a:effectLst/>
              <a:latin typeface="urw-din"/>
            </a:endParaRPr>
          </a:p>
          <a:p>
            <a:r>
              <a:rPr lang="en-US" sz="2000" b="0" i="0" dirty="0">
                <a:solidFill>
                  <a:srgbClr val="273239"/>
                </a:solidFill>
                <a:effectLst/>
                <a:latin typeface="urw-din"/>
              </a:rPr>
              <a:t>We can apply a multiple functions at once by passing a list or dictionary of functions to do aggregation with, outputting a </a:t>
            </a:r>
            <a:r>
              <a:rPr lang="en-US" sz="2000" b="0" i="0" dirty="0" err="1">
                <a:solidFill>
                  <a:srgbClr val="273239"/>
                </a:solidFill>
                <a:effectLst/>
                <a:latin typeface="urw-din"/>
              </a:rPr>
              <a:t>DataFrame</a:t>
            </a:r>
            <a:r>
              <a:rPr lang="en-US" sz="2000" b="0" i="0" dirty="0">
                <a:solidFill>
                  <a:srgbClr val="273239"/>
                </a:solidFill>
                <a:effectLst/>
                <a:latin typeface="urw-din"/>
              </a:rPr>
              <a:t>. </a:t>
            </a:r>
            <a:endParaRPr lang="en-US" sz="2000" b="0" i="0" dirty="0">
              <a:solidFill>
                <a:srgbClr val="273239"/>
              </a:solidFill>
              <a:effectLst/>
              <a:latin typeface="urw-din"/>
            </a:endParaRPr>
          </a:p>
          <a:p>
            <a:r>
              <a:rPr lang="en-IN" sz="2000" dirty="0">
                <a:solidFill>
                  <a:srgbClr val="273239"/>
                </a:solidFill>
                <a:latin typeface="urw-din"/>
              </a:rPr>
              <a:t>grp = </a:t>
            </a:r>
            <a:r>
              <a:rPr lang="en-IN" sz="2000" dirty="0" err="1">
                <a:solidFill>
                  <a:srgbClr val="273239"/>
                </a:solidFill>
                <a:latin typeface="urw-din"/>
              </a:rPr>
              <a:t>df.groupby</a:t>
            </a:r>
            <a:r>
              <a:rPr lang="en-IN" sz="2000" dirty="0">
                <a:solidFill>
                  <a:srgbClr val="273239"/>
                </a:solidFill>
                <a:latin typeface="urw-din"/>
              </a:rPr>
              <a:t>('Name')</a:t>
            </a:r>
            <a:endParaRPr lang="en-IN" sz="2000" dirty="0">
              <a:solidFill>
                <a:srgbClr val="273239"/>
              </a:solidFill>
              <a:latin typeface="urw-din"/>
            </a:endParaRPr>
          </a:p>
          <a:p>
            <a:r>
              <a:rPr lang="en-IN" sz="2000" dirty="0">
                <a:solidFill>
                  <a:srgbClr val="273239"/>
                </a:solidFill>
                <a:latin typeface="urw-din"/>
              </a:rPr>
              <a:t> </a:t>
            </a:r>
            <a:endParaRPr lang="en-IN" sz="2000" dirty="0">
              <a:solidFill>
                <a:srgbClr val="273239"/>
              </a:solidFill>
              <a:latin typeface="urw-din"/>
            </a:endParaRPr>
          </a:p>
          <a:p>
            <a:r>
              <a:rPr lang="en-IN" sz="2000" dirty="0">
                <a:solidFill>
                  <a:srgbClr val="273239"/>
                </a:solidFill>
                <a:latin typeface="urw-din"/>
              </a:rPr>
              <a:t>grp['Age'].</a:t>
            </a:r>
            <a:r>
              <a:rPr lang="en-IN" sz="2000" dirty="0" err="1">
                <a:solidFill>
                  <a:srgbClr val="273239"/>
                </a:solidFill>
                <a:latin typeface="urw-din"/>
              </a:rPr>
              <a:t>agg</a:t>
            </a:r>
            <a:r>
              <a:rPr lang="en-IN" sz="2000" dirty="0">
                <a:solidFill>
                  <a:srgbClr val="273239"/>
                </a:solidFill>
                <a:latin typeface="urw-din"/>
              </a:rPr>
              <a:t>([</a:t>
            </a:r>
            <a:r>
              <a:rPr lang="en-IN" sz="2000" dirty="0" err="1">
                <a:solidFill>
                  <a:srgbClr val="273239"/>
                </a:solidFill>
                <a:latin typeface="urw-din"/>
              </a:rPr>
              <a:t>np.sum</a:t>
            </a:r>
            <a:r>
              <a:rPr lang="en-IN" sz="2000" dirty="0">
                <a:solidFill>
                  <a:srgbClr val="273239"/>
                </a:solidFill>
                <a:latin typeface="urw-din"/>
              </a:rPr>
              <a:t>, </a:t>
            </a:r>
            <a:r>
              <a:rPr lang="en-IN" sz="2000" dirty="0" err="1">
                <a:solidFill>
                  <a:srgbClr val="273239"/>
                </a:solidFill>
                <a:latin typeface="urw-din"/>
              </a:rPr>
              <a:t>np.mean</a:t>
            </a:r>
            <a:r>
              <a:rPr lang="en-IN" sz="2000" dirty="0">
                <a:solidFill>
                  <a:srgbClr val="273239"/>
                </a:solidFill>
                <a:latin typeface="urw-din"/>
              </a:rPr>
              <a:t>, </a:t>
            </a:r>
            <a:r>
              <a:rPr lang="en-IN" sz="2000" dirty="0" err="1">
                <a:solidFill>
                  <a:srgbClr val="273239"/>
                </a:solidFill>
                <a:latin typeface="urw-din"/>
              </a:rPr>
              <a:t>np.std</a:t>
            </a:r>
            <a:r>
              <a:rPr lang="en-IN" sz="2000" dirty="0">
                <a:solidFill>
                  <a:srgbClr val="273239"/>
                </a:solidFill>
                <a:latin typeface="urw-din"/>
              </a:rPr>
              <a:t>])</a:t>
            </a:r>
            <a:endParaRPr lang="en-US" sz="2000" dirty="0">
              <a:solidFill>
                <a:srgbClr val="273239"/>
              </a:solidFill>
              <a:latin typeface="urw-din"/>
            </a:endParaRPr>
          </a:p>
          <a:p>
            <a:r>
              <a:rPr lang="en-US" sz="1200" b="1" i="0" dirty="0">
                <a:solidFill>
                  <a:srgbClr val="273239"/>
                </a:solidFill>
                <a:effectLst/>
                <a:latin typeface="urw-din"/>
              </a:rPr>
              <a:t>Applying different functions to </a:t>
            </a:r>
            <a:r>
              <a:rPr lang="en-US" sz="1200" b="1" i="0" dirty="0" err="1">
                <a:solidFill>
                  <a:srgbClr val="273239"/>
                </a:solidFill>
                <a:effectLst/>
                <a:latin typeface="urw-din"/>
              </a:rPr>
              <a:t>DataFrame</a:t>
            </a:r>
            <a:r>
              <a:rPr lang="en-US" sz="1200" b="1" i="0" dirty="0">
                <a:solidFill>
                  <a:srgbClr val="273239"/>
                </a:solidFill>
                <a:effectLst/>
                <a:latin typeface="urw-din"/>
              </a:rPr>
              <a:t> columns :</a:t>
            </a:r>
            <a:r>
              <a:rPr lang="en-US" sz="1200" b="0" i="0" dirty="0">
                <a:solidFill>
                  <a:srgbClr val="273239"/>
                </a:solidFill>
                <a:effectLst/>
                <a:latin typeface="urw-din"/>
              </a:rPr>
              <a:t> </a:t>
            </a:r>
            <a:endParaRPr lang="en-US" sz="2000" b="0" i="0" dirty="0">
              <a:solidFill>
                <a:srgbClr val="273239"/>
              </a:solidFill>
              <a:effectLst/>
              <a:latin typeface="urw-din"/>
            </a:endParaRPr>
          </a:p>
          <a:p>
            <a:r>
              <a:rPr lang="en-US" sz="2000" b="0" i="0" dirty="0">
                <a:solidFill>
                  <a:srgbClr val="273239"/>
                </a:solidFill>
                <a:effectLst/>
                <a:latin typeface="urw-din"/>
              </a:rPr>
              <a:t>In order to apply a different aggregation to the columns of a </a:t>
            </a:r>
            <a:r>
              <a:rPr lang="en-US" sz="2000" b="0" i="0" dirty="0" err="1">
                <a:solidFill>
                  <a:srgbClr val="273239"/>
                </a:solidFill>
                <a:effectLst/>
                <a:latin typeface="urw-din"/>
              </a:rPr>
              <a:t>DataFrame</a:t>
            </a:r>
            <a:r>
              <a:rPr lang="en-US" sz="2000" b="0" i="0" dirty="0">
                <a:solidFill>
                  <a:srgbClr val="273239"/>
                </a:solidFill>
                <a:effectLst/>
                <a:latin typeface="urw-din"/>
              </a:rPr>
              <a:t>, we can pass a dictionary to aggregate </a:t>
            </a:r>
            <a:r>
              <a:rPr lang="en-US" sz="1200" b="0" i="0" dirty="0">
                <a:solidFill>
                  <a:srgbClr val="273239"/>
                </a:solidFill>
                <a:effectLst/>
                <a:latin typeface="urw-din"/>
              </a:rPr>
              <a:t>. </a:t>
            </a:r>
            <a:endParaRPr lang="en-US" sz="2000" dirty="0">
              <a:solidFill>
                <a:srgbClr val="273239"/>
              </a:solidFill>
              <a:latin typeface="urw-din"/>
            </a:endParaRPr>
          </a:p>
          <a:p>
            <a:r>
              <a:rPr lang="en-IN" sz="2000" dirty="0">
                <a:solidFill>
                  <a:srgbClr val="273239"/>
                </a:solidFill>
                <a:latin typeface="urw-din"/>
              </a:rPr>
              <a:t>grp = </a:t>
            </a:r>
            <a:r>
              <a:rPr lang="en-IN" sz="2000" dirty="0" err="1">
                <a:solidFill>
                  <a:srgbClr val="273239"/>
                </a:solidFill>
                <a:latin typeface="urw-din"/>
              </a:rPr>
              <a:t>df.groupby</a:t>
            </a:r>
            <a:r>
              <a:rPr lang="en-IN" sz="2000" dirty="0">
                <a:solidFill>
                  <a:srgbClr val="273239"/>
                </a:solidFill>
                <a:latin typeface="urw-din"/>
              </a:rPr>
              <a:t>('Name')</a:t>
            </a:r>
            <a:endParaRPr lang="en-IN" sz="2000" dirty="0">
              <a:solidFill>
                <a:srgbClr val="273239"/>
              </a:solidFill>
              <a:latin typeface="urw-din"/>
            </a:endParaRPr>
          </a:p>
          <a:p>
            <a:r>
              <a:rPr lang="en-IN" sz="2000" dirty="0">
                <a:solidFill>
                  <a:srgbClr val="273239"/>
                </a:solidFill>
                <a:latin typeface="urw-din"/>
              </a:rPr>
              <a:t> </a:t>
            </a:r>
            <a:endParaRPr lang="en-IN" sz="2000" dirty="0">
              <a:solidFill>
                <a:srgbClr val="273239"/>
              </a:solidFill>
              <a:latin typeface="urw-din"/>
            </a:endParaRPr>
          </a:p>
          <a:p>
            <a:r>
              <a:rPr lang="en-IN" sz="2000" dirty="0" err="1">
                <a:solidFill>
                  <a:srgbClr val="273239"/>
                </a:solidFill>
                <a:latin typeface="urw-din"/>
              </a:rPr>
              <a:t>grp.agg</a:t>
            </a:r>
            <a:r>
              <a:rPr lang="en-IN" sz="2000" dirty="0">
                <a:solidFill>
                  <a:srgbClr val="273239"/>
                </a:solidFill>
                <a:latin typeface="urw-din"/>
              </a:rPr>
              <a:t>({'Age' : 'sum', 'Score' : 'std'})</a:t>
            </a:r>
            <a:endParaRPr lang="en-IN" sz="2000" dirty="0">
              <a:solidFill>
                <a:srgbClr val="273239"/>
              </a:solidFill>
              <a:latin typeface="urw-din"/>
            </a:endParaRPr>
          </a:p>
          <a:p>
            <a:endParaRPr lang="en-IN" sz="20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urw-din"/>
              </a:rPr>
              <a:t>Transformation</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1900" b="0" i="0" dirty="0">
                <a:solidFill>
                  <a:srgbClr val="273239"/>
                </a:solidFill>
                <a:effectLst/>
                <a:latin typeface="urw-din"/>
              </a:rPr>
              <a:t>Transformation is a process in which we perform some group-specific computations and return a like-indexed. </a:t>
            </a:r>
            <a:endParaRPr lang="en-US" sz="1900" b="0" i="0" dirty="0">
              <a:solidFill>
                <a:srgbClr val="273239"/>
              </a:solidFill>
              <a:effectLst/>
              <a:latin typeface="urw-din"/>
            </a:endParaRPr>
          </a:p>
          <a:p>
            <a:pPr algn="l" fontAlgn="base"/>
            <a:r>
              <a:rPr lang="en-US" sz="1900" b="0" i="0" dirty="0">
                <a:solidFill>
                  <a:srgbClr val="273239"/>
                </a:solidFill>
                <a:effectLst/>
                <a:latin typeface="urw-din"/>
              </a:rPr>
              <a:t>Transform method returns an object that is indexed the same (same size) as the one being grouped. The transform function must: </a:t>
            </a:r>
            <a:br>
              <a:rPr lang="en-US" sz="1900" b="0" i="0" dirty="0">
                <a:solidFill>
                  <a:srgbClr val="273239"/>
                </a:solidFill>
                <a:effectLst/>
                <a:latin typeface="urw-din"/>
              </a:rPr>
            </a:br>
            <a:r>
              <a:rPr lang="en-US" sz="1900" b="0" i="0" dirty="0">
                <a:solidFill>
                  <a:srgbClr val="273239"/>
                </a:solidFill>
                <a:effectLst/>
                <a:latin typeface="urw-din"/>
              </a:rPr>
              <a:t> </a:t>
            </a:r>
            <a:endParaRPr lang="en-US" sz="1900" b="0" i="0" dirty="0">
              <a:solidFill>
                <a:srgbClr val="273239"/>
              </a:solidFill>
              <a:effectLst/>
              <a:latin typeface="urw-din"/>
            </a:endParaRPr>
          </a:p>
          <a:p>
            <a:pPr lvl="1" fontAlgn="base">
              <a:buFont typeface="Arial" panose="020B0604020202020204" pitchFamily="34" charset="0"/>
              <a:buChar char="•"/>
            </a:pPr>
            <a:r>
              <a:rPr lang="en-US" sz="1900" b="0" i="0" dirty="0">
                <a:solidFill>
                  <a:srgbClr val="273239"/>
                </a:solidFill>
                <a:effectLst/>
                <a:latin typeface="urw-din"/>
              </a:rPr>
              <a:t>Return a result that is either the same size as the group chunk</a:t>
            </a:r>
            <a:endParaRPr lang="en-US" sz="1900" b="0" i="0" dirty="0">
              <a:solidFill>
                <a:srgbClr val="273239"/>
              </a:solidFill>
              <a:effectLst/>
              <a:latin typeface="urw-din"/>
            </a:endParaRPr>
          </a:p>
          <a:p>
            <a:pPr lvl="1" fontAlgn="base">
              <a:buFont typeface="Arial" panose="020B0604020202020204" pitchFamily="34" charset="0"/>
              <a:buChar char="•"/>
            </a:pPr>
            <a:r>
              <a:rPr lang="en-US" sz="1900" b="0" i="0" dirty="0">
                <a:solidFill>
                  <a:srgbClr val="273239"/>
                </a:solidFill>
                <a:effectLst/>
                <a:latin typeface="urw-din"/>
              </a:rPr>
              <a:t>Operate column-by-column on the group chunk</a:t>
            </a:r>
            <a:endParaRPr lang="en-US" sz="1900" b="0" i="0" dirty="0">
              <a:solidFill>
                <a:srgbClr val="273239"/>
              </a:solidFill>
              <a:effectLst/>
              <a:latin typeface="urw-din"/>
            </a:endParaRPr>
          </a:p>
          <a:p>
            <a:pPr lvl="1" fontAlgn="base">
              <a:buFont typeface="Arial" panose="020B0604020202020204" pitchFamily="34" charset="0"/>
              <a:buChar char="•"/>
            </a:pPr>
            <a:r>
              <a:rPr lang="en-US" sz="1900" b="0" i="0" dirty="0">
                <a:solidFill>
                  <a:srgbClr val="273239"/>
                </a:solidFill>
                <a:effectLst/>
                <a:latin typeface="urw-din"/>
              </a:rPr>
              <a:t>Not perform in-place operations on the group chunk.</a:t>
            </a:r>
            <a:endParaRPr lang="en-US" sz="1900" b="0" i="0" dirty="0">
              <a:solidFill>
                <a:srgbClr val="273239"/>
              </a:solidFill>
              <a:effectLst/>
              <a:latin typeface="urw-din"/>
            </a:endParaRPr>
          </a:p>
          <a:p>
            <a:pPr lvl="1" fontAlgn="base">
              <a:buFont typeface="Arial" panose="020B0604020202020204" pitchFamily="34" charset="0"/>
              <a:buChar char="•"/>
            </a:pPr>
            <a:endParaRPr lang="en-US" sz="1900" dirty="0">
              <a:solidFill>
                <a:srgbClr val="273239"/>
              </a:solidFill>
              <a:latin typeface="urw-din"/>
            </a:endParaRPr>
          </a:p>
          <a:p>
            <a:pPr fontAlgn="base"/>
            <a:endParaRPr lang="en-US" sz="2300" b="0" i="0" dirty="0">
              <a:solidFill>
                <a:srgbClr val="273239"/>
              </a:solidFill>
              <a:effectLst/>
              <a:latin typeface="urw-din"/>
            </a:endParaRPr>
          </a:p>
          <a:p>
            <a:r>
              <a:rPr lang="en-IN" sz="2000" dirty="0"/>
              <a:t>grp = </a:t>
            </a:r>
            <a:r>
              <a:rPr lang="en-IN" sz="2000" dirty="0" err="1"/>
              <a:t>df.groupby</a:t>
            </a:r>
            <a:r>
              <a:rPr lang="en-IN" sz="2000" dirty="0"/>
              <a:t>('Name')</a:t>
            </a:r>
            <a:endParaRPr lang="en-IN" sz="2000" dirty="0"/>
          </a:p>
          <a:p>
            <a:r>
              <a:rPr lang="en-IN" sz="2000" dirty="0" err="1"/>
              <a:t>sc</a:t>
            </a:r>
            <a:r>
              <a:rPr lang="en-IN" sz="2000" dirty="0"/>
              <a:t> = lambda x: (x - </a:t>
            </a:r>
            <a:r>
              <a:rPr lang="en-IN" sz="2000" dirty="0" err="1"/>
              <a:t>x.mean</a:t>
            </a:r>
            <a:r>
              <a:rPr lang="en-IN" sz="2000" dirty="0"/>
              <a:t>()) / </a:t>
            </a:r>
            <a:r>
              <a:rPr lang="en-IN" sz="2000" dirty="0" err="1"/>
              <a:t>x.std</a:t>
            </a:r>
            <a:r>
              <a:rPr lang="en-IN" sz="2000" dirty="0"/>
              <a:t>()*10</a:t>
            </a:r>
            <a:endParaRPr lang="en-IN" sz="2000" dirty="0"/>
          </a:p>
          <a:p>
            <a:r>
              <a:rPr lang="en-IN" sz="2000" dirty="0" err="1"/>
              <a:t>grp.transform</a:t>
            </a:r>
            <a:r>
              <a:rPr lang="en-IN" sz="2000" dirty="0"/>
              <a:t>(</a:t>
            </a:r>
            <a:r>
              <a:rPr lang="en-IN" sz="2000" dirty="0" err="1"/>
              <a:t>sc</a:t>
            </a:r>
            <a:r>
              <a:rPr lang="en-IN" sz="2000" dirty="0"/>
              <a:t>)</a:t>
            </a:r>
            <a:endParaRPr lang="en-IN" sz="20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Filtration</a:t>
            </a:r>
            <a:endParaRPr lang="en-IN" dirty="0"/>
          </a:p>
        </p:txBody>
      </p:sp>
      <p:sp>
        <p:nvSpPr>
          <p:cNvPr id="3" name="Content Placeholder 2"/>
          <p:cNvSpPr>
            <a:spLocks noGrp="1"/>
          </p:cNvSpPr>
          <p:nvPr>
            <p:ph idx="1"/>
          </p:nvPr>
        </p:nvSpPr>
        <p:spPr>
          <a:xfrm>
            <a:off x="457200" y="836712"/>
            <a:ext cx="8229600" cy="5289451"/>
          </a:xfrm>
        </p:spPr>
        <p:txBody>
          <a:bodyPr/>
          <a:lstStyle/>
          <a:p>
            <a:r>
              <a:rPr lang="en-US" sz="2000" b="0" i="0" dirty="0">
                <a:solidFill>
                  <a:srgbClr val="273239"/>
                </a:solidFill>
                <a:effectLst/>
                <a:latin typeface="urw-din"/>
              </a:rPr>
              <a:t>Filtration is a process in which we discard some groups, according to a group-wise computation that evaluates True or False. In order to filter a group, we use filter method and apply some condition by which we filter group.</a:t>
            </a:r>
            <a:endParaRPr lang="en-US" sz="2000" b="0" i="0" dirty="0">
              <a:solidFill>
                <a:srgbClr val="273239"/>
              </a:solidFill>
              <a:effectLst/>
              <a:latin typeface="urw-din"/>
            </a:endParaRPr>
          </a:p>
          <a:p>
            <a:endParaRPr lang="en-US" sz="2000" dirty="0">
              <a:solidFill>
                <a:srgbClr val="273239"/>
              </a:solidFill>
              <a:latin typeface="urw-din"/>
            </a:endParaRPr>
          </a:p>
          <a:p>
            <a:r>
              <a:rPr lang="en-US" sz="2000" b="0" i="0" dirty="0">
                <a:solidFill>
                  <a:srgbClr val="273239"/>
                </a:solidFill>
                <a:effectLst/>
                <a:latin typeface="urw-din"/>
              </a:rPr>
              <a:t>grp = </a:t>
            </a:r>
            <a:r>
              <a:rPr lang="en-US" sz="2000" b="0" i="0" dirty="0" err="1">
                <a:solidFill>
                  <a:srgbClr val="273239"/>
                </a:solidFill>
                <a:effectLst/>
                <a:latin typeface="urw-din"/>
              </a:rPr>
              <a:t>df.groupby</a:t>
            </a:r>
            <a:r>
              <a:rPr lang="en-US" sz="2000" b="0" i="0" dirty="0">
                <a:solidFill>
                  <a:srgbClr val="273239"/>
                </a:solidFill>
                <a:effectLst/>
                <a:latin typeface="urw-din"/>
              </a:rPr>
              <a:t>('Name')</a:t>
            </a:r>
            <a:endParaRPr lang="en-US" sz="2000" b="0" i="0" dirty="0">
              <a:solidFill>
                <a:srgbClr val="273239"/>
              </a:solidFill>
              <a:effectLst/>
              <a:latin typeface="urw-din"/>
            </a:endParaRPr>
          </a:p>
          <a:p>
            <a:r>
              <a:rPr lang="en-US" sz="2000" b="0" i="0" dirty="0" err="1">
                <a:solidFill>
                  <a:srgbClr val="273239"/>
                </a:solidFill>
                <a:effectLst/>
                <a:latin typeface="urw-din"/>
              </a:rPr>
              <a:t>grp.filter</a:t>
            </a:r>
            <a:r>
              <a:rPr lang="en-US" sz="2000" b="0" i="0" dirty="0">
                <a:solidFill>
                  <a:srgbClr val="273239"/>
                </a:solidFill>
                <a:effectLst/>
                <a:latin typeface="urw-din"/>
              </a:rPr>
              <a:t>(lambda x: </a:t>
            </a:r>
            <a:r>
              <a:rPr lang="en-US" sz="2000" b="0" i="0" dirty="0" err="1">
                <a:solidFill>
                  <a:srgbClr val="273239"/>
                </a:solidFill>
                <a:effectLst/>
                <a:latin typeface="urw-din"/>
              </a:rPr>
              <a:t>len</a:t>
            </a:r>
            <a:r>
              <a:rPr lang="en-US" sz="2000" b="0" i="0" dirty="0">
                <a:solidFill>
                  <a:srgbClr val="273239"/>
                </a:solidFill>
                <a:effectLst/>
                <a:latin typeface="urw-din"/>
              </a:rPr>
              <a:t>(x) &gt;= 2) </a:t>
            </a:r>
            <a:endParaRPr lang="en-US" sz="2000" b="0" i="0" dirty="0">
              <a:solidFill>
                <a:srgbClr val="273239"/>
              </a:solidFill>
              <a:effectLst/>
              <a:latin typeface="urw-din"/>
            </a:endParaRPr>
          </a:p>
          <a:p>
            <a:endParaRPr lang="en-IN"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333333"/>
                </a:solidFill>
                <a:effectLst/>
                <a:latin typeface="poppins"/>
              </a:rPr>
              <a:t>Understanding the Dataset and the Problem Statement</a:t>
            </a:r>
            <a:br>
              <a:rPr lang="en-US" b="1" i="0" dirty="0">
                <a:solidFill>
                  <a:srgbClr val="333333"/>
                </a:solidFill>
                <a:effectLst/>
                <a:latin typeface="poppins"/>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b="0" i="0" dirty="0">
                <a:solidFill>
                  <a:srgbClr val="595858"/>
                </a:solidFill>
                <a:effectLst/>
                <a:latin typeface="roboto" panose="02000000000000000000" pitchFamily="2" charset="0"/>
              </a:rPr>
              <a:t>We will be working with the </a:t>
            </a:r>
            <a:r>
              <a:rPr lang="en-US" sz="2000" b="0" i="0" u="sng" dirty="0">
                <a:solidFill>
                  <a:srgbClr val="0037EE"/>
                </a:solidFill>
                <a:effectLst/>
                <a:latin typeface="roboto" panose="02000000000000000000" pitchFamily="2" charset="0"/>
                <a:hlinkClick r:id="rId1"/>
              </a:rPr>
              <a:t>Big Mart Sales</a:t>
            </a:r>
            <a:r>
              <a:rPr lang="en-US" sz="2000" b="0" i="0" dirty="0">
                <a:solidFill>
                  <a:srgbClr val="595858"/>
                </a:solidFill>
                <a:effectLst/>
                <a:latin typeface="roboto" panose="02000000000000000000" pitchFamily="2" charset="0"/>
              </a:rPr>
              <a:t> dataset </a:t>
            </a:r>
            <a:endParaRPr lang="en-US" sz="2000" b="0" i="0" dirty="0">
              <a:solidFill>
                <a:srgbClr val="595858"/>
              </a:solidFill>
              <a:effectLst/>
              <a:latin typeface="roboto" panose="02000000000000000000" pitchFamily="2" charset="0"/>
            </a:endParaRPr>
          </a:p>
          <a:p>
            <a:r>
              <a:rPr lang="en-US" sz="2000" b="0" i="0" dirty="0">
                <a:solidFill>
                  <a:srgbClr val="595858"/>
                </a:solidFill>
                <a:effectLst/>
                <a:latin typeface="roboto" panose="02000000000000000000" pitchFamily="2" charset="0"/>
              </a:rPr>
              <a:t>It contains attributes related to the products sold at various stores of </a:t>
            </a:r>
            <a:r>
              <a:rPr lang="en-US" sz="2000" b="0" i="0" dirty="0" err="1">
                <a:solidFill>
                  <a:srgbClr val="595858"/>
                </a:solidFill>
                <a:effectLst/>
                <a:latin typeface="roboto" panose="02000000000000000000" pitchFamily="2" charset="0"/>
              </a:rPr>
              <a:t>BigMart</a:t>
            </a:r>
            <a:r>
              <a:rPr lang="en-US" sz="2000" b="0" i="0" dirty="0">
                <a:solidFill>
                  <a:srgbClr val="595858"/>
                </a:solidFill>
                <a:effectLst/>
                <a:latin typeface="roboto" panose="02000000000000000000" pitchFamily="2" charset="0"/>
              </a:rPr>
              <a:t>. The aim is to find out the sales of each product at a particular store.</a:t>
            </a:r>
            <a:endParaRPr lang="en-US" sz="2000" b="0" i="0" dirty="0">
              <a:solidFill>
                <a:srgbClr val="595858"/>
              </a:solidFill>
              <a:effectLst/>
              <a:latin typeface="roboto" panose="02000000000000000000" pitchFamily="2" charset="0"/>
            </a:endParaRPr>
          </a:p>
          <a:p>
            <a:r>
              <a:rPr lang="en-US" sz="1200" b="0" i="0" dirty="0">
                <a:solidFill>
                  <a:srgbClr val="595858"/>
                </a:solidFill>
                <a:effectLst/>
                <a:latin typeface="roboto" panose="02000000000000000000" pitchFamily="2" charset="0"/>
              </a:rPr>
              <a:t>Let’s group the dataset based on the outlet location type using </a:t>
            </a:r>
            <a:r>
              <a:rPr lang="en-US" sz="1200" b="0" i="0" dirty="0" err="1">
                <a:solidFill>
                  <a:srgbClr val="595858"/>
                </a:solidFill>
                <a:effectLst/>
                <a:latin typeface="roboto" panose="02000000000000000000" pitchFamily="2" charset="0"/>
              </a:rPr>
              <a:t>GroupBy</a:t>
            </a:r>
            <a:r>
              <a:rPr lang="en-US" sz="1200" b="0" i="0" dirty="0">
                <a:solidFill>
                  <a:srgbClr val="595858"/>
                </a:solidFill>
                <a:effectLst/>
                <a:latin typeface="roboto" panose="02000000000000000000" pitchFamily="2" charset="0"/>
              </a:rPr>
              <a:t>:</a:t>
            </a:r>
            <a:endParaRPr lang="en-US" sz="2000" dirty="0">
              <a:solidFill>
                <a:srgbClr val="595858"/>
              </a:solidFill>
              <a:latin typeface="roboto" panose="02000000000000000000" pitchFamily="2" charset="0"/>
            </a:endParaRPr>
          </a:p>
          <a:p>
            <a:r>
              <a:rPr lang="en-US" sz="1800" b="0" i="0" dirty="0" err="1">
                <a:solidFill>
                  <a:srgbClr val="24292E"/>
                </a:solidFill>
                <a:effectLst/>
                <a:latin typeface="ui-monospace"/>
              </a:rPr>
              <a:t>df.</a:t>
            </a:r>
            <a:r>
              <a:rPr lang="en-US" sz="1800" b="0" i="0" dirty="0" err="1">
                <a:solidFill>
                  <a:srgbClr val="6F42C1"/>
                </a:solidFill>
                <a:effectLst/>
                <a:latin typeface="ui-monospace"/>
              </a:rPr>
              <a:t>groupby</a:t>
            </a:r>
            <a:r>
              <a:rPr lang="en-US" sz="1800" b="0" i="0" dirty="0">
                <a:solidFill>
                  <a:srgbClr val="24292E"/>
                </a:solidFill>
                <a:effectLst/>
                <a:latin typeface="ui-monospace"/>
              </a:rPr>
              <a:t>(</a:t>
            </a:r>
            <a:r>
              <a:rPr lang="en-US" sz="1800" b="0" i="0" dirty="0">
                <a:solidFill>
                  <a:srgbClr val="032F62"/>
                </a:solidFill>
                <a:effectLst/>
                <a:latin typeface="ui-monospace"/>
              </a:rPr>
              <a:t>'</a:t>
            </a:r>
            <a:r>
              <a:rPr lang="en-US" sz="1800" b="0" i="0" dirty="0" err="1">
                <a:solidFill>
                  <a:srgbClr val="032F62"/>
                </a:solidFill>
                <a:effectLst/>
                <a:latin typeface="ui-monospace"/>
              </a:rPr>
              <a:t>Outlet_Location_Type</a:t>
            </a:r>
            <a:r>
              <a:rPr lang="en-US" sz="1800" b="0" i="0" dirty="0">
                <a:solidFill>
                  <a:srgbClr val="032F62"/>
                </a:solidFill>
                <a:effectLst/>
                <a:latin typeface="ui-monospace"/>
              </a:rPr>
              <a:t>’</a:t>
            </a:r>
            <a:r>
              <a:rPr lang="en-US" sz="1800" b="0" i="0" dirty="0">
                <a:solidFill>
                  <a:srgbClr val="24292E"/>
                </a:solidFill>
                <a:effectLst/>
                <a:latin typeface="ui-monospace"/>
              </a:rPr>
              <a:t>)</a:t>
            </a:r>
            <a:endParaRPr lang="en-US" sz="1800" b="0" i="0" dirty="0">
              <a:solidFill>
                <a:srgbClr val="24292E"/>
              </a:solidFill>
              <a:effectLst/>
              <a:latin typeface="ui-monospace"/>
            </a:endParaRPr>
          </a:p>
          <a:p>
            <a:r>
              <a:rPr lang="en-US" sz="1100" b="0" i="0" dirty="0" err="1">
                <a:solidFill>
                  <a:srgbClr val="595858"/>
                </a:solidFill>
                <a:effectLst/>
                <a:latin typeface="roboto" panose="02000000000000000000" pitchFamily="2" charset="0"/>
              </a:rPr>
              <a:t>GroupBy</a:t>
            </a:r>
            <a:r>
              <a:rPr lang="en-US" sz="1100" b="0" i="0" dirty="0">
                <a:solidFill>
                  <a:srgbClr val="595858"/>
                </a:solidFill>
                <a:effectLst/>
                <a:latin typeface="roboto" panose="02000000000000000000" pitchFamily="2" charset="0"/>
              </a:rPr>
              <a:t> has conveniently returned a </a:t>
            </a:r>
            <a:r>
              <a:rPr lang="en-US" sz="1100" b="0" i="1" dirty="0" err="1">
                <a:solidFill>
                  <a:srgbClr val="595858"/>
                </a:solidFill>
                <a:effectLst/>
                <a:latin typeface="roboto" panose="02000000000000000000" pitchFamily="2" charset="0"/>
              </a:rPr>
              <a:t>DataFrameGroupBy</a:t>
            </a:r>
            <a:r>
              <a:rPr lang="en-US" sz="1100" b="0" i="0" dirty="0">
                <a:solidFill>
                  <a:srgbClr val="595858"/>
                </a:solidFill>
                <a:effectLst/>
                <a:latin typeface="roboto" panose="02000000000000000000" pitchFamily="2" charset="0"/>
              </a:rPr>
              <a:t> object. It has split the data into separate groups. However, it won’t do anything unless it is being told explicitly to do so. So, let’s find the count of different outlet location types:</a:t>
            </a:r>
            <a:endParaRPr lang="en-US" sz="1800" dirty="0">
              <a:solidFill>
                <a:srgbClr val="24292E"/>
              </a:solidFill>
              <a:latin typeface="ui-monospace"/>
            </a:endParaRPr>
          </a:p>
          <a:p>
            <a:r>
              <a:rPr lang="en-US" sz="1100" b="0" i="0" dirty="0" err="1">
                <a:solidFill>
                  <a:srgbClr val="24292E"/>
                </a:solidFill>
                <a:effectLst/>
                <a:latin typeface="ui-monospace"/>
              </a:rPr>
              <a:t>df.</a:t>
            </a:r>
            <a:r>
              <a:rPr lang="en-US" sz="1100" b="0" i="0" dirty="0" err="1">
                <a:solidFill>
                  <a:srgbClr val="6F42C1"/>
                </a:solidFill>
                <a:effectLst/>
                <a:latin typeface="ui-monospace"/>
              </a:rPr>
              <a:t>groupby</a:t>
            </a:r>
            <a:r>
              <a:rPr lang="en-US" sz="1100" b="0" i="0" dirty="0">
                <a:solidFill>
                  <a:srgbClr val="24292E"/>
                </a:solidFill>
                <a:effectLst/>
                <a:latin typeface="ui-monospace"/>
              </a:rPr>
              <a:t>(</a:t>
            </a:r>
            <a:r>
              <a:rPr lang="en-US" sz="1100" b="0" i="0" dirty="0">
                <a:solidFill>
                  <a:srgbClr val="032F62"/>
                </a:solidFill>
                <a:effectLst/>
                <a:latin typeface="ui-monospace"/>
              </a:rPr>
              <a:t>'</a:t>
            </a:r>
            <a:r>
              <a:rPr lang="en-US" sz="1100" b="0" i="0" dirty="0" err="1">
                <a:solidFill>
                  <a:srgbClr val="032F62"/>
                </a:solidFill>
                <a:effectLst/>
                <a:latin typeface="ui-monospace"/>
              </a:rPr>
              <a:t>Outlet_Location_Type</a:t>
            </a:r>
            <a:r>
              <a:rPr lang="en-US" sz="1100" b="0" i="0" dirty="0">
                <a:solidFill>
                  <a:srgbClr val="032F62"/>
                </a:solidFill>
                <a:effectLst/>
                <a:latin typeface="ui-monospace"/>
              </a:rPr>
              <a:t>'</a:t>
            </a:r>
            <a:r>
              <a:rPr lang="en-US" sz="1100" b="0" i="0" dirty="0">
                <a:solidFill>
                  <a:srgbClr val="24292E"/>
                </a:solidFill>
                <a:effectLst/>
                <a:latin typeface="ui-monospace"/>
              </a:rPr>
              <a:t>).</a:t>
            </a:r>
            <a:r>
              <a:rPr lang="en-US" sz="1100" b="0" i="0" dirty="0">
                <a:solidFill>
                  <a:srgbClr val="6F42C1"/>
                </a:solidFill>
                <a:effectLst/>
                <a:latin typeface="ui-monospace"/>
              </a:rPr>
              <a:t>count</a:t>
            </a:r>
            <a:r>
              <a:rPr lang="en-US" sz="1100" b="0" i="0" dirty="0">
                <a:solidFill>
                  <a:srgbClr val="24292E"/>
                </a:solidFill>
                <a:effectLst/>
                <a:latin typeface="ui-monospace"/>
              </a:rPr>
              <a:t>()</a:t>
            </a:r>
            <a:endParaRPr lang="en-US" sz="1100" b="0" i="0" dirty="0">
              <a:solidFill>
                <a:srgbClr val="24292E"/>
              </a:solidFill>
              <a:effectLst/>
              <a:latin typeface="ui-monospace"/>
            </a:endParaRPr>
          </a:p>
          <a:p>
            <a:r>
              <a:rPr lang="en-US" sz="1100" b="0" i="0" dirty="0">
                <a:solidFill>
                  <a:srgbClr val="595858"/>
                </a:solidFill>
                <a:effectLst/>
                <a:latin typeface="roboto" panose="02000000000000000000" pitchFamily="2" charset="0"/>
              </a:rPr>
              <a:t>We did not tell </a:t>
            </a:r>
            <a:r>
              <a:rPr lang="en-US" sz="1100" b="0" i="0" dirty="0" err="1">
                <a:solidFill>
                  <a:srgbClr val="595858"/>
                </a:solidFill>
                <a:effectLst/>
                <a:latin typeface="roboto" panose="02000000000000000000" pitchFamily="2" charset="0"/>
              </a:rPr>
              <a:t>GroupBy</a:t>
            </a:r>
            <a:r>
              <a:rPr lang="en-US" sz="1100" b="0" i="0" dirty="0">
                <a:solidFill>
                  <a:srgbClr val="595858"/>
                </a:solidFill>
                <a:effectLst/>
                <a:latin typeface="roboto" panose="02000000000000000000" pitchFamily="2" charset="0"/>
              </a:rPr>
              <a:t> which column we wanted it to apply the aggregation function on, so it applied it to all the relevant columns and returned the output.</a:t>
            </a:r>
            <a:endParaRPr lang="en-US" sz="1100" dirty="0">
              <a:solidFill>
                <a:srgbClr val="24292E"/>
              </a:solidFill>
              <a:latin typeface="ui-monospace"/>
            </a:endParaRPr>
          </a:p>
          <a:p>
            <a:r>
              <a:rPr lang="en-US" sz="1100" b="0" i="0" dirty="0">
                <a:solidFill>
                  <a:srgbClr val="595858"/>
                </a:solidFill>
                <a:effectLst/>
                <a:latin typeface="roboto" panose="02000000000000000000" pitchFamily="2" charset="0"/>
              </a:rPr>
              <a:t>So let’s find out the total sales for each location type:</a:t>
            </a:r>
            <a:endParaRPr lang="en-US" sz="1100" b="0" i="0" dirty="0">
              <a:solidFill>
                <a:srgbClr val="24292E"/>
              </a:solidFill>
              <a:effectLst/>
              <a:latin typeface="ui-monospace"/>
            </a:endParaRPr>
          </a:p>
          <a:p>
            <a:r>
              <a:rPr lang="en-US" sz="1100" b="0" i="0" dirty="0" err="1">
                <a:solidFill>
                  <a:srgbClr val="24292E"/>
                </a:solidFill>
                <a:effectLst/>
                <a:latin typeface="ui-monospace"/>
              </a:rPr>
              <a:t>df.</a:t>
            </a:r>
            <a:r>
              <a:rPr lang="en-US" sz="1100" b="0" i="0" dirty="0" err="1">
                <a:solidFill>
                  <a:srgbClr val="6F42C1"/>
                </a:solidFill>
                <a:effectLst/>
                <a:latin typeface="ui-monospace"/>
              </a:rPr>
              <a:t>groupby</a:t>
            </a:r>
            <a:r>
              <a:rPr lang="en-US" sz="1100" b="0" i="0" dirty="0">
                <a:solidFill>
                  <a:srgbClr val="24292E"/>
                </a:solidFill>
                <a:effectLst/>
                <a:latin typeface="ui-monospace"/>
              </a:rPr>
              <a:t>(</a:t>
            </a:r>
            <a:r>
              <a:rPr lang="en-US" sz="1100" b="0" i="0" dirty="0">
                <a:solidFill>
                  <a:srgbClr val="032F62"/>
                </a:solidFill>
                <a:effectLst/>
                <a:latin typeface="ui-monospace"/>
              </a:rPr>
              <a:t>'</a:t>
            </a:r>
            <a:r>
              <a:rPr lang="en-US" sz="1100" b="0" i="0" dirty="0" err="1">
                <a:solidFill>
                  <a:srgbClr val="032F62"/>
                </a:solidFill>
                <a:effectLst/>
                <a:latin typeface="ui-monospace"/>
              </a:rPr>
              <a:t>Outlet_Location_Type</a:t>
            </a:r>
            <a:r>
              <a:rPr lang="en-US" sz="1100" b="0" i="0" dirty="0">
                <a:solidFill>
                  <a:srgbClr val="032F62"/>
                </a:solidFill>
                <a:effectLst/>
                <a:latin typeface="ui-monospace"/>
              </a:rPr>
              <a:t>'</a:t>
            </a:r>
            <a:r>
              <a:rPr lang="en-US" sz="1100" b="0" i="0" dirty="0">
                <a:solidFill>
                  <a:srgbClr val="24292E"/>
                </a:solidFill>
                <a:effectLst/>
                <a:latin typeface="ui-monospace"/>
              </a:rPr>
              <a:t>)[</a:t>
            </a:r>
            <a:r>
              <a:rPr lang="en-US" sz="1100" b="0" i="0" dirty="0">
                <a:solidFill>
                  <a:srgbClr val="032F62"/>
                </a:solidFill>
                <a:effectLst/>
                <a:latin typeface="ui-monospace"/>
              </a:rPr>
              <a:t>'</a:t>
            </a:r>
            <a:r>
              <a:rPr lang="en-US" sz="1100" b="0" i="0" dirty="0" err="1">
                <a:solidFill>
                  <a:srgbClr val="032F62"/>
                </a:solidFill>
                <a:effectLst/>
                <a:latin typeface="ui-monospace"/>
              </a:rPr>
              <a:t>Item_Outlet_Sales</a:t>
            </a:r>
            <a:r>
              <a:rPr lang="en-US" sz="1100" b="0" i="0" dirty="0">
                <a:solidFill>
                  <a:srgbClr val="032F62"/>
                </a:solidFill>
                <a:effectLst/>
                <a:latin typeface="ui-monospace"/>
              </a:rPr>
              <a:t>’</a:t>
            </a:r>
            <a:r>
              <a:rPr lang="en-US" sz="1100" b="0" i="0" dirty="0">
                <a:solidFill>
                  <a:srgbClr val="24292E"/>
                </a:solidFill>
                <a:effectLst/>
                <a:latin typeface="ui-monospace"/>
              </a:rPr>
              <a:t>]</a:t>
            </a:r>
            <a:endParaRPr lang="en-US" sz="1100" dirty="0">
              <a:solidFill>
                <a:srgbClr val="24292E"/>
              </a:solidFill>
              <a:latin typeface="ui-monospace"/>
            </a:endParaRPr>
          </a:p>
          <a:p>
            <a:r>
              <a:rPr lang="en-US" sz="1100" b="0" i="0" dirty="0">
                <a:solidFill>
                  <a:srgbClr val="595858"/>
                </a:solidFill>
                <a:effectLst/>
                <a:latin typeface="roboto" panose="02000000000000000000" pitchFamily="2" charset="0"/>
              </a:rPr>
              <a:t>Here, </a:t>
            </a:r>
            <a:r>
              <a:rPr lang="en-US" sz="1100" b="0" i="0" dirty="0" err="1">
                <a:solidFill>
                  <a:srgbClr val="595858"/>
                </a:solidFill>
                <a:effectLst/>
                <a:latin typeface="roboto" panose="02000000000000000000" pitchFamily="2" charset="0"/>
              </a:rPr>
              <a:t>GroupBy</a:t>
            </a:r>
            <a:r>
              <a:rPr lang="en-US" sz="1100" b="0" i="0" dirty="0">
                <a:solidFill>
                  <a:srgbClr val="595858"/>
                </a:solidFill>
                <a:effectLst/>
                <a:latin typeface="roboto" panose="02000000000000000000" pitchFamily="2" charset="0"/>
              </a:rPr>
              <a:t> has returned a </a:t>
            </a:r>
            <a:r>
              <a:rPr lang="en-US" sz="1100" b="0" i="1" dirty="0" err="1">
                <a:solidFill>
                  <a:srgbClr val="595858"/>
                </a:solidFill>
                <a:effectLst/>
                <a:latin typeface="roboto" panose="02000000000000000000" pitchFamily="2" charset="0"/>
              </a:rPr>
              <a:t>SeriesGroupBy</a:t>
            </a:r>
            <a:r>
              <a:rPr lang="en-US" sz="1100" b="0" i="0" dirty="0">
                <a:solidFill>
                  <a:srgbClr val="595858"/>
                </a:solidFill>
                <a:effectLst/>
                <a:latin typeface="roboto" panose="02000000000000000000" pitchFamily="2" charset="0"/>
              </a:rPr>
              <a:t> object. No computation will be done until we specify the aggregation function:</a:t>
            </a:r>
            <a:endParaRPr lang="en-US" sz="1100" b="0" i="0" dirty="0">
              <a:solidFill>
                <a:srgbClr val="24292E"/>
              </a:solidFill>
              <a:effectLst/>
              <a:latin typeface="ui-monospace"/>
            </a:endParaRPr>
          </a:p>
          <a:p>
            <a:r>
              <a:rPr lang="en-US" sz="1100" b="0" i="0" dirty="0" err="1">
                <a:solidFill>
                  <a:srgbClr val="24292E"/>
                </a:solidFill>
                <a:effectLst/>
                <a:latin typeface="ui-monospace"/>
              </a:rPr>
              <a:t>df.</a:t>
            </a:r>
            <a:r>
              <a:rPr lang="en-US" sz="1100" b="0" i="0" dirty="0" err="1">
                <a:solidFill>
                  <a:srgbClr val="6F42C1"/>
                </a:solidFill>
                <a:effectLst/>
                <a:latin typeface="ui-monospace"/>
              </a:rPr>
              <a:t>groupby</a:t>
            </a:r>
            <a:r>
              <a:rPr lang="en-US" sz="1100" b="0" i="0" dirty="0">
                <a:solidFill>
                  <a:srgbClr val="24292E"/>
                </a:solidFill>
                <a:effectLst/>
                <a:latin typeface="ui-monospace"/>
              </a:rPr>
              <a:t>(</a:t>
            </a:r>
            <a:r>
              <a:rPr lang="en-US" sz="1100" b="0" i="0" dirty="0">
                <a:solidFill>
                  <a:srgbClr val="032F62"/>
                </a:solidFill>
                <a:effectLst/>
                <a:latin typeface="ui-monospace"/>
              </a:rPr>
              <a:t>'</a:t>
            </a:r>
            <a:r>
              <a:rPr lang="en-US" sz="1100" b="0" i="0" dirty="0" err="1">
                <a:solidFill>
                  <a:srgbClr val="032F62"/>
                </a:solidFill>
                <a:effectLst/>
                <a:latin typeface="ui-monospace"/>
              </a:rPr>
              <a:t>Outlet_Location_Type</a:t>
            </a:r>
            <a:r>
              <a:rPr lang="en-US" sz="1100" b="0" i="0" dirty="0">
                <a:solidFill>
                  <a:srgbClr val="032F62"/>
                </a:solidFill>
                <a:effectLst/>
                <a:latin typeface="ui-monospace"/>
              </a:rPr>
              <a:t>'</a:t>
            </a:r>
            <a:r>
              <a:rPr lang="en-US" sz="1100" b="0" i="0" dirty="0">
                <a:solidFill>
                  <a:srgbClr val="24292E"/>
                </a:solidFill>
                <a:effectLst/>
                <a:latin typeface="ui-monospace"/>
              </a:rPr>
              <a:t>)[</a:t>
            </a:r>
            <a:r>
              <a:rPr lang="en-US" sz="1100" b="0" i="0" dirty="0">
                <a:solidFill>
                  <a:srgbClr val="032F62"/>
                </a:solidFill>
                <a:effectLst/>
                <a:latin typeface="ui-monospace"/>
              </a:rPr>
              <a:t>'</a:t>
            </a:r>
            <a:r>
              <a:rPr lang="en-US" sz="1100" b="0" i="0" dirty="0" err="1">
                <a:solidFill>
                  <a:srgbClr val="032F62"/>
                </a:solidFill>
                <a:effectLst/>
                <a:latin typeface="ui-monospace"/>
              </a:rPr>
              <a:t>Item_Outlet_Sales</a:t>
            </a:r>
            <a:r>
              <a:rPr lang="en-US" sz="1100" b="0" i="0" dirty="0">
                <a:solidFill>
                  <a:srgbClr val="032F62"/>
                </a:solidFill>
                <a:effectLst/>
                <a:latin typeface="ui-monospace"/>
              </a:rPr>
              <a:t>'</a:t>
            </a:r>
            <a:r>
              <a:rPr lang="en-US" sz="1100" b="0" i="0" dirty="0">
                <a:solidFill>
                  <a:srgbClr val="24292E"/>
                </a:solidFill>
                <a:effectLst/>
                <a:latin typeface="ui-monospace"/>
              </a:rPr>
              <a:t>].</a:t>
            </a:r>
            <a:r>
              <a:rPr lang="en-US" sz="1100" b="0" i="0" dirty="0">
                <a:solidFill>
                  <a:srgbClr val="6F42C1"/>
                </a:solidFill>
                <a:effectLst/>
                <a:latin typeface="ui-monospace"/>
              </a:rPr>
              <a:t>sum</a:t>
            </a:r>
            <a:r>
              <a:rPr lang="en-US" sz="1100" b="0" i="0" dirty="0">
                <a:solidFill>
                  <a:srgbClr val="24292E"/>
                </a:solidFill>
                <a:effectLst/>
                <a:latin typeface="ui-monospace"/>
              </a:rPr>
              <a:t>()</a:t>
            </a:r>
            <a:endParaRPr lang="en-IN" sz="18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333333"/>
                </a:solidFill>
                <a:effectLst/>
                <a:latin typeface="poppins"/>
              </a:rPr>
              <a:t>The Split-Apply-Combine Strategy</a:t>
            </a:r>
            <a:br>
              <a:rPr lang="en-IN" b="1" i="0" dirty="0">
                <a:solidFill>
                  <a:srgbClr val="333333"/>
                </a:solidFill>
                <a:effectLst/>
                <a:latin typeface="poppins"/>
              </a:rPr>
            </a:br>
            <a:endParaRPr lang="en-IN" dirty="0"/>
          </a:p>
        </p:txBody>
      </p:sp>
      <p:sp>
        <p:nvSpPr>
          <p:cNvPr id="3" name="Content Placeholder 2"/>
          <p:cNvSpPr>
            <a:spLocks noGrp="1"/>
          </p:cNvSpPr>
          <p:nvPr>
            <p:ph idx="1"/>
          </p:nvPr>
        </p:nvSpPr>
        <p:spPr>
          <a:xfrm>
            <a:off x="457200" y="731838"/>
            <a:ext cx="8229600" cy="5394326"/>
          </a:xfrm>
        </p:spPr>
        <p:txBody>
          <a:bodyPr>
            <a:normAutofit fontScale="92500" lnSpcReduction="10000"/>
          </a:bodyPr>
          <a:lstStyle/>
          <a:p>
            <a:r>
              <a:rPr lang="en-US" sz="1800" b="0" i="0" dirty="0">
                <a:solidFill>
                  <a:srgbClr val="595858"/>
                </a:solidFill>
                <a:effectLst/>
                <a:latin typeface="roboto" panose="02000000000000000000" pitchFamily="2" charset="0"/>
              </a:rPr>
              <a:t>You just saw how quickly you can get an insight into a group of data using the </a:t>
            </a:r>
            <a:r>
              <a:rPr lang="en-US" sz="1800" b="0" i="0" dirty="0" err="1">
                <a:solidFill>
                  <a:srgbClr val="595858"/>
                </a:solidFill>
                <a:effectLst/>
                <a:latin typeface="roboto" panose="02000000000000000000" pitchFamily="2" charset="0"/>
              </a:rPr>
              <a:t>GroupBy</a:t>
            </a:r>
            <a:r>
              <a:rPr lang="en-US" sz="1800" b="0" i="0" dirty="0">
                <a:solidFill>
                  <a:srgbClr val="595858"/>
                </a:solidFill>
                <a:effectLst/>
                <a:latin typeface="roboto" panose="02000000000000000000" pitchFamily="2" charset="0"/>
              </a:rPr>
              <a:t> function. But, behind the scenes, a lot is taking place which is important to understand to gauge the true power of </a:t>
            </a:r>
            <a:r>
              <a:rPr lang="en-US" sz="1800" b="0" i="0" dirty="0" err="1">
                <a:solidFill>
                  <a:srgbClr val="595858"/>
                </a:solidFill>
                <a:effectLst/>
                <a:latin typeface="roboto" panose="02000000000000000000" pitchFamily="2" charset="0"/>
              </a:rPr>
              <a:t>GroupBy</a:t>
            </a:r>
            <a:r>
              <a:rPr lang="en-US" sz="1800" b="0" i="0" dirty="0">
                <a:solidFill>
                  <a:srgbClr val="595858"/>
                </a:solidFill>
                <a:effectLst/>
                <a:latin typeface="roboto" panose="02000000000000000000" pitchFamily="2" charset="0"/>
              </a:rPr>
              <a:t>.</a:t>
            </a:r>
            <a:endParaRPr lang="en-US" sz="1800" b="0" i="0" dirty="0">
              <a:solidFill>
                <a:srgbClr val="595858"/>
              </a:solidFill>
              <a:effectLst/>
              <a:latin typeface="roboto" panose="02000000000000000000" pitchFamily="2" charset="0"/>
            </a:endParaRPr>
          </a:p>
          <a:p>
            <a:r>
              <a:rPr lang="en-US" sz="1800" b="0" i="0" dirty="0">
                <a:solidFill>
                  <a:srgbClr val="595858"/>
                </a:solidFill>
                <a:effectLst/>
                <a:latin typeface="roboto" panose="02000000000000000000" pitchFamily="2" charset="0"/>
              </a:rPr>
              <a:t> Using this strategy, a data analyst can break down a big problem into manageable parts, perform operations on individual parts and combine them back together to answer a specific question.</a:t>
            </a:r>
            <a:endParaRPr lang="en-US" sz="1800" b="0" i="0" dirty="0">
              <a:solidFill>
                <a:srgbClr val="595858"/>
              </a:solidFill>
              <a:effectLst/>
              <a:latin typeface="roboto" panose="02000000000000000000" pitchFamily="2" charset="0"/>
            </a:endParaRPr>
          </a:p>
          <a:p>
            <a:r>
              <a:rPr lang="en-US" sz="1100" b="0" i="0" dirty="0">
                <a:solidFill>
                  <a:srgbClr val="595858"/>
                </a:solidFill>
                <a:effectLst/>
                <a:latin typeface="roboto" panose="02000000000000000000" pitchFamily="2" charset="0"/>
              </a:rPr>
              <a:t>get the average height for males and females in a group. Let’s create that dataset:</a:t>
            </a:r>
            <a:endParaRPr lang="en-US" sz="1100" b="0" i="0" dirty="0">
              <a:solidFill>
                <a:srgbClr val="595858"/>
              </a:solidFill>
              <a:effectLst/>
              <a:latin typeface="roboto" panose="02000000000000000000" pitchFamily="2" charset="0"/>
            </a:endParaRPr>
          </a:p>
          <a:p>
            <a:r>
              <a:rPr lang="en-US" sz="1800" dirty="0">
                <a:solidFill>
                  <a:srgbClr val="595858"/>
                </a:solidFill>
                <a:latin typeface="roboto" panose="02000000000000000000" pitchFamily="2" charset="0"/>
              </a:rPr>
              <a:t>data={'Gender':['</a:t>
            </a:r>
            <a:r>
              <a:rPr lang="en-US" sz="1800" dirty="0" err="1">
                <a:solidFill>
                  <a:srgbClr val="595858"/>
                </a:solidFill>
                <a:latin typeface="roboto" panose="02000000000000000000" pitchFamily="2" charset="0"/>
              </a:rPr>
              <a:t>m','f','f','m','f','m','m</a:t>
            </a:r>
            <a:r>
              <a:rPr lang="en-US" sz="1800" dirty="0">
                <a:solidFill>
                  <a:srgbClr val="595858"/>
                </a:solidFill>
                <a:latin typeface="roboto" panose="02000000000000000000" pitchFamily="2" charset="0"/>
              </a:rPr>
              <a:t>'],'Height':[172,171,169,173,170,175,178]}</a:t>
            </a:r>
            <a:endParaRPr lang="en-US" sz="1800" dirty="0">
              <a:solidFill>
                <a:srgbClr val="595858"/>
              </a:solidFill>
              <a:latin typeface="roboto" panose="02000000000000000000" pitchFamily="2" charset="0"/>
            </a:endParaRPr>
          </a:p>
          <a:p>
            <a:endParaRPr lang="en-US" sz="1800" dirty="0">
              <a:solidFill>
                <a:srgbClr val="595858"/>
              </a:solidFill>
              <a:latin typeface="roboto" panose="02000000000000000000" pitchFamily="2" charset="0"/>
            </a:endParaRPr>
          </a:p>
          <a:p>
            <a:r>
              <a:rPr lang="en-IN" sz="1800" dirty="0" err="1"/>
              <a:t>df_sample</a:t>
            </a:r>
            <a:r>
              <a:rPr lang="en-IN" sz="1800" dirty="0"/>
              <a:t>=</a:t>
            </a:r>
            <a:r>
              <a:rPr lang="en-IN" sz="1800" dirty="0" err="1"/>
              <a:t>pd.DataFrame</a:t>
            </a:r>
            <a:r>
              <a:rPr lang="en-IN" sz="1800" dirty="0"/>
              <a:t>(data)</a:t>
            </a:r>
            <a:endParaRPr lang="en-IN" sz="1800" dirty="0"/>
          </a:p>
          <a:p>
            <a:r>
              <a:rPr lang="da-DK" sz="1800" dirty="0"/>
              <a:t>f_filter=df_sample['Gender']=='f’</a:t>
            </a:r>
            <a:endParaRPr lang="da-DK" sz="1800" dirty="0"/>
          </a:p>
          <a:p>
            <a:r>
              <a:rPr lang="en-IN" sz="1800" dirty="0" err="1"/>
              <a:t>df_sample</a:t>
            </a:r>
            <a:r>
              <a:rPr lang="en-IN" sz="1800" dirty="0"/>
              <a:t>[</a:t>
            </a:r>
            <a:r>
              <a:rPr lang="en-IN" sz="1800" dirty="0" err="1"/>
              <a:t>f_filter</a:t>
            </a:r>
            <a:r>
              <a:rPr lang="en-IN" sz="1800" dirty="0"/>
              <a:t>]</a:t>
            </a:r>
            <a:endParaRPr lang="da-DK" sz="1800" dirty="0"/>
          </a:p>
          <a:p>
            <a:r>
              <a:rPr lang="da-DK" sz="1800" dirty="0"/>
              <a:t>m_filter=df_sample['Gender']=='m’</a:t>
            </a:r>
            <a:endParaRPr lang="da-DK" sz="1800" dirty="0"/>
          </a:p>
          <a:p>
            <a:r>
              <a:rPr lang="en-IN" sz="1800" dirty="0" err="1"/>
              <a:t>df_sample</a:t>
            </a:r>
            <a:r>
              <a:rPr lang="en-IN" sz="1800" dirty="0"/>
              <a:t>[</a:t>
            </a:r>
            <a:r>
              <a:rPr lang="en-IN" sz="1800" dirty="0" err="1"/>
              <a:t>m_filter</a:t>
            </a:r>
            <a:r>
              <a:rPr lang="en-IN" sz="1800" dirty="0"/>
              <a:t>]</a:t>
            </a:r>
            <a:endParaRPr lang="da-DK" sz="1800" dirty="0"/>
          </a:p>
          <a:p>
            <a:r>
              <a:rPr lang="en-US" sz="1800" dirty="0" err="1"/>
              <a:t>f_avg</a:t>
            </a:r>
            <a:r>
              <a:rPr lang="en-US" sz="1800" dirty="0"/>
              <a:t>=</a:t>
            </a:r>
            <a:r>
              <a:rPr lang="en-US" sz="1800" dirty="0" err="1"/>
              <a:t>df_sample</a:t>
            </a:r>
            <a:r>
              <a:rPr lang="en-US" sz="1800" dirty="0"/>
              <a:t>[</a:t>
            </a:r>
            <a:r>
              <a:rPr lang="en-US" sz="1800" dirty="0" err="1"/>
              <a:t>f_filter</a:t>
            </a:r>
            <a:r>
              <a:rPr lang="en-US" sz="1800" dirty="0"/>
              <a:t>]['Height'].mean()</a:t>
            </a:r>
            <a:endParaRPr lang="da-DK" sz="1800" dirty="0"/>
          </a:p>
          <a:p>
            <a:r>
              <a:rPr lang="en-US" sz="1800" dirty="0" err="1"/>
              <a:t>m_avg</a:t>
            </a:r>
            <a:r>
              <a:rPr lang="en-US" sz="1800" dirty="0"/>
              <a:t>=</a:t>
            </a:r>
            <a:r>
              <a:rPr lang="en-US" sz="1800" dirty="0" err="1"/>
              <a:t>df_sample</a:t>
            </a:r>
            <a:r>
              <a:rPr lang="en-US" sz="1800" dirty="0"/>
              <a:t>[</a:t>
            </a:r>
            <a:r>
              <a:rPr lang="en-US" sz="1800" dirty="0" err="1"/>
              <a:t>m_filter</a:t>
            </a:r>
            <a:r>
              <a:rPr lang="en-US" sz="1800" dirty="0"/>
              <a:t>]['Height'].mean()</a:t>
            </a:r>
            <a:endParaRPr lang="da-DK" sz="1800" dirty="0"/>
          </a:p>
          <a:p>
            <a:r>
              <a:rPr lang="en-IN" sz="1800" dirty="0"/>
              <a:t>print(</a:t>
            </a:r>
            <a:r>
              <a:rPr lang="en-IN" sz="1800" dirty="0" err="1"/>
              <a:t>f_avg,m_avg</a:t>
            </a:r>
            <a:r>
              <a:rPr lang="en-IN" sz="1800" dirty="0"/>
              <a:t>)</a:t>
            </a:r>
            <a:endParaRPr lang="da-DK" sz="1800" dirty="0"/>
          </a:p>
          <a:p>
            <a:r>
              <a:rPr lang="en-IN" sz="1800" dirty="0" err="1"/>
              <a:t>df_output</a:t>
            </a:r>
            <a:r>
              <a:rPr lang="en-IN" sz="1800" dirty="0"/>
              <a:t>=</a:t>
            </a:r>
            <a:r>
              <a:rPr lang="en-IN" sz="1800" dirty="0" err="1"/>
              <a:t>pd.DataFrame</a:t>
            </a:r>
            <a:r>
              <a:rPr lang="en-IN" sz="1800" dirty="0"/>
              <a:t>({'Gender':['</a:t>
            </a:r>
            <a:r>
              <a:rPr lang="en-IN" sz="1800" dirty="0" err="1"/>
              <a:t>f','m</a:t>
            </a:r>
            <a:r>
              <a:rPr lang="en-IN" sz="1800" dirty="0"/>
              <a:t>'],'Height':[</a:t>
            </a:r>
            <a:r>
              <a:rPr lang="en-IN" sz="1800" dirty="0" err="1"/>
              <a:t>f_avg,m_avg</a:t>
            </a:r>
            <a:r>
              <a:rPr lang="en-IN" sz="1800" dirty="0"/>
              <a:t>]})</a:t>
            </a:r>
            <a:endParaRPr lang="en-IN" sz="1800" dirty="0"/>
          </a:p>
          <a:p>
            <a:r>
              <a:rPr lang="en-US" sz="1800" dirty="0" err="1"/>
              <a:t>df_sample.groupby</a:t>
            </a:r>
            <a:r>
              <a:rPr lang="en-US" sz="1800" dirty="0"/>
              <a:t>('Gender').mean()</a:t>
            </a:r>
            <a:endParaRPr lang="en-IN" sz="18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333333"/>
                </a:solidFill>
                <a:effectLst/>
                <a:latin typeface="poppins"/>
              </a:rPr>
              <a:t>Applying Functions to </a:t>
            </a:r>
            <a:r>
              <a:rPr lang="en-US" b="1" i="0" dirty="0" err="1">
                <a:solidFill>
                  <a:srgbClr val="333333"/>
                </a:solidFill>
                <a:effectLst/>
                <a:latin typeface="poppins"/>
              </a:rPr>
              <a:t>GroupBy</a:t>
            </a:r>
            <a:r>
              <a:rPr lang="en-US" b="1" i="0" dirty="0">
                <a:solidFill>
                  <a:srgbClr val="333333"/>
                </a:solidFill>
                <a:effectLst/>
                <a:latin typeface="poppins"/>
              </a:rPr>
              <a:t> Groups</a:t>
            </a:r>
            <a:br>
              <a:rPr lang="en-US" b="1" i="0" dirty="0">
                <a:solidFill>
                  <a:srgbClr val="333333"/>
                </a:solidFill>
                <a:effectLst/>
                <a:latin typeface="poppins"/>
              </a:rPr>
            </a:b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000" b="0" i="0" dirty="0">
                <a:solidFill>
                  <a:srgbClr val="595858"/>
                </a:solidFill>
                <a:effectLst/>
                <a:latin typeface="roboto" panose="02000000000000000000" pitchFamily="2" charset="0"/>
              </a:rPr>
              <a:t>The apply step is unequivocally the most important step of a </a:t>
            </a:r>
            <a:r>
              <a:rPr lang="en-US" sz="2000" b="0" i="0" dirty="0" err="1">
                <a:solidFill>
                  <a:srgbClr val="595858"/>
                </a:solidFill>
                <a:effectLst/>
                <a:latin typeface="roboto" panose="02000000000000000000" pitchFamily="2" charset="0"/>
              </a:rPr>
              <a:t>GroupBy</a:t>
            </a:r>
            <a:r>
              <a:rPr lang="en-US" sz="2000" b="0" i="0" dirty="0">
                <a:solidFill>
                  <a:srgbClr val="595858"/>
                </a:solidFill>
                <a:effectLst/>
                <a:latin typeface="roboto" panose="02000000000000000000" pitchFamily="2" charset="0"/>
              </a:rPr>
              <a:t> function where we can perform a variety of operations using </a:t>
            </a:r>
            <a:r>
              <a:rPr lang="en-US" sz="2000" b="1" i="0" dirty="0">
                <a:solidFill>
                  <a:srgbClr val="333333"/>
                </a:solidFill>
                <a:effectLst/>
                <a:latin typeface="roboto" panose="02000000000000000000" pitchFamily="2" charset="0"/>
              </a:rPr>
              <a:t>aggregation, transformation, filtration or even with your own function!</a:t>
            </a:r>
            <a:endParaRPr lang="en-US" sz="2000" b="1" i="0" dirty="0">
              <a:solidFill>
                <a:srgbClr val="333333"/>
              </a:solidFill>
              <a:effectLst/>
              <a:latin typeface="roboto" panose="02000000000000000000" pitchFamily="2" charset="0"/>
            </a:endParaRPr>
          </a:p>
          <a:p>
            <a:r>
              <a:rPr lang="en-IN" sz="2400" b="1" i="0" dirty="0">
                <a:solidFill>
                  <a:srgbClr val="333333"/>
                </a:solidFill>
                <a:effectLst/>
                <a:latin typeface="poppins"/>
              </a:rPr>
              <a:t>Aggregation</a:t>
            </a:r>
            <a:endParaRPr lang="en-IN" sz="2400" b="1" i="0" dirty="0">
              <a:solidFill>
                <a:srgbClr val="333333"/>
              </a:solidFill>
              <a:effectLst/>
              <a:latin typeface="poppins"/>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count() – Number of non-null observations</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sum() – Sum of values</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mean() – Mean of values</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median() – Arithmetic median of values</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min() – Minimum</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max() – Maximum</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mode() – Mode</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std() – Standard deviation</a:t>
            </a:r>
            <a:endParaRPr lang="en-IN" sz="1200" b="0" i="0" dirty="0">
              <a:solidFill>
                <a:srgbClr val="595858"/>
              </a:solidFill>
              <a:effectLst/>
              <a:latin typeface="roboto" panose="02000000000000000000" pitchFamily="2" charset="0"/>
            </a:endParaRPr>
          </a:p>
          <a:p>
            <a:pPr algn="l">
              <a:buFont typeface="Arial" panose="020B0604020202020204" pitchFamily="34" charset="0"/>
              <a:buChar char="•"/>
            </a:pPr>
            <a:r>
              <a:rPr lang="en-IN" sz="1200" b="0" i="0" dirty="0">
                <a:solidFill>
                  <a:srgbClr val="595858"/>
                </a:solidFill>
                <a:effectLst/>
                <a:latin typeface="roboto" panose="02000000000000000000" pitchFamily="2" charset="0"/>
              </a:rPr>
              <a:t>var() – Variance</a:t>
            </a:r>
            <a:endParaRPr lang="en-IN" sz="1200" b="0" i="0" dirty="0">
              <a:solidFill>
                <a:srgbClr val="595858"/>
              </a:solidFill>
              <a:effectLst/>
              <a:latin typeface="roboto" panose="02000000000000000000" pitchFamily="2" charset="0"/>
            </a:endParaRPr>
          </a:p>
          <a:p>
            <a:r>
              <a:rPr lang="en-US" sz="1200" b="0" i="0" dirty="0">
                <a:solidFill>
                  <a:srgbClr val="595858"/>
                </a:solidFill>
                <a:effectLst/>
                <a:latin typeface="roboto" panose="02000000000000000000" pitchFamily="2" charset="0"/>
              </a:rPr>
              <a:t>But the </a:t>
            </a:r>
            <a:r>
              <a:rPr lang="en-US" sz="1200" b="1" i="1" dirty="0" err="1">
                <a:solidFill>
                  <a:srgbClr val="333333"/>
                </a:solidFill>
                <a:effectLst/>
                <a:latin typeface="roboto" panose="02000000000000000000" pitchFamily="2" charset="0"/>
              </a:rPr>
              <a:t>agg</a:t>
            </a:r>
            <a:r>
              <a:rPr lang="en-US" sz="1200" b="1" i="1" dirty="0">
                <a:solidFill>
                  <a:srgbClr val="333333"/>
                </a:solidFill>
                <a:effectLst/>
                <a:latin typeface="roboto" panose="02000000000000000000" pitchFamily="2" charset="0"/>
              </a:rPr>
              <a:t>()</a:t>
            </a:r>
            <a:r>
              <a:rPr lang="en-US" sz="1200" b="0" i="0" dirty="0">
                <a:solidFill>
                  <a:srgbClr val="595858"/>
                </a:solidFill>
                <a:effectLst/>
                <a:latin typeface="roboto" panose="02000000000000000000" pitchFamily="2" charset="0"/>
              </a:rPr>
              <a:t> function in Pandas gives us the flexibility to perform several statistical computations all at once! Here is how it works:</a:t>
            </a:r>
            <a:endParaRPr lang="en-US" sz="1200" b="0" i="0" dirty="0">
              <a:solidFill>
                <a:srgbClr val="595858"/>
              </a:solidFill>
              <a:effectLst/>
              <a:latin typeface="roboto" panose="02000000000000000000" pitchFamily="2" charset="0"/>
            </a:endParaRPr>
          </a:p>
          <a:p>
            <a:r>
              <a:rPr lang="en-IN" sz="1200" b="0" i="0" dirty="0" err="1">
                <a:solidFill>
                  <a:srgbClr val="24292E"/>
                </a:solidFill>
                <a:effectLst/>
                <a:latin typeface="ui-monospace"/>
              </a:rPr>
              <a:t>df.</a:t>
            </a:r>
            <a:r>
              <a:rPr lang="en-IN" sz="1200" b="0" i="0" dirty="0" err="1">
                <a:solidFill>
                  <a:srgbClr val="6F42C1"/>
                </a:solidFill>
                <a:effectLst/>
                <a:latin typeface="ui-monospace"/>
              </a:rPr>
              <a:t>groupby</a:t>
            </a:r>
            <a:r>
              <a:rPr lang="en-IN" sz="1200" b="0" i="0" dirty="0">
                <a:solidFill>
                  <a:srgbClr val="24292E"/>
                </a:solidFill>
                <a:effectLst/>
                <a:latin typeface="ui-monospace"/>
              </a:rPr>
              <a:t>(</a:t>
            </a:r>
            <a:r>
              <a:rPr lang="en-IN" sz="1200" b="0" i="0" dirty="0">
                <a:solidFill>
                  <a:srgbClr val="032F62"/>
                </a:solidFill>
                <a:effectLst/>
                <a:latin typeface="ui-monospace"/>
              </a:rPr>
              <a:t>'</a:t>
            </a:r>
            <a:r>
              <a:rPr lang="en-IN" sz="1200" b="0" i="0" dirty="0" err="1">
                <a:solidFill>
                  <a:srgbClr val="032F62"/>
                </a:solidFill>
                <a:effectLst/>
                <a:latin typeface="ui-monospace"/>
              </a:rPr>
              <a:t>Outlet_Location_Type</a:t>
            </a:r>
            <a:r>
              <a:rPr lang="en-IN" sz="1200" b="0" i="0" dirty="0">
                <a:solidFill>
                  <a:srgbClr val="032F62"/>
                </a:solidFill>
                <a:effectLst/>
                <a:latin typeface="ui-monospace"/>
              </a:rPr>
              <a:t>'</a:t>
            </a:r>
            <a:r>
              <a:rPr lang="en-IN" sz="1200" b="0" i="0" dirty="0">
                <a:solidFill>
                  <a:srgbClr val="24292E"/>
                </a:solidFill>
                <a:effectLst/>
                <a:latin typeface="ui-monospace"/>
              </a:rPr>
              <a:t>).</a:t>
            </a:r>
            <a:r>
              <a:rPr lang="en-IN" sz="1200" b="0" i="0" dirty="0" err="1">
                <a:solidFill>
                  <a:srgbClr val="6F42C1"/>
                </a:solidFill>
                <a:effectLst/>
                <a:latin typeface="ui-monospace"/>
              </a:rPr>
              <a:t>agg</a:t>
            </a:r>
            <a:r>
              <a:rPr lang="en-IN" sz="1200" b="0" i="0" dirty="0">
                <a:solidFill>
                  <a:srgbClr val="24292E"/>
                </a:solidFill>
                <a:effectLst/>
                <a:latin typeface="ui-monospace"/>
              </a:rPr>
              <a:t>([</a:t>
            </a:r>
            <a:r>
              <a:rPr lang="en-IN" sz="1200" b="0" i="0" dirty="0" err="1">
                <a:solidFill>
                  <a:srgbClr val="24292E"/>
                </a:solidFill>
                <a:effectLst/>
                <a:latin typeface="ui-monospace"/>
              </a:rPr>
              <a:t>np.mean,np.median</a:t>
            </a:r>
            <a:r>
              <a:rPr lang="en-IN" sz="1200" b="0" i="0" dirty="0">
                <a:solidFill>
                  <a:srgbClr val="24292E"/>
                </a:solidFill>
                <a:effectLst/>
                <a:latin typeface="ui-monospace"/>
              </a:rPr>
              <a:t>])</a:t>
            </a:r>
            <a:endParaRPr lang="en-IN" sz="20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60337"/>
            <a:ext cx="8229600" cy="316335"/>
          </a:xfrm>
        </p:spPr>
        <p:txBody>
          <a:bodyPr>
            <a:noAutofit/>
          </a:bodyPr>
          <a:lstStyle/>
          <a:p>
            <a:r>
              <a:rPr lang="en-US" sz="2000" b="0" i="0" dirty="0">
                <a:solidFill>
                  <a:srgbClr val="273239"/>
                </a:solidFill>
                <a:effectLst/>
                <a:latin typeface="sofia-pro"/>
              </a:rPr>
              <a:t>Pandas Merging, Joining, and Concatenating</a:t>
            </a:r>
            <a:endParaRPr lang="en-IN" sz="2000" dirty="0"/>
          </a:p>
        </p:txBody>
      </p:sp>
      <p:sp>
        <p:nvSpPr>
          <p:cNvPr id="3" name="Content Placeholder 2"/>
          <p:cNvSpPr>
            <a:spLocks noGrp="1"/>
          </p:cNvSpPr>
          <p:nvPr>
            <p:ph idx="1"/>
          </p:nvPr>
        </p:nvSpPr>
        <p:spPr>
          <a:xfrm>
            <a:off x="457200" y="620688"/>
            <a:ext cx="8229600" cy="5505475"/>
          </a:xfrm>
        </p:spPr>
        <p:txBody>
          <a:bodyPr>
            <a:normAutofit/>
          </a:bodyPr>
          <a:lstStyle/>
          <a:p>
            <a:r>
              <a:rPr lang="en-IN" b="1" i="0" dirty="0">
                <a:effectLst/>
                <a:latin typeface="roboto" panose="02000000000000000000" pitchFamily="2" charset="0"/>
              </a:rPr>
              <a:t>Concatenating </a:t>
            </a:r>
            <a:r>
              <a:rPr lang="en-IN" b="1" i="0" dirty="0" err="1">
                <a:effectLst/>
                <a:latin typeface="roboto" panose="02000000000000000000" pitchFamily="2" charset="0"/>
              </a:rPr>
              <a:t>DataFrame</a:t>
            </a:r>
            <a:endParaRPr lang="en-IN" b="1" i="0" dirty="0">
              <a:effectLst/>
              <a:latin typeface="roboto" panose="02000000000000000000" pitchFamily="2" charset="0"/>
            </a:endParaRPr>
          </a:p>
          <a:p>
            <a:r>
              <a:rPr lang="en-US" sz="2200" dirty="0"/>
              <a:t>In order to </a:t>
            </a:r>
            <a:r>
              <a:rPr lang="en-US" sz="2200" dirty="0" err="1"/>
              <a:t>concat</a:t>
            </a:r>
            <a:r>
              <a:rPr lang="en-US" sz="2200" dirty="0"/>
              <a:t> </a:t>
            </a:r>
            <a:r>
              <a:rPr lang="en-US" sz="2200" dirty="0" err="1"/>
              <a:t>dataframe</a:t>
            </a:r>
            <a:r>
              <a:rPr lang="en-US" sz="2200" dirty="0"/>
              <a:t>, we use </a:t>
            </a:r>
            <a:r>
              <a:rPr lang="en-US" sz="2200" dirty="0" err="1"/>
              <a:t>concat</a:t>
            </a:r>
            <a:r>
              <a:rPr lang="en-US" sz="2200" dirty="0"/>
              <a:t>() function which helps in concatenating a </a:t>
            </a:r>
            <a:r>
              <a:rPr lang="en-US" sz="2200" dirty="0" err="1"/>
              <a:t>dataframe</a:t>
            </a:r>
            <a:r>
              <a:rPr lang="en-US" sz="2200" dirty="0"/>
              <a:t>. We can </a:t>
            </a:r>
            <a:r>
              <a:rPr lang="en-US" sz="2200" dirty="0" err="1"/>
              <a:t>concat</a:t>
            </a:r>
            <a:r>
              <a:rPr lang="en-US" sz="2200" dirty="0"/>
              <a:t> a </a:t>
            </a:r>
            <a:r>
              <a:rPr lang="en-US" sz="2200" dirty="0" err="1"/>
              <a:t>dataframe</a:t>
            </a:r>
            <a:r>
              <a:rPr lang="en-US" sz="2200" dirty="0"/>
              <a:t> in many different ways, they are:</a:t>
            </a:r>
            <a:endParaRPr lang="en-US" sz="2200" dirty="0"/>
          </a:p>
          <a:p>
            <a:endParaRPr lang="en-US" sz="2200" dirty="0"/>
          </a:p>
          <a:p>
            <a:r>
              <a:rPr lang="en-US" sz="2200" dirty="0"/>
              <a:t>Concatenating </a:t>
            </a:r>
            <a:r>
              <a:rPr lang="en-US" sz="2200" dirty="0" err="1"/>
              <a:t>DataFrame</a:t>
            </a:r>
            <a:r>
              <a:rPr lang="en-US" sz="2200" dirty="0"/>
              <a:t> using .</a:t>
            </a:r>
            <a:r>
              <a:rPr lang="en-US" sz="2200" dirty="0" err="1"/>
              <a:t>concat</a:t>
            </a:r>
            <a:r>
              <a:rPr lang="en-US" sz="2200" dirty="0"/>
              <a:t>()</a:t>
            </a:r>
            <a:endParaRPr lang="en-US" sz="2200" dirty="0"/>
          </a:p>
          <a:p>
            <a:r>
              <a:rPr lang="en-US" sz="2200" dirty="0"/>
              <a:t>Concatenating </a:t>
            </a:r>
            <a:r>
              <a:rPr lang="en-US" sz="2200" dirty="0" err="1"/>
              <a:t>DataFrame</a:t>
            </a:r>
            <a:r>
              <a:rPr lang="en-US" sz="2200" dirty="0"/>
              <a:t> by setting logic on axes</a:t>
            </a:r>
            <a:endParaRPr lang="en-US" sz="2200" dirty="0"/>
          </a:p>
          <a:p>
            <a:r>
              <a:rPr lang="en-US" sz="2200" dirty="0"/>
              <a:t>Concatenating </a:t>
            </a:r>
            <a:r>
              <a:rPr lang="en-US" sz="2200" dirty="0" err="1"/>
              <a:t>DataFrame</a:t>
            </a:r>
            <a:r>
              <a:rPr lang="en-US" sz="2200" dirty="0"/>
              <a:t> using .append()</a:t>
            </a:r>
            <a:endParaRPr lang="en-US" sz="2200" dirty="0"/>
          </a:p>
          <a:p>
            <a:r>
              <a:rPr lang="en-US" sz="2200" dirty="0"/>
              <a:t>Concatenating </a:t>
            </a:r>
            <a:r>
              <a:rPr lang="en-US" sz="2200" dirty="0" err="1"/>
              <a:t>DataFrame</a:t>
            </a:r>
            <a:r>
              <a:rPr lang="en-US" sz="2200" dirty="0"/>
              <a:t> by ignoring indexes</a:t>
            </a:r>
            <a:endParaRPr lang="en-US" sz="2200" dirty="0"/>
          </a:p>
          <a:p>
            <a:r>
              <a:rPr lang="en-US" sz="2200" dirty="0"/>
              <a:t>Concatenating </a:t>
            </a:r>
            <a:r>
              <a:rPr lang="en-US" sz="2200" dirty="0" err="1"/>
              <a:t>DataFrame</a:t>
            </a:r>
            <a:r>
              <a:rPr lang="en-US" sz="2200" dirty="0"/>
              <a:t> with group keys</a:t>
            </a:r>
            <a:endParaRPr lang="en-US" sz="2200" dirty="0"/>
          </a:p>
          <a:p>
            <a:r>
              <a:rPr lang="en-US" sz="2200" dirty="0"/>
              <a:t>Concatenating with mixed </a:t>
            </a:r>
            <a:r>
              <a:rPr lang="en-US" sz="2200" dirty="0" err="1"/>
              <a:t>ndims</a:t>
            </a:r>
            <a:endParaRPr lang="en-IN" sz="22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IN" sz="1800" dirty="0"/>
              <a:t>frames = [df, df1]</a:t>
            </a:r>
            <a:endParaRPr lang="en-IN" sz="1800" dirty="0"/>
          </a:p>
          <a:p>
            <a:r>
              <a:rPr lang="en-IN" sz="1800" dirty="0"/>
              <a:t> </a:t>
            </a:r>
            <a:endParaRPr lang="en-IN" sz="1800" dirty="0"/>
          </a:p>
          <a:p>
            <a:r>
              <a:rPr lang="en-IN" sz="1800" dirty="0"/>
              <a:t>res1 = </a:t>
            </a:r>
            <a:r>
              <a:rPr lang="en-IN" sz="1800" dirty="0" err="1"/>
              <a:t>pd.concat</a:t>
            </a:r>
            <a:r>
              <a:rPr lang="en-IN" sz="1800" dirty="0"/>
              <a:t>(frames)</a:t>
            </a:r>
            <a:endParaRPr lang="en-IN" sz="1800" dirty="0"/>
          </a:p>
          <a:p>
            <a:endParaRPr lang="en-IN" sz="1800" dirty="0"/>
          </a:p>
          <a:p>
            <a:r>
              <a:rPr lang="en-IN" sz="1100" b="1" i="0" dirty="0">
                <a:effectLst/>
                <a:latin typeface="roboto" panose="02000000000000000000" pitchFamily="2" charset="0"/>
              </a:rPr>
              <a:t>Merging </a:t>
            </a:r>
            <a:r>
              <a:rPr lang="en-IN" sz="1100" b="1" i="0" dirty="0" err="1">
                <a:effectLst/>
                <a:latin typeface="roboto" panose="02000000000000000000" pitchFamily="2" charset="0"/>
              </a:rPr>
              <a:t>DataFrame</a:t>
            </a:r>
            <a:endParaRPr lang="en-IN" sz="1100" b="1" i="0" dirty="0">
              <a:effectLst/>
              <a:latin typeface="roboto" panose="02000000000000000000" pitchFamily="2" charset="0"/>
            </a:endParaRPr>
          </a:p>
          <a:p>
            <a:r>
              <a:rPr lang="en-US" sz="2000" b="0" i="0" dirty="0">
                <a:solidFill>
                  <a:srgbClr val="273239"/>
                </a:solidFill>
                <a:effectLst/>
                <a:latin typeface="urw-din"/>
              </a:rPr>
              <a:t>Pandas have options for high-performance in-memory merging and joining. When we need to combine very large </a:t>
            </a:r>
            <a:r>
              <a:rPr lang="en-US" sz="2000" b="0" i="0" dirty="0" err="1">
                <a:solidFill>
                  <a:srgbClr val="273239"/>
                </a:solidFill>
                <a:effectLst/>
                <a:latin typeface="urw-din"/>
              </a:rPr>
              <a:t>DataFrames</a:t>
            </a:r>
            <a:r>
              <a:rPr lang="en-US" sz="2000" b="0" i="0" dirty="0">
                <a:solidFill>
                  <a:srgbClr val="273239"/>
                </a:solidFill>
                <a:effectLst/>
                <a:latin typeface="urw-din"/>
              </a:rPr>
              <a:t>, joins serve as a powerful way to perform these operations swiftly.</a:t>
            </a:r>
            <a:endParaRPr lang="en-IN" sz="2000" b="0" i="0" dirty="0">
              <a:solidFill>
                <a:srgbClr val="273239"/>
              </a:solidFill>
              <a:effectLst/>
              <a:latin typeface="urw-din"/>
            </a:endParaRPr>
          </a:p>
          <a:p>
            <a:r>
              <a:rPr lang="en-US" sz="2000" b="0" i="0" dirty="0">
                <a:solidFill>
                  <a:srgbClr val="273239"/>
                </a:solidFill>
                <a:effectLst/>
                <a:latin typeface="urw-din"/>
              </a:rPr>
              <a:t> Joins can only be done on two </a:t>
            </a:r>
            <a:r>
              <a:rPr lang="en-US" sz="2000" b="0" i="0" dirty="0" err="1">
                <a:solidFill>
                  <a:srgbClr val="273239"/>
                </a:solidFill>
                <a:effectLst/>
                <a:latin typeface="urw-din"/>
              </a:rPr>
              <a:t>DataFrames</a:t>
            </a:r>
            <a:r>
              <a:rPr lang="en-US" sz="2000" b="0" i="0" dirty="0">
                <a:solidFill>
                  <a:srgbClr val="273239"/>
                </a:solidFill>
                <a:effectLst/>
                <a:latin typeface="urw-din"/>
              </a:rPr>
              <a:t> at a time, denoted as left and right tables.</a:t>
            </a:r>
            <a:endParaRPr lang="en-US" sz="2000" b="0" i="0" dirty="0">
              <a:solidFill>
                <a:srgbClr val="273239"/>
              </a:solidFill>
              <a:effectLst/>
              <a:latin typeface="urw-din"/>
            </a:endParaRPr>
          </a:p>
          <a:p>
            <a:r>
              <a:rPr lang="en-US" sz="1800" b="0" i="0" dirty="0">
                <a:solidFill>
                  <a:srgbClr val="273239"/>
                </a:solidFill>
                <a:effectLst/>
                <a:latin typeface="urw-din"/>
              </a:rPr>
              <a:t>The key is the common column that the two </a:t>
            </a:r>
            <a:r>
              <a:rPr lang="en-US" sz="1800" b="0" i="0" dirty="0" err="1">
                <a:solidFill>
                  <a:srgbClr val="273239"/>
                </a:solidFill>
                <a:effectLst/>
                <a:latin typeface="urw-din"/>
              </a:rPr>
              <a:t>DataFrames</a:t>
            </a:r>
            <a:r>
              <a:rPr lang="en-US" sz="1800" b="0" i="0" dirty="0">
                <a:solidFill>
                  <a:srgbClr val="273239"/>
                </a:solidFill>
                <a:effectLst/>
                <a:latin typeface="urw-din"/>
              </a:rPr>
              <a:t> will be joined on. It’s a good practice to use keys which have unique values throughout the column to avoid unintended duplication of row values.</a:t>
            </a:r>
            <a:endParaRPr lang="en-US" sz="1800" dirty="0">
              <a:solidFill>
                <a:srgbClr val="273239"/>
              </a:solidFill>
              <a:latin typeface="urw-din"/>
            </a:endParaRPr>
          </a:p>
          <a:p>
            <a:r>
              <a:rPr lang="en-US" sz="1800" b="0" i="0" dirty="0">
                <a:solidFill>
                  <a:srgbClr val="273239"/>
                </a:solidFill>
                <a:effectLst/>
                <a:latin typeface="urw-din"/>
              </a:rPr>
              <a:t>Pandas provide a single function, merge(), as the entry point for all standard database join operations between </a:t>
            </a:r>
            <a:r>
              <a:rPr lang="en-US" sz="1800" b="0" i="0" dirty="0" err="1">
                <a:solidFill>
                  <a:srgbClr val="273239"/>
                </a:solidFill>
                <a:effectLst/>
                <a:latin typeface="urw-din"/>
              </a:rPr>
              <a:t>DataFrame</a:t>
            </a:r>
            <a:r>
              <a:rPr lang="en-US" sz="1800" b="0" i="0" dirty="0">
                <a:solidFill>
                  <a:srgbClr val="273239"/>
                </a:solidFill>
                <a:effectLst/>
                <a:latin typeface="urw-din"/>
              </a:rPr>
              <a:t> objects.</a:t>
            </a:r>
            <a:endParaRPr lang="en-US" sz="1800" b="0" i="0" dirty="0">
              <a:solidFill>
                <a:srgbClr val="273239"/>
              </a:solidFill>
              <a:effectLst/>
              <a:latin typeface="urw-din"/>
            </a:endParaRPr>
          </a:p>
          <a:p>
            <a:r>
              <a:rPr lang="en-US" sz="1100" b="0" i="0" dirty="0">
                <a:solidFill>
                  <a:srgbClr val="273239"/>
                </a:solidFill>
                <a:effectLst/>
                <a:latin typeface="urw-din"/>
              </a:rPr>
              <a:t>There are four basic ways to handle the join (inner, left, right, and outer), depending on which rows must retain their data.</a:t>
            </a:r>
            <a:endParaRPr lang="en-US" sz="1800" dirty="0">
              <a:solidFill>
                <a:srgbClr val="273239"/>
              </a:solidFill>
              <a:latin typeface="urw-din"/>
            </a:endParaRPr>
          </a:p>
          <a:p>
            <a:endParaRPr lang="en-US" sz="1800" b="0" i="0" dirty="0">
              <a:solidFill>
                <a:srgbClr val="273239"/>
              </a:solidFill>
              <a:effectLst/>
              <a:latin typeface="urw-din"/>
            </a:endParaRPr>
          </a:p>
          <a:p>
            <a:endParaRPr lang="en-IN" sz="2000" dirty="0">
              <a:solidFill>
                <a:srgbClr val="273239"/>
              </a:solidFill>
              <a:latin typeface="urw-din"/>
            </a:endParaRPr>
          </a:p>
          <a:p>
            <a:endParaRPr lang="en-IN"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2800" dirty="0"/>
              <a:t>What is Data Science?</a:t>
            </a:r>
            <a:endParaRPr lang="en-IN" sz="2800" dirty="0"/>
          </a:p>
        </p:txBody>
      </p:sp>
      <p:sp>
        <p:nvSpPr>
          <p:cNvPr id="3" name="Content Placeholder 2"/>
          <p:cNvSpPr>
            <a:spLocks noGrp="1"/>
          </p:cNvSpPr>
          <p:nvPr>
            <p:ph idx="1"/>
          </p:nvPr>
        </p:nvSpPr>
        <p:spPr>
          <a:xfrm>
            <a:off x="457200" y="1000108"/>
            <a:ext cx="8229600" cy="5572164"/>
          </a:xfrm>
        </p:spPr>
        <p:txBody>
          <a:bodyPr>
            <a:normAutofit/>
          </a:bodyPr>
          <a:lstStyle/>
          <a:p>
            <a:pPr algn="l"/>
            <a:r>
              <a:rPr lang="en-US" sz="2000" b="0" i="0" dirty="0">
                <a:solidFill>
                  <a:srgbClr val="000000"/>
                </a:solidFill>
                <a:effectLst/>
                <a:latin typeface="Verdana" panose="020B0604030504040204" pitchFamily="34" charset="0"/>
              </a:rPr>
              <a:t>Data Science is about data gathering, analysis and decision-making.</a:t>
            </a:r>
            <a:endParaRPr lang="en-US" sz="2000" b="0" i="0" dirty="0">
              <a:solidFill>
                <a:srgbClr val="000000"/>
              </a:solidFill>
              <a:effectLst/>
              <a:latin typeface="Verdana" panose="020B0604030504040204" pitchFamily="34" charset="0"/>
            </a:endParaRPr>
          </a:p>
          <a:p>
            <a:pPr marL="0" indent="0" algn="l">
              <a:buNone/>
            </a:pP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Data Science is about finding patterns in data, through analysis, and make future predictions.</a:t>
            </a:r>
            <a:endParaRPr lang="en-US" sz="2000" b="0" i="0" dirty="0">
              <a:solidFill>
                <a:srgbClr val="000000"/>
              </a:solidFill>
              <a:effectLst/>
              <a:latin typeface="Verdana" panose="020B0604030504040204" pitchFamily="34" charset="0"/>
            </a:endParaRPr>
          </a:p>
          <a:p>
            <a:pPr marL="0" indent="0" algn="l">
              <a:buNone/>
            </a:pP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By using Data Science, companies are able to make:</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i="0" dirty="0">
                <a:solidFill>
                  <a:srgbClr val="000000"/>
                </a:solidFill>
                <a:effectLst/>
                <a:latin typeface="Verdana" panose="020B0604030504040204" pitchFamily="34" charset="0"/>
              </a:rPr>
              <a:t>Better decisions (should we choose A or B)</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i="0" dirty="0">
                <a:solidFill>
                  <a:srgbClr val="000000"/>
                </a:solidFill>
                <a:effectLst/>
                <a:latin typeface="Verdana" panose="020B0604030504040204" pitchFamily="34" charset="0"/>
              </a:rPr>
              <a:t>Predictive analysis (what will happen next?)</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i="0" dirty="0">
                <a:solidFill>
                  <a:srgbClr val="000000"/>
                </a:solidFill>
                <a:effectLst/>
                <a:latin typeface="Verdana" panose="020B0604030504040204" pitchFamily="34" charset="0"/>
              </a:rPr>
              <a:t>Pattern discoveries (find pattern, or maybe hidden information in the data)</a:t>
            </a:r>
            <a:endParaRPr lang="en-US" sz="2000" b="0" i="0" dirty="0">
              <a:solidFill>
                <a:srgbClr val="000000"/>
              </a:solidFill>
              <a:effectLst/>
              <a:latin typeface="Verdana" panose="020B0604030504040204" pitchFamily="34" charset="0"/>
            </a:endParaRPr>
          </a:p>
          <a:p>
            <a:r>
              <a:rPr lang="en-IN" sz="2400" dirty="0"/>
              <a:t>.</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1-D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7"/>
            <a:ext cx="8229600" cy="5394326"/>
          </a:xfrm>
        </p:spPr>
        <p:txBody>
          <a:bodyPr/>
          <a:lstStyle/>
          <a:p>
            <a:pPr algn="l"/>
            <a:r>
              <a:rPr lang="en-US" sz="1800" b="0" i="0" dirty="0">
                <a:solidFill>
                  <a:srgbClr val="000000"/>
                </a:solidFill>
                <a:effectLst/>
                <a:latin typeface="Verdana" panose="020B0604030504040204" pitchFamily="34" charset="0"/>
              </a:rPr>
              <a:t>An array that has 0-D arrays as its elements is called </a:t>
            </a:r>
            <a:r>
              <a:rPr lang="en-US" sz="1800" b="0" i="0" dirty="0" err="1">
                <a:solidFill>
                  <a:srgbClr val="000000"/>
                </a:solidFill>
                <a:effectLst/>
                <a:latin typeface="Verdana" panose="020B0604030504040204" pitchFamily="34" charset="0"/>
              </a:rPr>
              <a:t>uni</a:t>
            </a:r>
            <a:r>
              <a:rPr lang="en-US" sz="1800" b="0" i="0" dirty="0">
                <a:solidFill>
                  <a:srgbClr val="000000"/>
                </a:solidFill>
                <a:effectLst/>
                <a:latin typeface="Verdana" panose="020B0604030504040204" pitchFamily="34" charset="0"/>
              </a:rPr>
              <a:t>-dimensional or 1-D array.</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These are the most common and basic arrays.</a:t>
            </a:r>
            <a:endParaRPr lang="en-US" sz="1800"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907704" y="504274"/>
            <a:ext cx="4682134" cy="2895851"/>
          </a:xfrm>
          <a:prstGeom prst="rect">
            <a:avLst/>
          </a:prstGeom>
        </p:spPr>
      </p:pic>
      <p:sp>
        <p:nvSpPr>
          <p:cNvPr id="6" name="TextBox 5"/>
          <p:cNvSpPr txBox="1"/>
          <p:nvPr/>
        </p:nvSpPr>
        <p:spPr>
          <a:xfrm>
            <a:off x="683568" y="3573016"/>
            <a:ext cx="9001000" cy="2031325"/>
          </a:xfrm>
          <a:prstGeom prst="rect">
            <a:avLst/>
          </a:prstGeom>
          <a:noFill/>
        </p:spPr>
        <p:txBody>
          <a:bodyPr wrap="square">
            <a:spAutoFit/>
          </a:bodyPr>
          <a:lstStyle/>
          <a:p>
            <a:r>
              <a:rPr lang="en-US" b="0" i="0" dirty="0">
                <a:solidFill>
                  <a:srgbClr val="273239"/>
                </a:solidFill>
                <a:effectLst/>
                <a:latin typeface="urw-din"/>
              </a:rPr>
              <a:t>Merging a </a:t>
            </a:r>
            <a:r>
              <a:rPr lang="en-US" b="0" i="0" dirty="0" err="1">
                <a:solidFill>
                  <a:srgbClr val="273239"/>
                </a:solidFill>
                <a:effectLst/>
                <a:latin typeface="urw-din"/>
              </a:rPr>
              <a:t>dataframe</a:t>
            </a:r>
            <a:r>
              <a:rPr lang="en-US" b="0" i="0" dirty="0">
                <a:solidFill>
                  <a:srgbClr val="273239"/>
                </a:solidFill>
                <a:effectLst/>
                <a:latin typeface="urw-din"/>
              </a:rPr>
              <a:t> with one unique key combination</a:t>
            </a:r>
            <a:endParaRPr lang="en-US" b="0" i="0" dirty="0">
              <a:solidFill>
                <a:srgbClr val="273239"/>
              </a:solidFill>
              <a:effectLst/>
              <a:latin typeface="urw-din"/>
            </a:endParaRPr>
          </a:p>
          <a:p>
            <a:endParaRPr lang="en-US" dirty="0">
              <a:solidFill>
                <a:srgbClr val="273239"/>
              </a:solidFill>
              <a:latin typeface="urw-din"/>
            </a:endParaRPr>
          </a:p>
          <a:p>
            <a:r>
              <a:rPr lang="en-US" dirty="0"/>
              <a:t>res = </a:t>
            </a:r>
            <a:r>
              <a:rPr lang="en-US" dirty="0" err="1"/>
              <a:t>pd.merge</a:t>
            </a:r>
            <a:r>
              <a:rPr lang="en-US" dirty="0"/>
              <a:t>(df, df1, on='key’)</a:t>
            </a:r>
            <a:endParaRPr lang="en-US" dirty="0"/>
          </a:p>
          <a:p>
            <a:endParaRPr lang="en-US" dirty="0"/>
          </a:p>
          <a:p>
            <a:r>
              <a:rPr lang="en-US" b="0" i="0" dirty="0">
                <a:solidFill>
                  <a:srgbClr val="273239"/>
                </a:solidFill>
                <a:effectLst/>
                <a:latin typeface="urw-din"/>
              </a:rPr>
              <a:t> Merging </a:t>
            </a:r>
            <a:r>
              <a:rPr lang="en-US" b="0" i="0" dirty="0" err="1">
                <a:solidFill>
                  <a:srgbClr val="273239"/>
                </a:solidFill>
                <a:effectLst/>
                <a:latin typeface="urw-din"/>
              </a:rPr>
              <a:t>dataframe</a:t>
            </a:r>
            <a:r>
              <a:rPr lang="en-US" b="0" i="0" dirty="0">
                <a:solidFill>
                  <a:srgbClr val="273239"/>
                </a:solidFill>
                <a:effectLst/>
                <a:latin typeface="urw-din"/>
              </a:rPr>
              <a:t> using multiple join keys.</a:t>
            </a:r>
            <a:endParaRPr lang="en-US" b="0" i="0" dirty="0">
              <a:solidFill>
                <a:srgbClr val="273239"/>
              </a:solidFill>
              <a:effectLst/>
              <a:latin typeface="urw-din"/>
            </a:endParaRPr>
          </a:p>
          <a:p>
            <a:endParaRPr lang="en-US" dirty="0">
              <a:solidFill>
                <a:srgbClr val="273239"/>
              </a:solidFill>
              <a:latin typeface="urw-din"/>
            </a:endParaRPr>
          </a:p>
          <a:p>
            <a:r>
              <a:rPr lang="en-US" dirty="0"/>
              <a:t>res1 = </a:t>
            </a:r>
            <a:r>
              <a:rPr lang="en-US" dirty="0" err="1"/>
              <a:t>pd.merge</a:t>
            </a:r>
            <a:r>
              <a:rPr lang="en-US" dirty="0"/>
              <a:t>(df, df1, on=['key', 'key1'])</a:t>
            </a:r>
            <a:endParaRPr lang="en-IN"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r>
              <a:rPr lang="en-US" dirty="0"/>
              <a:t>Merging </a:t>
            </a:r>
            <a:r>
              <a:rPr lang="en-US" dirty="0" err="1"/>
              <a:t>dataframe</a:t>
            </a:r>
            <a:r>
              <a:rPr lang="en-US" dirty="0"/>
              <a:t> using how in an argument:</a:t>
            </a:r>
            <a:endParaRPr lang="en-US" dirty="0"/>
          </a:p>
          <a:p>
            <a:endParaRPr lang="en-US" dirty="0"/>
          </a:p>
          <a:p>
            <a:r>
              <a:rPr lang="en-US" sz="1800" b="0" i="0" dirty="0">
                <a:solidFill>
                  <a:srgbClr val="273239"/>
                </a:solidFill>
                <a:effectLst/>
                <a:latin typeface="urw-din"/>
              </a:rPr>
              <a:t>We use how argument to merge specifies how to determine which keys are to be included in the resulting table.</a:t>
            </a:r>
            <a:endParaRPr lang="en-US" sz="1800" b="0" i="0" dirty="0">
              <a:solidFill>
                <a:srgbClr val="273239"/>
              </a:solidFill>
              <a:effectLst/>
              <a:latin typeface="urw-din"/>
            </a:endParaRPr>
          </a:p>
          <a:p>
            <a:r>
              <a:rPr lang="en-US" sz="1100" b="0" i="0" dirty="0">
                <a:solidFill>
                  <a:srgbClr val="273239"/>
                </a:solidFill>
                <a:effectLst/>
                <a:latin typeface="urw-din"/>
              </a:rPr>
              <a:t> If a key combination does not appear in either the left or right tables, the values in the joined table will be NA.</a:t>
            </a:r>
            <a:endParaRPr lang="en-US" sz="1100" b="0" i="0" dirty="0">
              <a:solidFill>
                <a:srgbClr val="273239"/>
              </a:solidFill>
              <a:effectLst/>
              <a:latin typeface="urw-din"/>
            </a:endParaRPr>
          </a:p>
          <a:p>
            <a:endParaRPr lang="en-US" sz="1100" dirty="0">
              <a:solidFill>
                <a:srgbClr val="273239"/>
              </a:solidFill>
              <a:latin typeface="urw-din"/>
            </a:endParaRPr>
          </a:p>
          <a:p>
            <a:endParaRPr lang="en-US" sz="1100" dirty="0">
              <a:solidFill>
                <a:srgbClr val="273239"/>
              </a:solidFill>
              <a:latin typeface="urw-din"/>
            </a:endParaRPr>
          </a:p>
          <a:p>
            <a:r>
              <a:rPr lang="en-US" sz="1800" dirty="0">
                <a:solidFill>
                  <a:srgbClr val="273239"/>
                </a:solidFill>
                <a:latin typeface="urw-din"/>
              </a:rPr>
              <a:t>res = </a:t>
            </a:r>
            <a:r>
              <a:rPr lang="en-US" sz="1800" dirty="0" err="1">
                <a:solidFill>
                  <a:srgbClr val="273239"/>
                </a:solidFill>
                <a:latin typeface="urw-din"/>
              </a:rPr>
              <a:t>pd.merge</a:t>
            </a:r>
            <a:r>
              <a:rPr lang="en-US" sz="1800" dirty="0">
                <a:solidFill>
                  <a:srgbClr val="273239"/>
                </a:solidFill>
                <a:latin typeface="urw-din"/>
              </a:rPr>
              <a:t>(df, df1, how='left', on=['key', 'key1’])</a:t>
            </a:r>
            <a:endParaRPr lang="en-US" sz="1800" dirty="0">
              <a:solidFill>
                <a:srgbClr val="273239"/>
              </a:solidFill>
              <a:latin typeface="urw-din"/>
            </a:endParaRPr>
          </a:p>
          <a:p>
            <a:r>
              <a:rPr lang="en-US" sz="1800" dirty="0">
                <a:solidFill>
                  <a:srgbClr val="273239"/>
                </a:solidFill>
                <a:latin typeface="urw-din"/>
              </a:rPr>
              <a:t>res1 = </a:t>
            </a:r>
            <a:r>
              <a:rPr lang="en-US" sz="1800" dirty="0" err="1">
                <a:solidFill>
                  <a:srgbClr val="273239"/>
                </a:solidFill>
                <a:latin typeface="urw-din"/>
              </a:rPr>
              <a:t>pd.merge</a:t>
            </a:r>
            <a:r>
              <a:rPr lang="en-US" sz="1800" dirty="0">
                <a:solidFill>
                  <a:srgbClr val="273239"/>
                </a:solidFill>
                <a:latin typeface="urw-din"/>
              </a:rPr>
              <a:t>(df, df1, how='right', on=['key', 'key1’])</a:t>
            </a:r>
            <a:endParaRPr lang="en-US" sz="1800" dirty="0">
              <a:solidFill>
                <a:srgbClr val="273239"/>
              </a:solidFill>
              <a:latin typeface="urw-din"/>
            </a:endParaRPr>
          </a:p>
          <a:p>
            <a:r>
              <a:rPr lang="en-US" sz="1800" dirty="0">
                <a:solidFill>
                  <a:srgbClr val="273239"/>
                </a:solidFill>
                <a:latin typeface="urw-din"/>
              </a:rPr>
              <a:t>res2 = </a:t>
            </a:r>
            <a:r>
              <a:rPr lang="en-US" sz="1800" dirty="0" err="1">
                <a:solidFill>
                  <a:srgbClr val="273239"/>
                </a:solidFill>
                <a:latin typeface="urw-din"/>
              </a:rPr>
              <a:t>pd.merge</a:t>
            </a:r>
            <a:r>
              <a:rPr lang="en-US" sz="1800" dirty="0">
                <a:solidFill>
                  <a:srgbClr val="273239"/>
                </a:solidFill>
                <a:latin typeface="urw-din"/>
              </a:rPr>
              <a:t>(df, df1, how='outer', on=['key', 'key1’])</a:t>
            </a:r>
            <a:endParaRPr lang="en-US" sz="1800" dirty="0">
              <a:solidFill>
                <a:srgbClr val="273239"/>
              </a:solidFill>
              <a:latin typeface="urw-din"/>
            </a:endParaRPr>
          </a:p>
          <a:p>
            <a:r>
              <a:rPr lang="en-US" sz="1800" dirty="0">
                <a:solidFill>
                  <a:srgbClr val="273239"/>
                </a:solidFill>
                <a:latin typeface="urw-din"/>
              </a:rPr>
              <a:t>res3 = </a:t>
            </a:r>
            <a:r>
              <a:rPr lang="en-US" sz="1800" dirty="0" err="1">
                <a:solidFill>
                  <a:srgbClr val="273239"/>
                </a:solidFill>
                <a:latin typeface="urw-din"/>
              </a:rPr>
              <a:t>pd.merge</a:t>
            </a:r>
            <a:r>
              <a:rPr lang="en-US" sz="1800" dirty="0">
                <a:solidFill>
                  <a:srgbClr val="273239"/>
                </a:solidFill>
                <a:latin typeface="urw-din"/>
              </a:rPr>
              <a:t>(df, df1, how='inner', on=['key', 'key1'])</a:t>
            </a:r>
            <a:endParaRPr lang="en-US" sz="1800" dirty="0">
              <a:solidFill>
                <a:srgbClr val="273239"/>
              </a:solidFill>
              <a:latin typeface="urw-din"/>
            </a:endParaRPr>
          </a:p>
          <a:p>
            <a:endParaRPr lang="en-US" sz="1100" dirty="0">
              <a:solidFill>
                <a:srgbClr val="273239"/>
              </a:solidFill>
              <a:latin typeface="urw-din"/>
            </a:endParaRPr>
          </a:p>
          <a:p>
            <a:endParaRPr lang="en-US" sz="1800" b="0" i="0" dirty="0">
              <a:solidFill>
                <a:srgbClr val="273239"/>
              </a:solidFill>
              <a:effectLst/>
              <a:latin typeface="urw-din"/>
            </a:endParaRPr>
          </a:p>
          <a:p>
            <a:endParaRPr lang="en-US" dirty="0"/>
          </a:p>
          <a:p>
            <a:endParaRPr lang="en-IN"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Read Json</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400" b="0" i="0" dirty="0">
                <a:solidFill>
                  <a:srgbClr val="000000"/>
                </a:solidFill>
                <a:effectLst/>
                <a:latin typeface="Verdana" panose="020B0604030504040204" pitchFamily="34" charset="0"/>
              </a:rPr>
              <a:t>Big data sets are often stored, or extracted as JSON.</a:t>
            </a:r>
            <a:endParaRPr lang="en-US" sz="24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JSON is plain text, but has the format of an object, and is well known in the world of programming, including Pandas.</a:t>
            </a:r>
            <a:endParaRPr lang="en-US" sz="2400" b="0" i="0" dirty="0">
              <a:solidFill>
                <a:srgbClr val="000000"/>
              </a:solidFill>
              <a:effectLst/>
              <a:latin typeface="Verdana" panose="020B0604030504040204" pitchFamily="34" charset="0"/>
            </a:endParaRPr>
          </a:p>
          <a:p>
            <a:r>
              <a:rPr lang="en-IN" sz="2400" dirty="0"/>
              <a:t>import pandas as pd</a:t>
            </a:r>
            <a:endParaRPr lang="en-IN" sz="2400" dirty="0"/>
          </a:p>
          <a:p>
            <a:endParaRPr lang="en-IN" sz="2400" dirty="0"/>
          </a:p>
          <a:p>
            <a:r>
              <a:rPr lang="en-IN" sz="2400" dirty="0"/>
              <a:t>df = </a:t>
            </a:r>
            <a:r>
              <a:rPr lang="en-IN" sz="2400" dirty="0" err="1"/>
              <a:t>pd.read_json</a:t>
            </a:r>
            <a:r>
              <a:rPr lang="en-IN" sz="2400" dirty="0"/>
              <a:t>('</a:t>
            </a:r>
            <a:r>
              <a:rPr lang="en-IN" sz="2400" dirty="0" err="1"/>
              <a:t>data.json</a:t>
            </a:r>
            <a:r>
              <a:rPr lang="en-IN" sz="2400" dirty="0"/>
              <a:t>')</a:t>
            </a:r>
            <a:endParaRPr lang="en-IN" sz="2400" dirty="0"/>
          </a:p>
          <a:p>
            <a:endParaRPr lang="en-IN" sz="2400" dirty="0"/>
          </a:p>
          <a:p>
            <a:r>
              <a:rPr lang="en-IN" sz="2400" dirty="0"/>
              <a:t>print(</a:t>
            </a:r>
            <a:r>
              <a:rPr lang="en-IN" sz="2400" dirty="0" err="1"/>
              <a:t>df.to_string</a:t>
            </a:r>
            <a:r>
              <a:rPr lang="en-IN" sz="2400" dirty="0"/>
              <a:t>())</a:t>
            </a:r>
            <a:endParaRPr lang="en-IN" sz="2400" dirty="0"/>
          </a:p>
          <a:p>
            <a:endParaRPr lang="en-IN" sz="2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fontScale="25000" lnSpcReduction="20000"/>
          </a:bodyPr>
          <a:lstStyle/>
          <a:p>
            <a:r>
              <a:rPr lang="en-IN" b="0" i="0" dirty="0">
                <a:solidFill>
                  <a:srgbClr val="000000"/>
                </a:solidFill>
                <a:effectLst/>
                <a:latin typeface="Segoe UI" panose="020B0502040204020203" pitchFamily="34" charset="0"/>
              </a:rPr>
              <a:t>Dictionary as JSON</a:t>
            </a:r>
            <a:endParaRPr lang="en-IN" b="0" i="0" dirty="0">
              <a:solidFill>
                <a:srgbClr val="000000"/>
              </a:solidFill>
              <a:effectLst/>
              <a:latin typeface="Segoe UI" panose="020B0502040204020203" pitchFamily="34" charset="0"/>
            </a:endParaRPr>
          </a:p>
          <a:p>
            <a:r>
              <a:rPr lang="en-US" b="0" i="0" dirty="0">
                <a:solidFill>
                  <a:srgbClr val="000000"/>
                </a:solidFill>
                <a:effectLst/>
                <a:latin typeface="Verdana" panose="020B0604030504040204" pitchFamily="34" charset="0"/>
              </a:rPr>
              <a:t>JSON objects have the same format as Python dictionaries.</a:t>
            </a:r>
            <a:endParaRPr lang="en-US" b="0" i="0" dirty="0">
              <a:solidFill>
                <a:srgbClr val="000000"/>
              </a:solidFill>
              <a:effectLst/>
              <a:latin typeface="Verdana" panose="020B0604030504040204" pitchFamily="34" charset="0"/>
            </a:endParaRPr>
          </a:p>
          <a:p>
            <a:r>
              <a:rPr lang="en-IN" dirty="0"/>
              <a:t>import pandas as pd</a:t>
            </a:r>
            <a:endParaRPr lang="en-IN" dirty="0"/>
          </a:p>
          <a:p>
            <a:endParaRPr lang="en-IN" dirty="0"/>
          </a:p>
          <a:p>
            <a:r>
              <a:rPr lang="en-IN" dirty="0"/>
              <a:t>data = {</a:t>
            </a:r>
            <a:endParaRPr lang="en-IN" dirty="0"/>
          </a:p>
          <a:p>
            <a:r>
              <a:rPr lang="en-IN" dirty="0"/>
              <a:t>  "Duration":{</a:t>
            </a:r>
            <a:endParaRPr lang="en-IN" dirty="0"/>
          </a:p>
          <a:p>
            <a:r>
              <a:rPr lang="en-IN" dirty="0"/>
              <a:t>    "0":60,</a:t>
            </a:r>
            <a:endParaRPr lang="en-IN" dirty="0"/>
          </a:p>
          <a:p>
            <a:r>
              <a:rPr lang="en-IN" dirty="0"/>
              <a:t>    "1":60,</a:t>
            </a:r>
            <a:endParaRPr lang="en-IN" dirty="0"/>
          </a:p>
          <a:p>
            <a:r>
              <a:rPr lang="en-IN" dirty="0"/>
              <a:t>    "2":60,</a:t>
            </a:r>
            <a:endParaRPr lang="en-IN" dirty="0"/>
          </a:p>
          <a:p>
            <a:r>
              <a:rPr lang="en-IN" dirty="0"/>
              <a:t>    "3":45,</a:t>
            </a:r>
            <a:endParaRPr lang="en-IN" dirty="0"/>
          </a:p>
          <a:p>
            <a:r>
              <a:rPr lang="en-IN" dirty="0"/>
              <a:t>    "4":45,</a:t>
            </a:r>
            <a:endParaRPr lang="en-IN" dirty="0"/>
          </a:p>
          <a:p>
            <a:r>
              <a:rPr lang="en-IN" dirty="0"/>
              <a:t>    "5":60</a:t>
            </a:r>
            <a:endParaRPr lang="en-IN" dirty="0"/>
          </a:p>
          <a:p>
            <a:r>
              <a:rPr lang="en-IN" dirty="0"/>
              <a:t>  },</a:t>
            </a:r>
            <a:endParaRPr lang="en-IN" dirty="0"/>
          </a:p>
          <a:p>
            <a:r>
              <a:rPr lang="en-IN" dirty="0"/>
              <a:t>  "Pulse":{</a:t>
            </a:r>
            <a:endParaRPr lang="en-IN" dirty="0"/>
          </a:p>
          <a:p>
            <a:r>
              <a:rPr lang="en-IN" dirty="0"/>
              <a:t>    "0":110,</a:t>
            </a:r>
            <a:endParaRPr lang="en-IN" dirty="0"/>
          </a:p>
          <a:p>
            <a:r>
              <a:rPr lang="en-IN" dirty="0"/>
              <a:t>    "1":117,</a:t>
            </a:r>
            <a:endParaRPr lang="en-IN" dirty="0"/>
          </a:p>
          <a:p>
            <a:r>
              <a:rPr lang="en-IN" dirty="0"/>
              <a:t>    "2":103,</a:t>
            </a:r>
            <a:endParaRPr lang="en-IN" dirty="0"/>
          </a:p>
          <a:p>
            <a:r>
              <a:rPr lang="en-IN" dirty="0"/>
              <a:t>    "3":109,</a:t>
            </a:r>
            <a:endParaRPr lang="en-IN" dirty="0"/>
          </a:p>
          <a:p>
            <a:r>
              <a:rPr lang="en-IN" dirty="0"/>
              <a:t>    "4":117,</a:t>
            </a:r>
            <a:endParaRPr lang="en-IN" dirty="0"/>
          </a:p>
          <a:p>
            <a:r>
              <a:rPr lang="en-IN" dirty="0"/>
              <a:t>    "5":102</a:t>
            </a:r>
            <a:endParaRPr lang="en-IN" dirty="0"/>
          </a:p>
          <a:p>
            <a:r>
              <a:rPr lang="en-IN" dirty="0"/>
              <a:t>  },</a:t>
            </a:r>
            <a:endParaRPr lang="en-IN" dirty="0"/>
          </a:p>
          <a:p>
            <a:r>
              <a:rPr lang="en-IN" dirty="0"/>
              <a:t>  "</a:t>
            </a:r>
            <a:r>
              <a:rPr lang="en-IN" dirty="0" err="1"/>
              <a:t>Maxpulse</a:t>
            </a:r>
            <a:r>
              <a:rPr lang="en-IN" dirty="0"/>
              <a:t>":{</a:t>
            </a:r>
            <a:endParaRPr lang="en-IN" dirty="0"/>
          </a:p>
          <a:p>
            <a:r>
              <a:rPr lang="en-IN" dirty="0"/>
              <a:t>    "0":130,</a:t>
            </a:r>
            <a:endParaRPr lang="en-IN" dirty="0"/>
          </a:p>
          <a:p>
            <a:r>
              <a:rPr lang="en-IN" dirty="0"/>
              <a:t>    "1":145,</a:t>
            </a:r>
            <a:endParaRPr lang="en-IN" dirty="0"/>
          </a:p>
          <a:p>
            <a:r>
              <a:rPr lang="en-IN" dirty="0"/>
              <a:t>    "2":135,</a:t>
            </a:r>
            <a:endParaRPr lang="en-IN" dirty="0"/>
          </a:p>
          <a:p>
            <a:r>
              <a:rPr lang="en-IN" dirty="0"/>
              <a:t>    "3":175,</a:t>
            </a:r>
            <a:endParaRPr lang="en-IN" dirty="0"/>
          </a:p>
          <a:p>
            <a:r>
              <a:rPr lang="en-IN" dirty="0"/>
              <a:t>    "4":148,</a:t>
            </a:r>
            <a:endParaRPr lang="en-IN" dirty="0"/>
          </a:p>
          <a:p>
            <a:r>
              <a:rPr lang="en-IN" dirty="0"/>
              <a:t>    "5":127</a:t>
            </a:r>
            <a:endParaRPr lang="en-IN" dirty="0"/>
          </a:p>
          <a:p>
            <a:r>
              <a:rPr lang="en-IN" dirty="0"/>
              <a:t>  },</a:t>
            </a:r>
            <a:endParaRPr lang="en-IN" dirty="0"/>
          </a:p>
          <a:p>
            <a:r>
              <a:rPr lang="en-IN" dirty="0"/>
              <a:t>  "Calories":{</a:t>
            </a:r>
            <a:endParaRPr lang="en-IN" dirty="0"/>
          </a:p>
          <a:p>
            <a:r>
              <a:rPr lang="en-IN" dirty="0"/>
              <a:t>    "0":409.1,</a:t>
            </a:r>
            <a:endParaRPr lang="en-IN" dirty="0"/>
          </a:p>
          <a:p>
            <a:r>
              <a:rPr lang="en-IN" dirty="0"/>
              <a:t>    "1":479.0,</a:t>
            </a:r>
            <a:endParaRPr lang="en-IN" dirty="0"/>
          </a:p>
          <a:p>
            <a:r>
              <a:rPr lang="en-IN" dirty="0"/>
              <a:t>    "2":340.0,</a:t>
            </a:r>
            <a:endParaRPr lang="en-IN" dirty="0"/>
          </a:p>
          <a:p>
            <a:r>
              <a:rPr lang="en-IN" dirty="0"/>
              <a:t>    "3":282.4,</a:t>
            </a:r>
            <a:endParaRPr lang="en-IN" dirty="0"/>
          </a:p>
          <a:p>
            <a:r>
              <a:rPr lang="en-IN" dirty="0"/>
              <a:t>    "4":406.0,</a:t>
            </a:r>
            <a:endParaRPr lang="en-IN" dirty="0"/>
          </a:p>
          <a:p>
            <a:r>
              <a:rPr lang="en-IN" dirty="0"/>
              <a:t>    "5":300.5</a:t>
            </a:r>
            <a:endParaRPr lang="en-IN" dirty="0"/>
          </a:p>
          <a:p>
            <a:r>
              <a:rPr lang="en-IN" dirty="0"/>
              <a:t>  }</a:t>
            </a:r>
            <a:endParaRPr lang="en-IN" dirty="0"/>
          </a:p>
          <a:p>
            <a:r>
              <a:rPr lang="en-IN" dirty="0"/>
              <a:t>}</a:t>
            </a:r>
            <a:endParaRPr lang="en-IN" dirty="0"/>
          </a:p>
          <a:p>
            <a:endParaRPr lang="en-IN" dirty="0"/>
          </a:p>
          <a:p>
            <a:r>
              <a:rPr lang="en-IN" dirty="0"/>
              <a:t>df = </a:t>
            </a:r>
            <a:r>
              <a:rPr lang="en-IN" dirty="0" err="1"/>
              <a:t>pd.DataFrame</a:t>
            </a:r>
            <a:r>
              <a:rPr lang="en-IN" dirty="0"/>
              <a:t>(data)</a:t>
            </a:r>
            <a:endParaRPr lang="en-IN" dirty="0"/>
          </a:p>
          <a:p>
            <a:endParaRPr lang="en-IN" dirty="0"/>
          </a:p>
          <a:p>
            <a:r>
              <a:rPr lang="en-IN" dirty="0"/>
              <a:t>print(df) </a:t>
            </a:r>
            <a:endParaRPr lang="en-IN"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200" b="0" i="0" dirty="0">
                <a:solidFill>
                  <a:srgbClr val="000000"/>
                </a:solidFill>
                <a:effectLst/>
                <a:latin typeface="Segoe UI" panose="020B0502040204020203" pitchFamily="34" charset="0"/>
              </a:rPr>
              <a:t>Pandas - Cleaning Data of Wrong Format</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IN" b="0" i="0" dirty="0">
                <a:solidFill>
                  <a:srgbClr val="000000"/>
                </a:solidFill>
                <a:effectLst/>
                <a:latin typeface="Segoe UI" panose="020B0502040204020203" pitchFamily="34" charset="0"/>
              </a:rPr>
              <a:t>Data of Wrong Format</a:t>
            </a:r>
            <a:endParaRPr lang="en-IN" b="0" i="0" dirty="0">
              <a:solidFill>
                <a:srgbClr val="000000"/>
              </a:solidFill>
              <a:effectLst/>
              <a:latin typeface="Segoe UI" panose="020B0502040204020203" pitchFamily="34" charset="0"/>
            </a:endParaRPr>
          </a:p>
          <a:p>
            <a:pPr algn="l"/>
            <a:r>
              <a:rPr lang="en-US" sz="1800" b="0" i="0" dirty="0">
                <a:solidFill>
                  <a:srgbClr val="000000"/>
                </a:solidFill>
                <a:effectLst/>
                <a:latin typeface="Verdana" panose="020B0604030504040204" pitchFamily="34" charset="0"/>
              </a:rPr>
              <a:t>Cells with data of wrong format can make it difficult, or even impossible, to analyze data.</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To fix it, you have two options: remove the rows, or convert all cells in the columns into the same format.</a:t>
            </a:r>
            <a:endParaRPr lang="en-US" sz="1800" b="0" i="0" dirty="0">
              <a:solidFill>
                <a:srgbClr val="000000"/>
              </a:solidFill>
              <a:effectLst/>
              <a:latin typeface="Verdana" panose="020B0604030504040204" pitchFamily="34" charset="0"/>
            </a:endParaRPr>
          </a:p>
          <a:p>
            <a:r>
              <a:rPr lang="en-IN" sz="1800" b="0" i="0" dirty="0">
                <a:solidFill>
                  <a:srgbClr val="0000CD"/>
                </a:solidFill>
                <a:effectLst/>
                <a:latin typeface="Consolas" panose="020B0609020204030204" pitchFamily="49" charset="0"/>
              </a:rPr>
              <a:t>import</a:t>
            </a:r>
            <a:r>
              <a:rPr lang="en-IN" sz="1800" b="0" i="0" dirty="0">
                <a:solidFill>
                  <a:srgbClr val="000000"/>
                </a:solidFill>
                <a:effectLst/>
                <a:latin typeface="Consolas" panose="020B0609020204030204" pitchFamily="49" charset="0"/>
              </a:rPr>
              <a:t> pandas as pd</a:t>
            </a:r>
            <a:br>
              <a:rPr lang="en-IN" sz="1800" dirty="0"/>
            </a:br>
            <a:br>
              <a:rPr lang="en-IN" sz="1800" dirty="0"/>
            </a:br>
            <a:r>
              <a:rPr lang="en-IN" sz="1800" b="0" i="0" dirty="0">
                <a:solidFill>
                  <a:srgbClr val="000000"/>
                </a:solidFill>
                <a:effectLst/>
                <a:latin typeface="Consolas" panose="020B0609020204030204" pitchFamily="49" charset="0"/>
              </a:rPr>
              <a:t>df = </a:t>
            </a:r>
            <a:r>
              <a:rPr lang="en-IN" sz="1800" b="0" i="0" dirty="0" err="1">
                <a:solidFill>
                  <a:srgbClr val="000000"/>
                </a:solidFill>
                <a:effectLst/>
                <a:latin typeface="Consolas" panose="020B0609020204030204" pitchFamily="49" charset="0"/>
              </a:rPr>
              <a:t>pd.read_csv</a:t>
            </a:r>
            <a:r>
              <a:rPr lang="en-IN" sz="1800" b="0" i="0" dirty="0">
                <a:solidFill>
                  <a:srgbClr val="000000"/>
                </a:solidFill>
                <a:effectLst/>
                <a:latin typeface="Consolas" panose="020B0609020204030204" pitchFamily="49" charset="0"/>
              </a:rPr>
              <a:t>(</a:t>
            </a:r>
            <a:r>
              <a:rPr lang="en-IN" sz="1800" b="0" i="0" dirty="0">
                <a:solidFill>
                  <a:srgbClr val="A52A2A"/>
                </a:solidFill>
                <a:effectLst/>
                <a:latin typeface="Consolas" panose="020B0609020204030204" pitchFamily="49" charset="0"/>
              </a:rPr>
              <a:t>'data.csv'</a:t>
            </a:r>
            <a:r>
              <a:rPr lang="en-IN" sz="1800" b="0" i="0" dirty="0">
                <a:solidFill>
                  <a:srgbClr val="000000"/>
                </a:solidFill>
                <a:effectLst/>
                <a:latin typeface="Consolas" panose="020B0609020204030204" pitchFamily="49" charset="0"/>
              </a:rPr>
              <a:t>)</a:t>
            </a:r>
            <a:br>
              <a:rPr lang="en-IN" sz="1800" dirty="0"/>
            </a:br>
            <a:br>
              <a:rPr lang="en-IN" sz="1800" dirty="0"/>
            </a:br>
            <a:r>
              <a:rPr lang="en-IN" sz="1800" b="0" i="0" dirty="0">
                <a:solidFill>
                  <a:srgbClr val="000000"/>
                </a:solidFill>
                <a:effectLst/>
                <a:latin typeface="Consolas" panose="020B0609020204030204" pitchFamily="49" charset="0"/>
              </a:rPr>
              <a:t>df[</a:t>
            </a:r>
            <a:r>
              <a:rPr lang="en-IN" sz="1800" b="0" i="0" dirty="0">
                <a:solidFill>
                  <a:srgbClr val="A52A2A"/>
                </a:solidFill>
                <a:effectLst/>
                <a:latin typeface="Consolas" panose="020B0609020204030204" pitchFamily="49" charset="0"/>
              </a:rPr>
              <a:t>'Date'</a:t>
            </a:r>
            <a:r>
              <a:rPr lang="en-IN" sz="1800" b="0" i="0" dirty="0">
                <a:solidFill>
                  <a:srgbClr val="000000"/>
                </a:solidFill>
                <a:effectLst/>
                <a:latin typeface="Consolas" panose="020B0609020204030204" pitchFamily="49" charset="0"/>
              </a:rPr>
              <a:t>] = </a:t>
            </a:r>
            <a:r>
              <a:rPr lang="en-IN" sz="1800" b="0" i="0" dirty="0" err="1">
                <a:solidFill>
                  <a:srgbClr val="000000"/>
                </a:solidFill>
                <a:effectLst/>
                <a:latin typeface="Consolas" panose="020B0609020204030204" pitchFamily="49" charset="0"/>
              </a:rPr>
              <a:t>pd.to_datetime</a:t>
            </a:r>
            <a:r>
              <a:rPr lang="en-IN" sz="1800" b="0" i="0" dirty="0">
                <a:solidFill>
                  <a:srgbClr val="000000"/>
                </a:solidFill>
                <a:effectLst/>
                <a:latin typeface="Consolas" panose="020B0609020204030204" pitchFamily="49" charset="0"/>
              </a:rPr>
              <a:t>(df[</a:t>
            </a:r>
            <a:r>
              <a:rPr lang="en-IN" sz="1800" b="0" i="0" dirty="0">
                <a:solidFill>
                  <a:srgbClr val="A52A2A"/>
                </a:solidFill>
                <a:effectLst/>
                <a:latin typeface="Consolas" panose="020B0609020204030204" pitchFamily="49" charset="0"/>
              </a:rPr>
              <a:t>'Date'</a:t>
            </a:r>
            <a:r>
              <a:rPr lang="en-IN" sz="1800" b="0" i="0" dirty="0">
                <a:solidFill>
                  <a:srgbClr val="000000"/>
                </a:solidFill>
                <a:effectLst/>
                <a:latin typeface="Consolas" panose="020B0609020204030204" pitchFamily="49" charset="0"/>
              </a:rPr>
              <a:t>])</a:t>
            </a:r>
            <a:br>
              <a:rPr lang="en-IN" sz="1800" dirty="0"/>
            </a:br>
            <a:br>
              <a:rPr lang="en-IN" sz="1800" dirty="0"/>
            </a:br>
            <a:r>
              <a:rPr lang="en-IN" sz="1800" b="0" i="0" dirty="0">
                <a:solidFill>
                  <a:srgbClr val="0000CD"/>
                </a:solidFill>
                <a:effectLst/>
                <a:latin typeface="Consolas" panose="020B0609020204030204" pitchFamily="49" charset="0"/>
              </a:rPr>
              <a:t>print</a:t>
            </a:r>
            <a:r>
              <a:rPr lang="en-IN" sz="1800" b="0" i="0" dirty="0">
                <a:solidFill>
                  <a:srgbClr val="000000"/>
                </a:solidFill>
                <a:effectLst/>
                <a:latin typeface="Consolas" panose="020B0609020204030204" pitchFamily="49" charset="0"/>
              </a:rPr>
              <a:t>(</a:t>
            </a:r>
            <a:r>
              <a:rPr lang="en-IN" sz="1800" b="0" i="0" dirty="0" err="1">
                <a:solidFill>
                  <a:srgbClr val="000000"/>
                </a:solidFill>
                <a:effectLst/>
                <a:latin typeface="Consolas" panose="020B0609020204030204" pitchFamily="49" charset="0"/>
              </a:rPr>
              <a:t>df.to_string</a:t>
            </a:r>
            <a:r>
              <a:rPr lang="en-IN" sz="1800" b="0" i="0" dirty="0">
                <a:solidFill>
                  <a:srgbClr val="000000"/>
                </a:solidFill>
                <a:effectLst/>
                <a:latin typeface="Consolas" panose="020B0609020204030204" pitchFamily="49" charset="0"/>
              </a:rPr>
              <a:t>())</a:t>
            </a:r>
            <a:endParaRPr lang="en-IN" sz="18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Pandas - Removing Duplicates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b="0" i="0" dirty="0">
                <a:solidFill>
                  <a:srgbClr val="000000"/>
                </a:solidFill>
                <a:effectLst/>
                <a:latin typeface="Verdana" panose="020B0604030504040204" pitchFamily="34" charset="0"/>
              </a:rPr>
              <a:t>Duplicate rows are rows that have been registered more than one time.</a:t>
            </a:r>
            <a:endParaRPr lang="en-US" b="0" i="0" dirty="0">
              <a:solidFill>
                <a:srgbClr val="000000"/>
              </a:solidFill>
              <a:effectLst/>
              <a:latin typeface="Verdana" panose="020B0604030504040204" pitchFamily="34" charset="0"/>
            </a:endParaRPr>
          </a:p>
          <a:p>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df.duplicated</a:t>
            </a:r>
            <a:r>
              <a:rPr lang="en-IN" b="0" i="0" dirty="0">
                <a:solidFill>
                  <a:srgbClr val="000000"/>
                </a:solidFill>
                <a:effectLst/>
                <a:latin typeface="Consolas" panose="020B0609020204030204" pitchFamily="49" charset="0"/>
              </a:rPr>
              <a:t>())</a:t>
            </a:r>
            <a:endParaRPr lang="en-US" dirty="0">
              <a:solidFill>
                <a:srgbClr val="000000"/>
              </a:solidFill>
              <a:latin typeface="Verdana" panose="020B0604030504040204" pitchFamily="34" charset="0"/>
            </a:endParaRPr>
          </a:p>
          <a:p>
            <a:r>
              <a:rPr lang="en-IN" b="0" i="0" dirty="0" err="1">
                <a:solidFill>
                  <a:srgbClr val="000000"/>
                </a:solidFill>
                <a:effectLst/>
                <a:latin typeface="Consolas" panose="020B0609020204030204" pitchFamily="49" charset="0"/>
              </a:rPr>
              <a:t>df.drop_duplicates</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inplace</a:t>
            </a:r>
            <a:r>
              <a:rPr lang="en-IN" b="0" i="0" dirty="0">
                <a:solidFill>
                  <a:srgbClr val="000000"/>
                </a:solidFill>
                <a:effectLst/>
                <a:latin typeface="Consolas" panose="020B0609020204030204" pitchFamily="49" charset="0"/>
              </a:rPr>
              <a:t> = </a:t>
            </a:r>
            <a:r>
              <a:rPr lang="en-IN" b="0" i="0" dirty="0">
                <a:solidFill>
                  <a:srgbClr val="0000CD"/>
                </a:solidFill>
                <a:effectLst/>
                <a:latin typeface="Consolas" panose="020B0609020204030204" pitchFamily="49" charset="0"/>
              </a:rPr>
              <a:t>True</a:t>
            </a:r>
            <a:r>
              <a:rPr lang="en-IN"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Pandas - Data Correlations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fontScale="92500" lnSpcReduction="10000"/>
          </a:bodyPr>
          <a:lstStyle/>
          <a:p>
            <a:r>
              <a:rPr lang="en-IN" sz="1600" b="0" i="0" dirty="0">
                <a:solidFill>
                  <a:srgbClr val="000000"/>
                </a:solidFill>
                <a:effectLst/>
                <a:latin typeface="Segoe UI" panose="020B0502040204020203" pitchFamily="34" charset="0"/>
              </a:rPr>
              <a:t>Finding Relationships</a:t>
            </a:r>
            <a:endParaRPr lang="en-IN" sz="1600" b="0" i="0" dirty="0">
              <a:solidFill>
                <a:srgbClr val="000000"/>
              </a:solidFill>
              <a:effectLst/>
              <a:latin typeface="Segoe UI" panose="020B0502040204020203" pitchFamily="34" charset="0"/>
            </a:endParaRPr>
          </a:p>
          <a:p>
            <a:r>
              <a:rPr lang="en-US" sz="1600" b="0" i="0" dirty="0">
                <a:solidFill>
                  <a:srgbClr val="000000"/>
                </a:solidFill>
                <a:effectLst/>
                <a:latin typeface="Verdana" panose="020B0604030504040204" pitchFamily="34" charset="0"/>
              </a:rPr>
              <a:t>A great aspect of the Pandas module is the </a:t>
            </a:r>
            <a:r>
              <a:rPr lang="en-US" sz="1600" b="0" i="0" dirty="0" err="1">
                <a:solidFill>
                  <a:srgbClr val="000000"/>
                </a:solidFill>
                <a:effectLst/>
                <a:latin typeface="Verdana" panose="020B0604030504040204" pitchFamily="34" charset="0"/>
              </a:rPr>
              <a:t>corr</a:t>
            </a:r>
            <a:r>
              <a:rPr lang="en-US" sz="1600" b="0" i="0" dirty="0">
                <a:solidFill>
                  <a:srgbClr val="000000"/>
                </a:solidFill>
                <a:effectLst/>
                <a:latin typeface="Verdana" panose="020B0604030504040204" pitchFamily="34" charset="0"/>
              </a:rPr>
              <a:t>() method.</a:t>
            </a:r>
            <a:endParaRPr lang="en-US" sz="1600" b="0" i="0" dirty="0">
              <a:solidFill>
                <a:srgbClr val="000000"/>
              </a:solidFill>
              <a:effectLst/>
              <a:latin typeface="Verdana" panose="020B0604030504040204" pitchFamily="34" charset="0"/>
            </a:endParaRPr>
          </a:p>
          <a:p>
            <a:r>
              <a:rPr lang="en-IN" sz="1050" b="0" i="0" dirty="0">
                <a:solidFill>
                  <a:srgbClr val="000000"/>
                </a:solidFill>
                <a:effectLst/>
                <a:latin typeface="Verdana" panose="020B0604030504040204" pitchFamily="34" charset="0"/>
              </a:rPr>
              <a:t>The</a:t>
            </a: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corr</a:t>
            </a:r>
            <a:r>
              <a:rPr lang="en-US" sz="1600" dirty="0">
                <a:solidFill>
                  <a:srgbClr val="000000"/>
                </a:solidFill>
                <a:latin typeface="Verdana" panose="020B0604030504040204" pitchFamily="34" charset="0"/>
              </a:rPr>
              <a:t>() method </a:t>
            </a:r>
            <a:r>
              <a:rPr lang="en-US" sz="1050" b="0" i="0" dirty="0">
                <a:solidFill>
                  <a:srgbClr val="000000"/>
                </a:solidFill>
                <a:effectLst/>
                <a:latin typeface="Verdana" panose="020B0604030504040204" pitchFamily="34" charset="0"/>
              </a:rPr>
              <a:t> calculates the relationship between each column in your data set.</a:t>
            </a:r>
            <a:endParaRPr lang="en-US" sz="1600" dirty="0">
              <a:solidFill>
                <a:srgbClr val="000000"/>
              </a:solidFill>
              <a:latin typeface="Verdana" panose="020B0604030504040204" pitchFamily="34" charset="0"/>
            </a:endParaRPr>
          </a:p>
          <a:p>
            <a:r>
              <a:rPr lang="en-IN" sz="1600" dirty="0"/>
              <a:t>import pandas as pd</a:t>
            </a:r>
            <a:endParaRPr lang="en-IN" sz="1600" dirty="0"/>
          </a:p>
          <a:p>
            <a:endParaRPr lang="en-IN" sz="1600" dirty="0"/>
          </a:p>
          <a:p>
            <a:r>
              <a:rPr lang="en-IN" sz="1600" dirty="0"/>
              <a:t>df = </a:t>
            </a:r>
            <a:r>
              <a:rPr lang="en-IN" sz="1600" dirty="0" err="1"/>
              <a:t>pd.read_csv</a:t>
            </a:r>
            <a:r>
              <a:rPr lang="en-IN" sz="1600" dirty="0"/>
              <a:t>('data.csv’)</a:t>
            </a:r>
            <a:endParaRPr lang="en-IN" sz="1600" dirty="0"/>
          </a:p>
          <a:p>
            <a:r>
              <a:rPr lang="en-IN" sz="1600" dirty="0"/>
              <a:t>df3.corr(method='</a:t>
            </a:r>
            <a:r>
              <a:rPr lang="en-IN" sz="1600" dirty="0" err="1"/>
              <a:t>pearson</a:t>
            </a:r>
            <a:r>
              <a:rPr lang="en-IN" sz="1600"/>
              <a:t>')</a:t>
            </a:r>
            <a:endParaRPr lang="en-IN" sz="1600" dirty="0"/>
          </a:p>
          <a:p>
            <a:endParaRPr lang="en-IN" sz="1600" dirty="0"/>
          </a:p>
          <a:p>
            <a:r>
              <a:rPr lang="en-IN" sz="1600" dirty="0"/>
              <a:t>print(</a:t>
            </a:r>
            <a:r>
              <a:rPr lang="en-IN" sz="1600" dirty="0" err="1"/>
              <a:t>df.corr</a:t>
            </a:r>
            <a:r>
              <a:rPr lang="en-IN" sz="1600" dirty="0"/>
              <a:t>())</a:t>
            </a:r>
            <a:endParaRPr lang="en-US" sz="1600" dirty="0">
              <a:solidFill>
                <a:srgbClr val="000000"/>
              </a:solidFill>
              <a:latin typeface="Verdana" panose="020B0604030504040204" pitchFamily="34" charset="0"/>
            </a:endParaRPr>
          </a:p>
          <a:p>
            <a:r>
              <a:rPr lang="en-IN" sz="1800" b="0" i="0" dirty="0">
                <a:solidFill>
                  <a:srgbClr val="000000"/>
                </a:solidFill>
                <a:effectLst/>
                <a:latin typeface="Verdana" panose="020B0604030504040204" pitchFamily="34" charset="0"/>
              </a:rPr>
              <a:t>The Result of the</a:t>
            </a:r>
            <a:r>
              <a:rPr lang="en-US" sz="1800" b="0" i="0" dirty="0">
                <a:solidFill>
                  <a:srgbClr val="000000"/>
                </a:solidFill>
                <a:effectLst/>
                <a:latin typeface="Verdana" panose="020B0604030504040204" pitchFamily="34" charset="0"/>
              </a:rPr>
              <a:t> </a:t>
            </a:r>
            <a:r>
              <a:rPr lang="en-US" sz="1800" b="0" i="0" dirty="0" err="1">
                <a:solidFill>
                  <a:srgbClr val="000000"/>
                </a:solidFill>
                <a:effectLst/>
                <a:latin typeface="Verdana" panose="020B0604030504040204" pitchFamily="34" charset="0"/>
              </a:rPr>
              <a:t>corr</a:t>
            </a:r>
            <a:r>
              <a:rPr lang="en-US" sz="1800" b="0" i="0" dirty="0">
                <a:solidFill>
                  <a:srgbClr val="000000"/>
                </a:solidFill>
                <a:effectLst/>
                <a:latin typeface="Verdana" panose="020B0604030504040204" pitchFamily="34" charset="0"/>
              </a:rPr>
              <a:t>() method is a table with a lot of numbers that represents how well the relationship is between two columns.</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The number varies from -1 to 1.</a:t>
            </a:r>
            <a:endParaRPr lang="en-US" sz="1800" dirty="0">
              <a:solidFill>
                <a:srgbClr val="000000"/>
              </a:solidFill>
              <a:latin typeface="Verdana" panose="020B0604030504040204" pitchFamily="34" charset="0"/>
            </a:endParaRPr>
          </a:p>
          <a:p>
            <a:r>
              <a:rPr lang="en-US" sz="1800" b="0" i="0" dirty="0">
                <a:solidFill>
                  <a:srgbClr val="000000"/>
                </a:solidFill>
                <a:effectLst/>
                <a:latin typeface="Verdana" panose="020B0604030504040204" pitchFamily="34" charset="0"/>
              </a:rPr>
              <a:t>1 means that there is a 1 to 1 relationship (a perfect correlation), and for this data set, each time a value went up in the first column, the other one went up as well.</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0.9 is also a good relationship, and if you increase one value, the other will probably increase as well.</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-0.9 would be just as good relationship as 0.9, but if you increase one value, the other will probably go down.</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0.2 means NOT a good relationship, meaning that if one value goes up does not mean that the other will.</a:t>
            </a:r>
            <a:endParaRPr lang="en-US" sz="18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b="0" i="0" dirty="0">
                <a:solidFill>
                  <a:srgbClr val="292929"/>
                </a:solidFill>
                <a:effectLst/>
                <a:latin typeface="sohne"/>
              </a:rPr>
              <a:t>What is the time series?</a:t>
            </a:r>
            <a:br>
              <a:rPr lang="en-US" b="0" i="0" dirty="0">
                <a:solidFill>
                  <a:srgbClr val="292929"/>
                </a:solidFill>
                <a:effectLst/>
                <a:latin typeface="sohne"/>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400" b="0" i="0" dirty="0">
                <a:solidFill>
                  <a:srgbClr val="292929"/>
                </a:solidFill>
                <a:effectLst/>
                <a:latin typeface="charter"/>
              </a:rPr>
              <a:t>Many time series are fixed frequency, meaning that data points in the time series consist of fixed intervals such as every minute or every day or 1 week.</a:t>
            </a:r>
            <a:endParaRPr lang="en-US" sz="2400" b="0" i="0" dirty="0">
              <a:solidFill>
                <a:srgbClr val="292929"/>
              </a:solidFill>
              <a:effectLst/>
              <a:latin typeface="charter"/>
            </a:endParaRPr>
          </a:p>
          <a:p>
            <a:r>
              <a:rPr lang="en-US" sz="1400" b="0" i="0" dirty="0">
                <a:solidFill>
                  <a:srgbClr val="292929"/>
                </a:solidFill>
                <a:effectLst/>
                <a:latin typeface="charter"/>
              </a:rPr>
              <a:t>The time series can also consist of irregular intervals. Time series data can consist of a date in time.</a:t>
            </a:r>
            <a:endParaRPr lang="en-US" sz="2400" dirty="0">
              <a:solidFill>
                <a:srgbClr val="292929"/>
              </a:solidFill>
              <a:latin typeface="charter"/>
            </a:endParaRPr>
          </a:p>
          <a:p>
            <a:r>
              <a:rPr lang="en-US" sz="1400" b="0" i="0" dirty="0">
                <a:solidFill>
                  <a:srgbClr val="292929"/>
                </a:solidFill>
                <a:effectLst/>
                <a:latin typeface="charter"/>
              </a:rPr>
              <a:t>This is called time stamps. For example, a date such as 15 April 2019 at 10:00 is timestamped.</a:t>
            </a:r>
            <a:endParaRPr lang="en-US" sz="2400" b="0" i="0" dirty="0">
              <a:solidFill>
                <a:srgbClr val="292929"/>
              </a:solidFill>
              <a:effectLst/>
              <a:latin typeface="charter"/>
            </a:endParaRPr>
          </a:p>
          <a:p>
            <a:r>
              <a:rPr lang="en-US" sz="1400" b="0" i="0" dirty="0">
                <a:solidFill>
                  <a:srgbClr val="292929"/>
                </a:solidFill>
                <a:effectLst/>
                <a:latin typeface="charter"/>
              </a:rPr>
              <a:t>Python has modules such as datetime that do operations on date and time, but Pandas with useful tools is used more often for time series data analysis.</a:t>
            </a:r>
            <a:endParaRPr lang="en-US" sz="2400" dirty="0">
              <a:solidFill>
                <a:srgbClr val="292929"/>
              </a:solidFill>
              <a:latin typeface="charter"/>
            </a:endParaRPr>
          </a:p>
          <a:p>
            <a:r>
              <a:rPr lang="en-US" sz="1400" b="0" i="0" dirty="0">
                <a:solidFill>
                  <a:srgbClr val="292929"/>
                </a:solidFill>
                <a:effectLst/>
                <a:latin typeface="charter"/>
              </a:rPr>
              <a:t>At the same time, Pandas coordinates the relationship between libraries for time series analysis.</a:t>
            </a:r>
            <a:endParaRPr lang="en-US" sz="2400" b="0" i="0" dirty="0">
              <a:solidFill>
                <a:srgbClr val="292929"/>
              </a:solidFill>
              <a:effectLst/>
              <a:latin typeface="charter"/>
            </a:endParaRPr>
          </a:p>
          <a:p>
            <a:r>
              <a:rPr lang="en-US" sz="1400" b="0" i="0" dirty="0">
                <a:solidFill>
                  <a:srgbClr val="292929"/>
                </a:solidFill>
                <a:effectLst/>
                <a:latin typeface="charter"/>
              </a:rPr>
              <a:t>Pandas’ time series tools are very useful when data is time-stamped. The simplest of the time series is the Series structure indexed by timestamp.</a:t>
            </a:r>
            <a:endParaRPr lang="en-US" sz="2400" dirty="0">
              <a:solidFill>
                <a:srgbClr val="292929"/>
              </a:solidFill>
              <a:latin typeface="charter"/>
            </a:endParaRPr>
          </a:p>
          <a:p>
            <a:r>
              <a:rPr lang="en-US" sz="1400" b="0" i="0" dirty="0">
                <a:solidFill>
                  <a:srgbClr val="292929"/>
                </a:solidFill>
                <a:effectLst/>
                <a:latin typeface="charter"/>
              </a:rPr>
              <a:t>First, let’s import Pandas with pd, </a:t>
            </a:r>
            <a:r>
              <a:rPr lang="en-US" sz="1400" b="0" i="0" dirty="0" err="1">
                <a:solidFill>
                  <a:srgbClr val="292929"/>
                </a:solidFill>
                <a:effectLst/>
                <a:latin typeface="charter"/>
              </a:rPr>
              <a:t>Numpy</a:t>
            </a:r>
            <a:r>
              <a:rPr lang="en-US" sz="1400" b="0" i="0" dirty="0">
                <a:solidFill>
                  <a:srgbClr val="292929"/>
                </a:solidFill>
                <a:effectLst/>
                <a:latin typeface="charter"/>
              </a:rPr>
              <a:t> with np, and from datetime module to datetime.</a:t>
            </a:r>
            <a:endParaRPr lang="en-US" sz="2400" b="0" i="0" dirty="0">
              <a:solidFill>
                <a:srgbClr val="292929"/>
              </a:solidFill>
              <a:effectLst/>
              <a:latin typeface="charter"/>
            </a:endParaRPr>
          </a:p>
          <a:p>
            <a:r>
              <a:rPr lang="en-US" sz="2400" b="0" i="0" dirty="0">
                <a:solidFill>
                  <a:srgbClr val="292929"/>
                </a:solidFill>
                <a:effectLst/>
                <a:latin typeface="charter"/>
              </a:rPr>
              <a:t> fro</a:t>
            </a:r>
            <a:r>
              <a:rPr lang="en-US" sz="2400" dirty="0">
                <a:solidFill>
                  <a:srgbClr val="292929"/>
                </a:solidFill>
                <a:latin typeface="charter"/>
              </a:rPr>
              <a:t>m datetime import datetime</a:t>
            </a:r>
            <a:endParaRPr lang="en-US" sz="2400" dirty="0">
              <a:solidFill>
                <a:srgbClr val="292929"/>
              </a:solidFill>
              <a:latin typeface="charter"/>
            </a:endParaRPr>
          </a:p>
          <a:p>
            <a:r>
              <a:rPr lang="en-US" sz="2400" dirty="0">
                <a:solidFill>
                  <a:srgbClr val="292929"/>
                </a:solidFill>
                <a:latin typeface="charter"/>
              </a:rPr>
              <a:t>date=[datetime(2020,1,5),</a:t>
            </a:r>
            <a:endParaRPr lang="en-US" sz="2400" dirty="0">
              <a:solidFill>
                <a:srgbClr val="292929"/>
              </a:solidFill>
              <a:latin typeface="charter"/>
            </a:endParaRPr>
          </a:p>
          <a:p>
            <a:pPr marL="0" indent="0">
              <a:buNone/>
            </a:pPr>
            <a:r>
              <a:rPr lang="en-US" sz="2400" b="0" i="0" dirty="0">
                <a:solidFill>
                  <a:srgbClr val="292929"/>
                </a:solidFill>
                <a:effectLst/>
                <a:latin typeface="charter"/>
              </a:rPr>
              <a:t>	datetime(2020,1,10),</a:t>
            </a:r>
            <a:endParaRPr lang="en-US" sz="2400" b="0" i="0" dirty="0">
              <a:solidFill>
                <a:srgbClr val="292929"/>
              </a:solidFill>
              <a:effectLst/>
              <a:latin typeface="charter"/>
            </a:endParaRPr>
          </a:p>
          <a:p>
            <a:pPr marL="0" indent="0">
              <a:buNone/>
            </a:pPr>
            <a:r>
              <a:rPr lang="en-US" sz="2400" dirty="0">
                <a:solidFill>
                  <a:srgbClr val="292929"/>
                </a:solidFill>
                <a:latin typeface="charter"/>
              </a:rPr>
              <a:t>	datetime(2020,1,15)]</a:t>
            </a:r>
            <a:endParaRPr lang="en-US" sz="2400" dirty="0">
              <a:solidFill>
                <a:srgbClr val="292929"/>
              </a:solidFill>
              <a:latin typeface="charter"/>
            </a:endParaRPr>
          </a:p>
          <a:p>
            <a:pPr marL="0" indent="0">
              <a:buNone/>
            </a:pPr>
            <a:r>
              <a:rPr lang="en-US" sz="1400" b="0" i="0" dirty="0">
                <a:solidFill>
                  <a:srgbClr val="292929"/>
                </a:solidFill>
                <a:effectLst/>
                <a:latin typeface="charter"/>
              </a:rPr>
              <a:t>Let’s create a Series structure whose index is this date object.</a:t>
            </a:r>
            <a:endParaRPr lang="en-US" sz="2400" b="0" i="0" dirty="0">
              <a:solidFill>
                <a:srgbClr val="292929"/>
              </a:solidFill>
              <a:effectLst/>
              <a:latin typeface="charter"/>
            </a:endParaRPr>
          </a:p>
          <a:p>
            <a:endParaRPr lang="en-IN"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fontScale="92500" lnSpcReduction="20000"/>
          </a:bodyPr>
          <a:lstStyle/>
          <a:p>
            <a:r>
              <a:rPr lang="en-IN" dirty="0" err="1"/>
              <a:t>ts</a:t>
            </a:r>
            <a:r>
              <a:rPr lang="en-IN" dirty="0"/>
              <a:t>=</a:t>
            </a:r>
            <a:r>
              <a:rPr lang="en-IN" dirty="0" err="1"/>
              <a:t>pd.Series</a:t>
            </a:r>
            <a:r>
              <a:rPr lang="en-IN" dirty="0"/>
              <a:t>(</a:t>
            </a:r>
            <a:r>
              <a:rPr lang="en-IN" dirty="0" err="1"/>
              <a:t>np.random.randn</a:t>
            </a:r>
            <a:r>
              <a:rPr lang="en-IN" dirty="0"/>
              <a:t>(5),index=date)</a:t>
            </a:r>
            <a:endParaRPr lang="en-IN" dirty="0"/>
          </a:p>
          <a:p>
            <a:r>
              <a:rPr lang="en-US" b="0" i="0" dirty="0">
                <a:solidFill>
                  <a:srgbClr val="292929"/>
                </a:solidFill>
                <a:effectLst/>
                <a:latin typeface="charter"/>
              </a:rPr>
              <a:t>Let’s check the index of this time series.</a:t>
            </a:r>
            <a:endParaRPr lang="en-IN" b="0" i="0" dirty="0">
              <a:solidFill>
                <a:srgbClr val="292929"/>
              </a:solidFill>
              <a:effectLst/>
              <a:latin typeface="charter"/>
            </a:endParaRPr>
          </a:p>
          <a:p>
            <a:r>
              <a:rPr lang="en-IN" dirty="0" err="1">
                <a:solidFill>
                  <a:srgbClr val="292929"/>
                </a:solidFill>
                <a:latin typeface="charter"/>
              </a:rPr>
              <a:t>ts.index</a:t>
            </a:r>
            <a:endParaRPr lang="en-IN" dirty="0">
              <a:solidFill>
                <a:srgbClr val="292929"/>
              </a:solidFill>
              <a:latin typeface="charter"/>
            </a:endParaRPr>
          </a:p>
          <a:p>
            <a:endParaRPr lang="en-IN" dirty="0">
              <a:solidFill>
                <a:srgbClr val="292929"/>
              </a:solidFill>
              <a:latin typeface="charter"/>
            </a:endParaRPr>
          </a:p>
          <a:p>
            <a:r>
              <a:rPr lang="en-IN" b="1" i="0" dirty="0">
                <a:solidFill>
                  <a:srgbClr val="292929"/>
                </a:solidFill>
                <a:effectLst/>
                <a:latin typeface="sohne"/>
              </a:rPr>
              <a:t>Time Series Data Structures</a:t>
            </a:r>
            <a:endParaRPr lang="en-IN" b="1" i="0" dirty="0">
              <a:solidFill>
                <a:srgbClr val="292929"/>
              </a:solidFill>
              <a:effectLst/>
              <a:latin typeface="sohne"/>
            </a:endParaRPr>
          </a:p>
          <a:p>
            <a:endParaRPr lang="en-IN" dirty="0">
              <a:solidFill>
                <a:srgbClr val="292929"/>
              </a:solidFill>
              <a:latin typeface="charter"/>
            </a:endParaRPr>
          </a:p>
          <a:p>
            <a:r>
              <a:rPr lang="en-US" sz="2200" b="0" i="0" dirty="0">
                <a:solidFill>
                  <a:srgbClr val="292929"/>
                </a:solidFill>
                <a:effectLst/>
                <a:latin typeface="charter"/>
              </a:rPr>
              <a:t>Three types of structures are used to work with the time series.</a:t>
            </a:r>
            <a:endParaRPr lang="en-IN" sz="2200" b="0" i="0" dirty="0">
              <a:solidFill>
                <a:srgbClr val="292929"/>
              </a:solidFill>
              <a:effectLst/>
              <a:latin typeface="charter"/>
            </a:endParaRPr>
          </a:p>
          <a:p>
            <a:r>
              <a:rPr lang="en-US" sz="2200" b="0" i="0" dirty="0">
                <a:solidFill>
                  <a:srgbClr val="292929"/>
                </a:solidFill>
                <a:effectLst/>
                <a:latin typeface="charter"/>
              </a:rPr>
              <a:t>The first of these is the Timestamps type. This structure is basically similar to Python’s datetime module. But it is more useful. The index structure associated with this type is </a:t>
            </a:r>
            <a:r>
              <a:rPr lang="en-US" sz="2200" b="0" i="0" dirty="0" err="1">
                <a:solidFill>
                  <a:srgbClr val="292929"/>
                </a:solidFill>
                <a:effectLst/>
                <a:latin typeface="charter"/>
              </a:rPr>
              <a:t>DatetimeIndex</a:t>
            </a:r>
            <a:r>
              <a:rPr lang="en-US" sz="2200" b="0" i="0" dirty="0">
                <a:solidFill>
                  <a:srgbClr val="292929"/>
                </a:solidFill>
                <a:effectLst/>
                <a:latin typeface="charter"/>
              </a:rPr>
              <a:t>.</a:t>
            </a:r>
            <a:endParaRPr lang="en-US" sz="2200" b="0" i="0" dirty="0">
              <a:solidFill>
                <a:srgbClr val="292929"/>
              </a:solidFill>
              <a:effectLst/>
              <a:latin typeface="charter"/>
            </a:endParaRPr>
          </a:p>
          <a:p>
            <a:r>
              <a:rPr lang="en-US" b="0" i="0" dirty="0">
                <a:solidFill>
                  <a:srgbClr val="292929"/>
                </a:solidFill>
                <a:effectLst/>
                <a:latin typeface="charter"/>
              </a:rPr>
              <a:t>The second is the time period type. The period consists of a time span with start and end dates. This type is based on fixed interval dates. The index structure associated with this type is </a:t>
            </a:r>
            <a:r>
              <a:rPr lang="en-US" b="0" i="0" dirty="0" err="1">
                <a:solidFill>
                  <a:srgbClr val="292929"/>
                </a:solidFill>
                <a:effectLst/>
                <a:latin typeface="charter"/>
              </a:rPr>
              <a:t>PeriodIndex</a:t>
            </a:r>
            <a:r>
              <a:rPr lang="en-US" b="0" i="0" dirty="0">
                <a:solidFill>
                  <a:srgbClr val="292929"/>
                </a:solidFill>
                <a:effectLst/>
                <a:latin typeface="charter"/>
              </a:rPr>
              <a:t>.</a:t>
            </a:r>
            <a:endParaRPr lang="en-IN"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sz="2000" b="0" i="0" dirty="0">
                <a:solidFill>
                  <a:srgbClr val="292929"/>
                </a:solidFill>
                <a:effectLst/>
                <a:latin typeface="charter"/>
              </a:rPr>
              <a:t>The third is </a:t>
            </a:r>
            <a:r>
              <a:rPr lang="en-US" sz="2000" b="0" i="0" dirty="0" err="1">
                <a:solidFill>
                  <a:srgbClr val="292929"/>
                </a:solidFill>
                <a:effectLst/>
                <a:latin typeface="charter"/>
              </a:rPr>
              <a:t>timedelta</a:t>
            </a:r>
            <a:r>
              <a:rPr lang="en-US" sz="2000" b="0" i="0" dirty="0">
                <a:solidFill>
                  <a:srgbClr val="292929"/>
                </a:solidFill>
                <a:effectLst/>
                <a:latin typeface="charter"/>
              </a:rPr>
              <a:t>, </a:t>
            </a:r>
            <a:r>
              <a:rPr lang="en-US" sz="2000" b="0" i="0" dirty="0" err="1">
                <a:solidFill>
                  <a:srgbClr val="292929"/>
                </a:solidFill>
                <a:effectLst/>
                <a:latin typeface="charter"/>
              </a:rPr>
              <a:t>ie</a:t>
            </a:r>
            <a:r>
              <a:rPr lang="en-US" sz="2000" b="0" i="0" dirty="0">
                <a:solidFill>
                  <a:srgbClr val="292929"/>
                </a:solidFill>
                <a:effectLst/>
                <a:latin typeface="charter"/>
              </a:rPr>
              <a:t> time delta or duration type. Shows the time between two dates. The index structure associated with this type is </a:t>
            </a:r>
            <a:r>
              <a:rPr lang="en-US" sz="2000" b="0" i="0" dirty="0" err="1">
                <a:solidFill>
                  <a:srgbClr val="292929"/>
                </a:solidFill>
                <a:effectLst/>
                <a:latin typeface="charter"/>
              </a:rPr>
              <a:t>TimedeltaIndex</a:t>
            </a:r>
            <a:r>
              <a:rPr lang="en-US" sz="2000" b="0" i="0" dirty="0">
                <a:solidFill>
                  <a:srgbClr val="292929"/>
                </a:solidFill>
                <a:effectLst/>
                <a:latin typeface="charter"/>
              </a:rPr>
              <a:t>.</a:t>
            </a:r>
            <a:endParaRPr lang="en-US" sz="2000" b="0" i="0" dirty="0">
              <a:solidFill>
                <a:srgbClr val="292929"/>
              </a:solidFill>
              <a:effectLst/>
              <a:latin typeface="charter"/>
            </a:endParaRPr>
          </a:p>
          <a:p>
            <a:r>
              <a:rPr lang="en-US" sz="1800" b="0" i="0" dirty="0">
                <a:solidFill>
                  <a:srgbClr val="292929"/>
                </a:solidFill>
                <a:effectLst/>
                <a:latin typeface="charter"/>
              </a:rPr>
              <a:t>The most used of these types are Timestamps and </a:t>
            </a:r>
            <a:r>
              <a:rPr lang="en-US" sz="1800" b="0" i="0" dirty="0" err="1">
                <a:solidFill>
                  <a:srgbClr val="292929"/>
                </a:solidFill>
                <a:effectLst/>
                <a:latin typeface="charter"/>
              </a:rPr>
              <a:t>DatetimeIndex</a:t>
            </a:r>
            <a:r>
              <a:rPr lang="en-US" sz="1800" b="0" i="0" dirty="0">
                <a:solidFill>
                  <a:srgbClr val="292929"/>
                </a:solidFill>
                <a:effectLst/>
                <a:latin typeface="charter"/>
              </a:rPr>
              <a:t> objects. To convert a single date to Timestamps, the function </a:t>
            </a:r>
            <a:r>
              <a:rPr lang="en-US" sz="1800" b="0" i="0" dirty="0" err="1">
                <a:solidFill>
                  <a:srgbClr val="292929"/>
                </a:solidFill>
                <a:effectLst/>
                <a:latin typeface="charter"/>
              </a:rPr>
              <a:t>pd.to_datetime</a:t>
            </a:r>
            <a:r>
              <a:rPr lang="en-US" sz="1800" b="0" i="0" dirty="0">
                <a:solidFill>
                  <a:srgbClr val="292929"/>
                </a:solidFill>
                <a:effectLst/>
                <a:latin typeface="charter"/>
              </a:rPr>
              <a:t> () is used.</a:t>
            </a:r>
            <a:endParaRPr lang="en-US" sz="1800" dirty="0">
              <a:solidFill>
                <a:srgbClr val="292929"/>
              </a:solidFill>
              <a:latin typeface="charter"/>
            </a:endParaRPr>
          </a:p>
          <a:p>
            <a:endParaRPr lang="en-US" sz="1800" b="0" i="0" dirty="0">
              <a:solidFill>
                <a:srgbClr val="292929"/>
              </a:solidFill>
              <a:effectLst/>
              <a:latin typeface="charter"/>
            </a:endParaRPr>
          </a:p>
          <a:p>
            <a:r>
              <a:rPr lang="en-US" sz="1800" dirty="0" err="1">
                <a:solidFill>
                  <a:srgbClr val="292929"/>
                </a:solidFill>
                <a:latin typeface="charter"/>
              </a:rPr>
              <a:t>pd.to_datetime</a:t>
            </a:r>
            <a:r>
              <a:rPr lang="en-US" sz="1800" dirty="0">
                <a:solidFill>
                  <a:srgbClr val="292929"/>
                </a:solidFill>
                <a:latin typeface="charter"/>
              </a:rPr>
              <a:t>(“01/01/2020”)</a:t>
            </a:r>
            <a:endParaRPr lang="en-US" sz="1800" dirty="0">
              <a:solidFill>
                <a:srgbClr val="292929"/>
              </a:solidFill>
              <a:latin typeface="charter"/>
            </a:endParaRPr>
          </a:p>
          <a:p>
            <a:r>
              <a:rPr lang="en-US" sz="2000" b="0" i="0" dirty="0">
                <a:solidFill>
                  <a:srgbClr val="292929"/>
                </a:solidFill>
                <a:effectLst/>
                <a:latin typeface="charter"/>
              </a:rPr>
              <a:t>The </a:t>
            </a:r>
            <a:r>
              <a:rPr lang="en-US" sz="2000" b="0" i="0" dirty="0" err="1">
                <a:solidFill>
                  <a:srgbClr val="292929"/>
                </a:solidFill>
                <a:effectLst/>
                <a:latin typeface="charter"/>
              </a:rPr>
              <a:t>pd.to_datetime</a:t>
            </a:r>
            <a:r>
              <a:rPr lang="en-US" sz="2000" b="0" i="0" dirty="0">
                <a:solidFill>
                  <a:srgbClr val="292929"/>
                </a:solidFill>
                <a:effectLst/>
                <a:latin typeface="charter"/>
              </a:rPr>
              <a:t> () function converts date series of different formats into </a:t>
            </a:r>
            <a:r>
              <a:rPr lang="en-US" sz="2000" b="0" i="0" dirty="0" err="1">
                <a:solidFill>
                  <a:srgbClr val="292929"/>
                </a:solidFill>
                <a:effectLst/>
                <a:latin typeface="charter"/>
              </a:rPr>
              <a:t>DatetimeIndex</a:t>
            </a:r>
            <a:r>
              <a:rPr lang="en-US" sz="2000" b="0" i="0" dirty="0">
                <a:solidFill>
                  <a:srgbClr val="292929"/>
                </a:solidFill>
                <a:effectLst/>
                <a:latin typeface="charter"/>
              </a:rPr>
              <a:t> object.</a:t>
            </a:r>
            <a:endParaRPr lang="en-US" sz="2000" b="0" i="0" dirty="0">
              <a:solidFill>
                <a:srgbClr val="292929"/>
              </a:solidFill>
              <a:effectLst/>
              <a:latin typeface="charter"/>
            </a:endParaRPr>
          </a:p>
          <a:p>
            <a:endParaRPr lang="en-US" sz="2000" dirty="0">
              <a:solidFill>
                <a:srgbClr val="292929"/>
              </a:solidFill>
              <a:latin typeface="charter"/>
            </a:endParaRPr>
          </a:p>
          <a:p>
            <a:r>
              <a:rPr lang="en-US" sz="2000" b="0" i="0" dirty="0">
                <a:solidFill>
                  <a:srgbClr val="292929"/>
                </a:solidFill>
                <a:effectLst/>
                <a:latin typeface="charter"/>
              </a:rPr>
              <a:t>dates=</a:t>
            </a:r>
            <a:r>
              <a:rPr lang="en-US" sz="2000" b="0" i="0" dirty="0" err="1">
                <a:solidFill>
                  <a:srgbClr val="292929"/>
                </a:solidFill>
                <a:effectLst/>
                <a:latin typeface="charter"/>
              </a:rPr>
              <a:t>pd.to_datetime</a:t>
            </a:r>
            <a:r>
              <a:rPr lang="en-US" sz="2000" b="0" i="0" dirty="0">
                <a:solidFill>
                  <a:srgbClr val="292929"/>
                </a:solidFill>
                <a:effectLst/>
                <a:latin typeface="charter"/>
              </a:rPr>
              <a:t>([</a:t>
            </a:r>
            <a:endParaRPr lang="en-US" sz="2000" b="0" i="0" dirty="0">
              <a:solidFill>
                <a:srgbClr val="292929"/>
              </a:solidFill>
              <a:effectLst/>
              <a:latin typeface="charter"/>
            </a:endParaRPr>
          </a:p>
          <a:p>
            <a:pPr marL="0" indent="0">
              <a:buNone/>
            </a:pPr>
            <a:r>
              <a:rPr lang="en-US" sz="2000" dirty="0">
                <a:solidFill>
                  <a:srgbClr val="292929"/>
                </a:solidFill>
                <a:latin typeface="charter"/>
              </a:rPr>
              <a:t>	datetime(2020,7,5),</a:t>
            </a:r>
            <a:endParaRPr lang="en-US" sz="2000" dirty="0">
              <a:solidFill>
                <a:srgbClr val="292929"/>
              </a:solidFill>
              <a:latin typeface="charter"/>
            </a:endParaRPr>
          </a:p>
          <a:p>
            <a:pPr marL="0" indent="0">
              <a:buNone/>
            </a:pPr>
            <a:r>
              <a:rPr lang="en-US" sz="2000" b="0" i="0" dirty="0">
                <a:solidFill>
                  <a:srgbClr val="292929"/>
                </a:solidFill>
                <a:effectLst/>
                <a:latin typeface="charter"/>
              </a:rPr>
              <a:t>	“6</a:t>
            </a:r>
            <a:r>
              <a:rPr lang="en-US" sz="2000" b="0" i="0" baseline="30000" dirty="0">
                <a:solidFill>
                  <a:srgbClr val="292929"/>
                </a:solidFill>
                <a:effectLst/>
                <a:latin typeface="charter"/>
              </a:rPr>
              <a:t>th</a:t>
            </a:r>
            <a:r>
              <a:rPr lang="en-US" sz="2000" b="0" i="0" dirty="0">
                <a:solidFill>
                  <a:srgbClr val="292929"/>
                </a:solidFill>
                <a:effectLst/>
                <a:latin typeface="charter"/>
              </a:rPr>
              <a:t> of July, 2020”,</a:t>
            </a:r>
            <a:endParaRPr lang="en-US" sz="2000" b="0" i="0" dirty="0">
              <a:solidFill>
                <a:srgbClr val="292929"/>
              </a:solidFill>
              <a:effectLst/>
              <a:latin typeface="charter"/>
            </a:endParaRPr>
          </a:p>
          <a:p>
            <a:pPr marL="0" indent="0">
              <a:buNone/>
            </a:pPr>
            <a:r>
              <a:rPr lang="en-US" sz="2000" dirty="0">
                <a:solidFill>
                  <a:srgbClr val="292929"/>
                </a:solidFill>
                <a:latin typeface="charter"/>
              </a:rPr>
              <a:t>	“2020-Jul-7”,</a:t>
            </a:r>
            <a:endParaRPr lang="en-US" sz="2000" dirty="0">
              <a:solidFill>
                <a:srgbClr val="292929"/>
              </a:solidFill>
              <a:latin typeface="charter"/>
            </a:endParaRPr>
          </a:p>
          <a:p>
            <a:pPr marL="0" indent="0">
              <a:buNone/>
            </a:pPr>
            <a:r>
              <a:rPr lang="en-US" sz="2000" b="0" i="0" dirty="0">
                <a:solidFill>
                  <a:srgbClr val="292929"/>
                </a:solidFill>
                <a:effectLst/>
                <a:latin typeface="charter"/>
              </a:rPr>
              <a:t>	“20200708”])</a:t>
            </a:r>
            <a:endParaRPr lang="en-US" sz="2000" b="0" i="0" dirty="0">
              <a:solidFill>
                <a:srgbClr val="292929"/>
              </a:solidFill>
              <a:effectLst/>
              <a:latin typeface="charter"/>
            </a:endParaRPr>
          </a:p>
          <a:p>
            <a:pPr marL="0" indent="0">
              <a:buNone/>
            </a:pPr>
            <a:r>
              <a:rPr lang="en-US" sz="1200" b="0" i="0" dirty="0">
                <a:solidFill>
                  <a:srgbClr val="292929"/>
                </a:solidFill>
                <a:effectLst/>
                <a:latin typeface="charter"/>
              </a:rPr>
              <a:t>Thus, different format dates are converted into </a:t>
            </a:r>
            <a:r>
              <a:rPr lang="en-US" sz="1200" b="0" i="0" dirty="0" err="1">
                <a:solidFill>
                  <a:srgbClr val="292929"/>
                </a:solidFill>
                <a:effectLst/>
                <a:latin typeface="charter"/>
              </a:rPr>
              <a:t>DatetimeIndex</a:t>
            </a:r>
            <a:r>
              <a:rPr lang="en-US" sz="1200" b="0" i="0" dirty="0">
                <a:solidFill>
                  <a:srgbClr val="292929"/>
                </a:solidFill>
                <a:effectLst/>
                <a:latin typeface="charter"/>
              </a:rPr>
              <a:t> object. Any </a:t>
            </a:r>
            <a:r>
              <a:rPr lang="en-US" sz="1200" b="0" i="0" dirty="0" err="1">
                <a:solidFill>
                  <a:srgbClr val="292929"/>
                </a:solidFill>
                <a:effectLst/>
                <a:latin typeface="charter"/>
              </a:rPr>
              <a:t>DatetimeIndex</a:t>
            </a:r>
            <a:r>
              <a:rPr lang="en-US" sz="1200" b="0" i="0" dirty="0">
                <a:solidFill>
                  <a:srgbClr val="292929"/>
                </a:solidFill>
                <a:effectLst/>
                <a:latin typeface="charter"/>
              </a:rPr>
              <a:t> </a:t>
            </a:r>
            <a:r>
              <a:rPr lang="en-US" sz="1200" b="0" i="0" dirty="0" err="1">
                <a:solidFill>
                  <a:srgbClr val="292929"/>
                </a:solidFill>
                <a:effectLst/>
                <a:latin typeface="charter"/>
              </a:rPr>
              <a:t>to_period</a:t>
            </a:r>
            <a:r>
              <a:rPr lang="en-US" sz="1200" b="0" i="0" dirty="0">
                <a:solidFill>
                  <a:srgbClr val="292929"/>
                </a:solidFill>
                <a:effectLst/>
                <a:latin typeface="charter"/>
              </a:rPr>
              <a:t> () function can be converted to </a:t>
            </a:r>
            <a:r>
              <a:rPr lang="en-US" sz="1200" b="0" i="0" dirty="0" err="1">
                <a:solidFill>
                  <a:srgbClr val="292929"/>
                </a:solidFill>
                <a:effectLst/>
                <a:latin typeface="charter"/>
              </a:rPr>
              <a:t>PeriodIndex</a:t>
            </a:r>
            <a:r>
              <a:rPr lang="en-US" sz="1200" b="0" i="0" dirty="0">
                <a:solidFill>
                  <a:srgbClr val="292929"/>
                </a:solidFill>
                <a:effectLst/>
                <a:latin typeface="charter"/>
              </a:rPr>
              <a:t> by adding frequency codes.</a:t>
            </a:r>
            <a:endParaRPr lang="en-US" sz="2000" b="0" i="0" dirty="0">
              <a:solidFill>
                <a:srgbClr val="292929"/>
              </a:solidFill>
              <a:effectLst/>
              <a:latin typeface="charter"/>
            </a:endParaRPr>
          </a:p>
          <a:p>
            <a:endParaRPr lang="en-US" sz="1800" b="0" i="0" dirty="0">
              <a:solidFill>
                <a:srgbClr val="292929"/>
              </a:solidFill>
              <a:effectLst/>
              <a:latin typeface="charter"/>
            </a:endParaRP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2-D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pPr algn="l"/>
            <a:r>
              <a:rPr lang="en-US" sz="2000" b="0" i="0" dirty="0">
                <a:solidFill>
                  <a:srgbClr val="000000"/>
                </a:solidFill>
                <a:effectLst/>
                <a:latin typeface="Verdana" panose="020B0604030504040204" pitchFamily="34" charset="0"/>
              </a:rPr>
              <a:t>An array that has 1-D arrays as its elements is called a 2-D array.</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These are often used to represent matrix or 2nd order tensors.</a:t>
            </a:r>
            <a:endParaRPr lang="en-US" sz="2000" b="0" i="0" dirty="0">
              <a:solidFill>
                <a:srgbClr val="000000"/>
              </a:solidFill>
              <a:effectLst/>
              <a:latin typeface="Verdana" panose="020B0604030504040204" pitchFamily="34" charset="0"/>
            </a:endParaRPr>
          </a:p>
          <a:p>
            <a:pPr algn="l"/>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numpy</a:t>
            </a:r>
            <a:r>
              <a:rPr lang="en-US" sz="1800" b="0" i="0" dirty="0">
                <a:solidFill>
                  <a:srgbClr val="000000"/>
                </a:solidFill>
                <a:effectLst/>
                <a:latin typeface="Consolas" panose="020B0609020204030204" pitchFamily="49" charset="0"/>
              </a:rPr>
              <a:t> </a:t>
            </a:r>
            <a:r>
              <a:rPr lang="en-US" sz="1800" b="0" i="0" dirty="0">
                <a:solidFill>
                  <a:srgbClr val="0000CD"/>
                </a:solidFill>
                <a:effectLst/>
                <a:latin typeface="Consolas" panose="020B0609020204030204" pitchFamily="49" charset="0"/>
              </a:rPr>
              <a:t>as</a:t>
            </a:r>
            <a:r>
              <a:rPr lang="en-US" sz="1800" b="0" i="0" dirty="0">
                <a:solidFill>
                  <a:srgbClr val="000000"/>
                </a:solidFill>
                <a:effectLst/>
                <a:latin typeface="Consolas" panose="020B0609020204030204" pitchFamily="49" charset="0"/>
              </a:rPr>
              <a:t> np</a:t>
            </a:r>
            <a:br>
              <a:rPr lang="en-US" sz="1800" dirty="0"/>
            </a:br>
            <a:br>
              <a:rPr lang="en-US" sz="1800" dirty="0"/>
            </a:br>
            <a:r>
              <a:rPr lang="en-US" sz="1800" b="0" i="0" dirty="0" err="1">
                <a:solidFill>
                  <a:srgbClr val="000000"/>
                </a:solidFill>
                <a:effectLst/>
                <a:latin typeface="Consolas" panose="020B0609020204030204" pitchFamily="49" charset="0"/>
              </a:rPr>
              <a:t>arr</a:t>
            </a:r>
            <a:r>
              <a:rPr lang="en-US" sz="1800" b="0" i="0" dirty="0">
                <a:solidFill>
                  <a:srgbClr val="000000"/>
                </a:solidFill>
                <a:effectLst/>
                <a:latin typeface="Consolas" panose="020B0609020204030204" pitchFamily="49" charset="0"/>
              </a:rPr>
              <a:t> = </a:t>
            </a:r>
            <a:r>
              <a:rPr lang="en-US" sz="1800" b="0" i="0" dirty="0" err="1">
                <a:solidFill>
                  <a:srgbClr val="000000"/>
                </a:solidFill>
                <a:effectLst/>
                <a:latin typeface="Consolas" panose="020B0609020204030204" pitchFamily="49" charset="0"/>
              </a:rPr>
              <a:t>np.array</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1</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2</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3</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4</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5</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6</a:t>
            </a:r>
            <a:r>
              <a:rPr lang="en-US" sz="1800" b="0" i="0" dirty="0">
                <a:solidFill>
                  <a:srgbClr val="000000"/>
                </a:solidFill>
                <a:effectLst/>
                <a:latin typeface="Consolas" panose="020B0609020204030204" pitchFamily="49" charset="0"/>
              </a:rPr>
              <a:t>]])</a:t>
            </a:r>
            <a:br>
              <a:rPr lang="en-US" sz="1800" dirty="0"/>
            </a:br>
            <a:br>
              <a:rPr lang="en-US" sz="1800" dirty="0"/>
            </a:br>
            <a:r>
              <a:rPr lang="en-US" sz="1800" b="0" i="0" dirty="0">
                <a:solidFill>
                  <a:srgbClr val="0000CD"/>
                </a:solidFill>
                <a:effectLst/>
                <a:latin typeface="Consolas" panose="020B0609020204030204" pitchFamily="49" charset="0"/>
              </a:rPr>
              <a:t>print</a:t>
            </a:r>
            <a:r>
              <a:rPr lang="en-US" sz="1800" b="0" i="0" dirty="0">
                <a:solidFill>
                  <a:srgbClr val="000000"/>
                </a:solidFill>
                <a:effectLst/>
                <a:latin typeface="Consolas" panose="020B0609020204030204" pitchFamily="49" charset="0"/>
              </a:rPr>
              <a:t>(</a:t>
            </a:r>
            <a:r>
              <a:rPr lang="en-US" sz="1800" b="0" i="0" dirty="0" err="1">
                <a:solidFill>
                  <a:srgbClr val="000000"/>
                </a:solidFill>
                <a:effectLst/>
                <a:latin typeface="Consolas" panose="020B0609020204030204" pitchFamily="49" charset="0"/>
              </a:rPr>
              <a:t>arr</a:t>
            </a:r>
            <a:r>
              <a:rPr lang="en-US" sz="1800" b="0" i="0" dirty="0">
                <a:solidFill>
                  <a:srgbClr val="000000"/>
                </a:solidFill>
                <a:effectLst/>
                <a:latin typeface="Consolas" panose="020B0609020204030204" pitchFamily="49" charset="0"/>
              </a:rPr>
              <a:t>)</a:t>
            </a:r>
            <a:endParaRPr lang="en-US" sz="1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fontScale="92500" lnSpcReduction="20000"/>
          </a:bodyPr>
          <a:lstStyle/>
          <a:p>
            <a:r>
              <a:rPr lang="en-US" b="0" i="0" dirty="0">
                <a:solidFill>
                  <a:srgbClr val="292929"/>
                </a:solidFill>
                <a:effectLst/>
                <a:latin typeface="charter"/>
              </a:rPr>
              <a:t>For example “D” indicates the daily frequency.</a:t>
            </a:r>
            <a:endParaRPr lang="en-US" b="0" i="0" dirty="0">
              <a:solidFill>
                <a:srgbClr val="292929"/>
              </a:solidFill>
              <a:effectLst/>
              <a:latin typeface="charter"/>
            </a:endParaRPr>
          </a:p>
          <a:p>
            <a:endParaRPr lang="en-US" dirty="0">
              <a:solidFill>
                <a:srgbClr val="292929"/>
              </a:solidFill>
              <a:latin typeface="charter"/>
            </a:endParaRPr>
          </a:p>
          <a:p>
            <a:r>
              <a:rPr lang="en-US" dirty="0" err="1">
                <a:solidFill>
                  <a:srgbClr val="292929"/>
                </a:solidFill>
                <a:latin typeface="charter"/>
              </a:rPr>
              <a:t>dates.to_period</a:t>
            </a:r>
            <a:r>
              <a:rPr lang="en-US" dirty="0">
                <a:solidFill>
                  <a:srgbClr val="292929"/>
                </a:solidFill>
                <a:latin typeface="charter"/>
              </a:rPr>
              <a:t>(“D”)</a:t>
            </a:r>
            <a:endParaRPr lang="en-US" dirty="0">
              <a:solidFill>
                <a:srgbClr val="292929"/>
              </a:solidFill>
              <a:latin typeface="charter"/>
            </a:endParaRPr>
          </a:p>
          <a:p>
            <a:r>
              <a:rPr lang="en-US" b="0" i="0" dirty="0">
                <a:solidFill>
                  <a:srgbClr val="292929"/>
                </a:solidFill>
                <a:effectLst/>
                <a:latin typeface="charter"/>
              </a:rPr>
              <a:t>A </a:t>
            </a:r>
            <a:r>
              <a:rPr lang="en-US" b="0" i="0" dirty="0" err="1">
                <a:solidFill>
                  <a:srgbClr val="292929"/>
                </a:solidFill>
                <a:effectLst/>
                <a:latin typeface="charter"/>
              </a:rPr>
              <a:t>TimedeltaIndex</a:t>
            </a:r>
            <a:r>
              <a:rPr lang="en-US" b="0" i="0" dirty="0">
                <a:solidFill>
                  <a:srgbClr val="292929"/>
                </a:solidFill>
                <a:effectLst/>
                <a:latin typeface="charter"/>
              </a:rPr>
              <a:t> structure can be created by subtracting another date from one date to another.</a:t>
            </a:r>
            <a:endParaRPr lang="en-US" b="0" i="0" dirty="0">
              <a:solidFill>
                <a:srgbClr val="292929"/>
              </a:solidFill>
              <a:effectLst/>
              <a:latin typeface="charter"/>
            </a:endParaRPr>
          </a:p>
          <a:p>
            <a:r>
              <a:rPr lang="en-US" dirty="0">
                <a:solidFill>
                  <a:srgbClr val="292929"/>
                </a:solidFill>
                <a:latin typeface="charter"/>
              </a:rPr>
              <a:t>dates-dates[0]</a:t>
            </a:r>
            <a:endParaRPr lang="en-US" dirty="0">
              <a:solidFill>
                <a:srgbClr val="292929"/>
              </a:solidFill>
              <a:latin typeface="charter"/>
            </a:endParaRPr>
          </a:p>
          <a:p>
            <a:r>
              <a:rPr lang="en-IN" b="1" i="0" dirty="0">
                <a:solidFill>
                  <a:srgbClr val="292929"/>
                </a:solidFill>
                <a:effectLst/>
                <a:latin typeface="sohne"/>
              </a:rPr>
              <a:t>Creating a Time Series</a:t>
            </a:r>
            <a:endParaRPr lang="en-IN" b="1" i="0" dirty="0">
              <a:solidFill>
                <a:srgbClr val="292929"/>
              </a:solidFill>
              <a:effectLst/>
              <a:latin typeface="sohne"/>
            </a:endParaRPr>
          </a:p>
          <a:p>
            <a:r>
              <a:rPr lang="en-US" b="0" i="0" dirty="0">
                <a:solidFill>
                  <a:srgbClr val="292929"/>
                </a:solidFill>
                <a:effectLst/>
                <a:latin typeface="charter"/>
              </a:rPr>
              <a:t>Pandas has various functions to create regular date series. </a:t>
            </a:r>
            <a:r>
              <a:rPr lang="en-US" b="0" i="0" dirty="0" err="1">
                <a:solidFill>
                  <a:srgbClr val="292929"/>
                </a:solidFill>
                <a:effectLst/>
                <a:latin typeface="charter"/>
              </a:rPr>
              <a:t>pd.date_range</a:t>
            </a:r>
            <a:r>
              <a:rPr lang="en-US" b="0" i="0" dirty="0">
                <a:solidFill>
                  <a:srgbClr val="292929"/>
                </a:solidFill>
                <a:effectLst/>
                <a:latin typeface="charter"/>
              </a:rPr>
              <a:t> () for timestamps </a:t>
            </a:r>
            <a:r>
              <a:rPr lang="en-US" b="0" i="0" dirty="0" err="1">
                <a:solidFill>
                  <a:srgbClr val="292929"/>
                </a:solidFill>
                <a:effectLst/>
                <a:latin typeface="charter"/>
              </a:rPr>
              <a:t>pd.period_range</a:t>
            </a:r>
            <a:r>
              <a:rPr lang="en-US" b="0" i="0" dirty="0">
                <a:solidFill>
                  <a:srgbClr val="292929"/>
                </a:solidFill>
                <a:effectLst/>
                <a:latin typeface="charter"/>
              </a:rPr>
              <a:t> () for the period </a:t>
            </a:r>
            <a:r>
              <a:rPr lang="en-US" b="0" i="0" dirty="0" err="1">
                <a:solidFill>
                  <a:srgbClr val="292929"/>
                </a:solidFill>
                <a:effectLst/>
                <a:latin typeface="charter"/>
              </a:rPr>
              <a:t>pd.timedelta_range</a:t>
            </a:r>
            <a:r>
              <a:rPr lang="en-US" b="0" i="0" dirty="0">
                <a:solidFill>
                  <a:srgbClr val="292929"/>
                </a:solidFill>
                <a:effectLst/>
                <a:latin typeface="charter"/>
              </a:rPr>
              <a:t> () is used to create time delta type data.</a:t>
            </a:r>
            <a:endParaRPr lang="en-IN"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US" sz="2000" b="0" i="0" dirty="0">
                <a:solidFill>
                  <a:srgbClr val="292929"/>
                </a:solidFill>
                <a:effectLst/>
                <a:latin typeface="charter"/>
              </a:rPr>
              <a:t>As you know, range () in Python and </a:t>
            </a:r>
            <a:r>
              <a:rPr lang="en-US" sz="2000" b="0" i="0" dirty="0" err="1">
                <a:solidFill>
                  <a:srgbClr val="292929"/>
                </a:solidFill>
                <a:effectLst/>
                <a:latin typeface="charter"/>
              </a:rPr>
              <a:t>np.arange</a:t>
            </a:r>
            <a:r>
              <a:rPr lang="en-US" sz="2000" b="0" i="0" dirty="0">
                <a:solidFill>
                  <a:srgbClr val="292929"/>
                </a:solidFill>
                <a:effectLst/>
                <a:latin typeface="charter"/>
              </a:rPr>
              <a:t> () functions in </a:t>
            </a:r>
            <a:r>
              <a:rPr lang="en-US" sz="2000" b="0" i="0" dirty="0" err="1">
                <a:solidFill>
                  <a:srgbClr val="292929"/>
                </a:solidFill>
                <a:effectLst/>
                <a:latin typeface="charter"/>
              </a:rPr>
              <a:t>Numpy</a:t>
            </a:r>
            <a:r>
              <a:rPr lang="en-US" sz="2000" b="0" i="0" dirty="0">
                <a:solidFill>
                  <a:srgbClr val="292929"/>
                </a:solidFill>
                <a:effectLst/>
                <a:latin typeface="charter"/>
              </a:rPr>
              <a:t> take the starting point, endpoint, and step number parameters. Likewise, the </a:t>
            </a:r>
            <a:r>
              <a:rPr lang="en-US" sz="2000" b="0" i="0" dirty="0" err="1">
                <a:solidFill>
                  <a:srgbClr val="292929"/>
                </a:solidFill>
                <a:effectLst/>
                <a:latin typeface="charter"/>
              </a:rPr>
              <a:t>pd.date_range</a:t>
            </a:r>
            <a:r>
              <a:rPr lang="en-US" sz="2000" b="0" i="0" dirty="0">
                <a:solidFill>
                  <a:srgbClr val="292929"/>
                </a:solidFill>
                <a:effectLst/>
                <a:latin typeface="charter"/>
              </a:rPr>
              <a:t> () function takes the start date, end date, and optional frequency code to create a regular date series. For example;</a:t>
            </a:r>
            <a:endParaRPr lang="en-US" sz="2000" b="0" i="0" dirty="0">
              <a:solidFill>
                <a:srgbClr val="292929"/>
              </a:solidFill>
              <a:effectLst/>
              <a:latin typeface="charter"/>
            </a:endParaRPr>
          </a:p>
          <a:p>
            <a:endParaRPr lang="en-US" sz="2000" dirty="0">
              <a:solidFill>
                <a:srgbClr val="292929"/>
              </a:solidFill>
              <a:latin typeface="charter"/>
            </a:endParaRPr>
          </a:p>
          <a:p>
            <a:r>
              <a:rPr lang="en-US" sz="2000" dirty="0" err="1">
                <a:solidFill>
                  <a:srgbClr val="292929"/>
                </a:solidFill>
                <a:latin typeface="charter"/>
              </a:rPr>
              <a:t>pd.date_range</a:t>
            </a:r>
            <a:r>
              <a:rPr lang="en-US" sz="2000" dirty="0">
                <a:solidFill>
                  <a:srgbClr val="292929"/>
                </a:solidFill>
                <a:latin typeface="charter"/>
              </a:rPr>
              <a:t>(“2020-08-15”,”2020-09-01”)</a:t>
            </a:r>
            <a:endParaRPr lang="en-US" sz="2000" dirty="0">
              <a:solidFill>
                <a:srgbClr val="292929"/>
              </a:solidFill>
              <a:latin typeface="charter"/>
            </a:endParaRPr>
          </a:p>
          <a:p>
            <a:endParaRPr lang="en-US" sz="2000" dirty="0">
              <a:solidFill>
                <a:srgbClr val="292929"/>
              </a:solidFill>
              <a:latin typeface="charter"/>
            </a:endParaRPr>
          </a:p>
          <a:p>
            <a:r>
              <a:rPr lang="en-US" sz="1200" b="0" i="0" dirty="0">
                <a:solidFill>
                  <a:srgbClr val="292929"/>
                </a:solidFill>
                <a:effectLst/>
                <a:latin typeface="charter"/>
              </a:rPr>
              <a:t>Alternatively, the date range can be created using the period option. For this, we only need to enter the starting date.</a:t>
            </a:r>
            <a:endParaRPr lang="en-US" sz="2000" b="0" i="0" dirty="0">
              <a:solidFill>
                <a:srgbClr val="292929"/>
              </a:solidFill>
              <a:effectLst/>
              <a:latin typeface="charter"/>
            </a:endParaRPr>
          </a:p>
          <a:p>
            <a:r>
              <a:rPr lang="en-US" sz="2000" dirty="0" err="1">
                <a:solidFill>
                  <a:srgbClr val="292929"/>
                </a:solidFill>
                <a:latin typeface="charter"/>
              </a:rPr>
              <a:t>pd.date_range</a:t>
            </a:r>
            <a:r>
              <a:rPr lang="en-US" sz="2000" dirty="0">
                <a:solidFill>
                  <a:srgbClr val="292929"/>
                </a:solidFill>
                <a:latin typeface="charter"/>
              </a:rPr>
              <a:t>(“2020-07-15”,periods=10)</a:t>
            </a:r>
            <a:endParaRPr lang="en-US" sz="2000" dirty="0">
              <a:solidFill>
                <a:srgbClr val="292929"/>
              </a:solidFill>
              <a:latin typeface="charter"/>
            </a:endParaRPr>
          </a:p>
          <a:p>
            <a:endParaRPr lang="en-US" sz="2000" dirty="0">
              <a:solidFill>
                <a:srgbClr val="292929"/>
              </a:solidFill>
              <a:latin typeface="charter"/>
            </a:endParaRPr>
          </a:p>
          <a:p>
            <a:r>
              <a:rPr lang="en-US" sz="1200" b="0" i="0" dirty="0">
                <a:solidFill>
                  <a:srgbClr val="292929"/>
                </a:solidFill>
                <a:effectLst/>
                <a:latin typeface="charter"/>
              </a:rPr>
              <a:t>We can also use the </a:t>
            </a:r>
            <a:r>
              <a:rPr lang="en-US" sz="1200" b="0" i="0" dirty="0" err="1">
                <a:solidFill>
                  <a:srgbClr val="292929"/>
                </a:solidFill>
                <a:effectLst/>
                <a:latin typeface="charter"/>
              </a:rPr>
              <a:t>freq</a:t>
            </a:r>
            <a:r>
              <a:rPr lang="en-US" sz="1200" b="0" i="0" dirty="0">
                <a:solidFill>
                  <a:srgbClr val="292929"/>
                </a:solidFill>
                <a:effectLst/>
                <a:latin typeface="charter"/>
              </a:rPr>
              <a:t> argument while creating a date range. By default, the frequency of the </a:t>
            </a:r>
            <a:r>
              <a:rPr lang="en-US" sz="1200" b="0" i="0" dirty="0" err="1">
                <a:solidFill>
                  <a:srgbClr val="292929"/>
                </a:solidFill>
                <a:effectLst/>
                <a:latin typeface="charter"/>
              </a:rPr>
              <a:t>date_range</a:t>
            </a:r>
            <a:r>
              <a:rPr lang="en-US" sz="1200" b="0" i="0" dirty="0">
                <a:solidFill>
                  <a:srgbClr val="292929"/>
                </a:solidFill>
                <a:effectLst/>
                <a:latin typeface="charter"/>
              </a:rPr>
              <a:t> function is daily. </a:t>
            </a:r>
            <a:endParaRPr lang="en-US" sz="2000" b="0" i="0" dirty="0">
              <a:solidFill>
                <a:srgbClr val="292929"/>
              </a:solidFill>
              <a:effectLst/>
              <a:latin typeface="charter"/>
            </a:endParaRPr>
          </a:p>
          <a:p>
            <a:r>
              <a:rPr lang="en-US" sz="1200" b="0" i="0" dirty="0">
                <a:solidFill>
                  <a:srgbClr val="292929"/>
                </a:solidFill>
                <a:effectLst/>
                <a:latin typeface="charter"/>
              </a:rPr>
              <a:t>If we want to take the frequency as hours, the value “H” representing the hour is used.</a:t>
            </a:r>
            <a:endParaRPr lang="en-US" sz="2000" dirty="0">
              <a:solidFill>
                <a:srgbClr val="292929"/>
              </a:solidFill>
              <a:latin typeface="charter"/>
            </a:endParaRPr>
          </a:p>
          <a:p>
            <a:endParaRPr lang="en-US" sz="2000" dirty="0">
              <a:solidFill>
                <a:srgbClr val="292929"/>
              </a:solidFill>
              <a:latin typeface="charter"/>
            </a:endParaRPr>
          </a:p>
          <a:p>
            <a:r>
              <a:rPr lang="en-US" sz="2000" dirty="0" err="1">
                <a:solidFill>
                  <a:srgbClr val="292929"/>
                </a:solidFill>
                <a:latin typeface="charter"/>
              </a:rPr>
              <a:t>pd.date_range</a:t>
            </a:r>
            <a:r>
              <a:rPr lang="en-US" sz="2000" dirty="0">
                <a:solidFill>
                  <a:srgbClr val="292929"/>
                </a:solidFill>
                <a:latin typeface="charter"/>
              </a:rPr>
              <a:t>(“2020-07-15”,periods=10,freq=“H”)</a:t>
            </a:r>
            <a:endParaRPr lang="en-US" sz="2000" dirty="0">
              <a:solidFill>
                <a:srgbClr val="292929"/>
              </a:solidFill>
              <a:latin typeface="charter"/>
            </a:endParaRPr>
          </a:p>
          <a:p>
            <a:r>
              <a:rPr lang="en-US" sz="1200" b="0" i="0" dirty="0">
                <a:solidFill>
                  <a:srgbClr val="292929"/>
                </a:solidFill>
                <a:effectLst/>
                <a:latin typeface="charter"/>
              </a:rPr>
              <a:t>Creating a time period and time delta is similar with the functions </a:t>
            </a:r>
            <a:r>
              <a:rPr lang="en-US" sz="1200" b="0" i="0" dirty="0" err="1">
                <a:solidFill>
                  <a:srgbClr val="292929"/>
                </a:solidFill>
                <a:effectLst/>
                <a:latin typeface="charter"/>
              </a:rPr>
              <a:t>pd.period_range</a:t>
            </a:r>
            <a:r>
              <a:rPr lang="en-US" sz="1200" b="0" i="0" dirty="0">
                <a:solidFill>
                  <a:srgbClr val="292929"/>
                </a:solidFill>
                <a:effectLst/>
                <a:latin typeface="charter"/>
              </a:rPr>
              <a:t> () and </a:t>
            </a:r>
            <a:r>
              <a:rPr lang="en-US" sz="1200" b="0" i="0" dirty="0" err="1">
                <a:solidFill>
                  <a:srgbClr val="292929"/>
                </a:solidFill>
                <a:effectLst/>
                <a:latin typeface="charter"/>
              </a:rPr>
              <a:t>pd.timedelta_range</a:t>
            </a:r>
            <a:r>
              <a:rPr lang="en-US" sz="1200" b="0" i="0" dirty="0">
                <a:solidFill>
                  <a:srgbClr val="292929"/>
                </a:solidFill>
                <a:effectLst/>
                <a:latin typeface="charter"/>
              </a:rPr>
              <a:t>(). For example;</a:t>
            </a:r>
            <a:endParaRPr lang="en-US" sz="2000" b="0" i="0" dirty="0">
              <a:solidFill>
                <a:srgbClr val="292929"/>
              </a:solidFill>
              <a:effectLst/>
              <a:latin typeface="charter"/>
            </a:endParaRPr>
          </a:p>
          <a:p>
            <a:endParaRPr lang="en-US" sz="2000" dirty="0">
              <a:solidFill>
                <a:srgbClr val="292929"/>
              </a:solidFill>
              <a:latin typeface="charter"/>
            </a:endParaRPr>
          </a:p>
          <a:p>
            <a:r>
              <a:rPr lang="en-US" sz="2000" dirty="0" err="1">
                <a:solidFill>
                  <a:srgbClr val="292929"/>
                </a:solidFill>
                <a:latin typeface="charter"/>
              </a:rPr>
              <a:t>pd.period_range</a:t>
            </a:r>
            <a:r>
              <a:rPr lang="en-US" sz="2000" dirty="0">
                <a:solidFill>
                  <a:srgbClr val="292929"/>
                </a:solidFill>
                <a:latin typeface="charter"/>
              </a:rPr>
              <a:t>(“2020-10”,periods=10,freq=“M”)</a:t>
            </a:r>
            <a:endParaRPr lang="en-IN" sz="20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481381"/>
          </a:xfrm>
        </p:spPr>
        <p:txBody>
          <a:bodyPr/>
          <a:lstStyle/>
          <a:p>
            <a:r>
              <a:rPr lang="en-US" sz="1800" b="0" i="0" dirty="0">
                <a:solidFill>
                  <a:srgbClr val="292929"/>
                </a:solidFill>
                <a:effectLst/>
                <a:latin typeface="charter"/>
              </a:rPr>
              <a:t>The series-shaped time series is like the Series structure of Pandas. Time series can be indexed and selected. For example, let’s assign index 1 of the time series to a variable.</a:t>
            </a:r>
            <a:endParaRPr lang="en-US" sz="1800" b="0" i="0" dirty="0">
              <a:solidFill>
                <a:srgbClr val="292929"/>
              </a:solidFill>
              <a:effectLst/>
              <a:latin typeface="charter"/>
            </a:endParaRPr>
          </a:p>
          <a:p>
            <a:endParaRPr lang="en-US" sz="1800" dirty="0">
              <a:solidFill>
                <a:srgbClr val="292929"/>
              </a:solidFill>
              <a:latin typeface="charter"/>
            </a:endParaRPr>
          </a:p>
          <a:p>
            <a:r>
              <a:rPr lang="en-US" sz="1800" dirty="0">
                <a:solidFill>
                  <a:srgbClr val="292929"/>
                </a:solidFill>
                <a:latin typeface="charter"/>
              </a:rPr>
              <a:t>stamp=</a:t>
            </a:r>
            <a:r>
              <a:rPr lang="en-US" sz="1800" dirty="0" err="1">
                <a:solidFill>
                  <a:srgbClr val="292929"/>
                </a:solidFill>
                <a:latin typeface="charter"/>
              </a:rPr>
              <a:t>ts.index</a:t>
            </a:r>
            <a:r>
              <a:rPr lang="en-US" sz="1800" dirty="0">
                <a:solidFill>
                  <a:srgbClr val="292929"/>
                </a:solidFill>
                <a:latin typeface="charter"/>
              </a:rPr>
              <a:t>[1]</a:t>
            </a:r>
            <a:endParaRPr lang="en-US" sz="1800" dirty="0">
              <a:solidFill>
                <a:srgbClr val="292929"/>
              </a:solidFill>
              <a:latin typeface="charter"/>
            </a:endParaRPr>
          </a:p>
          <a:p>
            <a:r>
              <a:rPr lang="en-US" sz="1800" b="0" i="0" dirty="0">
                <a:solidFill>
                  <a:srgbClr val="292929"/>
                </a:solidFill>
                <a:effectLst/>
                <a:latin typeface="charter"/>
              </a:rPr>
              <a:t>Now let’s call the value of this stamp.</a:t>
            </a:r>
            <a:endParaRPr lang="en-US" sz="1800" b="0" i="0" dirty="0">
              <a:solidFill>
                <a:srgbClr val="292929"/>
              </a:solidFill>
              <a:effectLst/>
              <a:latin typeface="charter"/>
            </a:endParaRPr>
          </a:p>
          <a:p>
            <a:r>
              <a:rPr lang="en-IN" dirty="0" err="1"/>
              <a:t>ts</a:t>
            </a:r>
            <a:r>
              <a:rPr lang="en-IN" dirty="0"/>
              <a:t>[stamp]</a:t>
            </a:r>
            <a:endParaRPr lang="en-IN" dirty="0"/>
          </a:p>
          <a:p>
            <a:endParaRPr lang="en-IN" dirty="0"/>
          </a:p>
          <a:p>
            <a:r>
              <a:rPr lang="en-US" b="0" i="0" dirty="0">
                <a:solidFill>
                  <a:srgbClr val="292929"/>
                </a:solidFill>
                <a:effectLst/>
                <a:latin typeface="charter"/>
              </a:rPr>
              <a:t>The date value written as a string is also read as a date index.</a:t>
            </a:r>
            <a:endParaRPr lang="en-IN" b="0" i="0" dirty="0">
              <a:solidFill>
                <a:srgbClr val="292929"/>
              </a:solidFill>
              <a:effectLst/>
              <a:latin typeface="charter"/>
            </a:endParaRPr>
          </a:p>
          <a:p>
            <a:r>
              <a:rPr lang="en-IN" dirty="0" err="1">
                <a:solidFill>
                  <a:srgbClr val="292929"/>
                </a:solidFill>
                <a:latin typeface="charter"/>
              </a:rPr>
              <a:t>ts</a:t>
            </a:r>
            <a:r>
              <a:rPr lang="en-IN" dirty="0">
                <a:solidFill>
                  <a:srgbClr val="292929"/>
                </a:solidFill>
                <a:latin typeface="charter"/>
              </a:rPr>
              <a:t>[“25.1.2020”]</a:t>
            </a:r>
            <a:endParaRPr lang="en-IN" dirty="0">
              <a:solidFill>
                <a:srgbClr val="292929"/>
              </a:solidFill>
              <a:latin typeface="charter"/>
            </a:endParaRPr>
          </a:p>
          <a:p>
            <a:r>
              <a:rPr lang="en-IN" dirty="0" err="1">
                <a:solidFill>
                  <a:srgbClr val="292929"/>
                </a:solidFill>
                <a:latin typeface="charter"/>
              </a:rPr>
              <a:t>ts</a:t>
            </a:r>
            <a:r>
              <a:rPr lang="en-IN" dirty="0">
                <a:solidFill>
                  <a:srgbClr val="292929"/>
                </a:solidFill>
                <a:latin typeface="charter"/>
              </a:rPr>
              <a:t>[“20200125”]</a:t>
            </a:r>
            <a:endParaRPr lang="en-IN" dirty="0"/>
          </a:p>
          <a:p>
            <a:endParaRPr lang="en-IN"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b="0" i="0" dirty="0">
                <a:solidFill>
                  <a:srgbClr val="292929"/>
                </a:solidFill>
                <a:effectLst/>
                <a:latin typeface="charter"/>
              </a:rPr>
              <a:t>Let’s take the dates for the year 2020.</a:t>
            </a:r>
            <a:endParaRPr lang="en-US" b="0" i="0" dirty="0">
              <a:solidFill>
                <a:srgbClr val="292929"/>
              </a:solidFill>
              <a:effectLst/>
              <a:latin typeface="charter"/>
            </a:endParaRPr>
          </a:p>
          <a:p>
            <a:r>
              <a:rPr lang="en-US" dirty="0" err="1">
                <a:solidFill>
                  <a:srgbClr val="292929"/>
                </a:solidFill>
                <a:latin typeface="charter"/>
              </a:rPr>
              <a:t>long_ts</a:t>
            </a:r>
            <a:r>
              <a:rPr lang="en-US" dirty="0">
                <a:solidFill>
                  <a:srgbClr val="292929"/>
                </a:solidFill>
                <a:latin typeface="charter"/>
              </a:rPr>
              <a:t>[“2020”].head()</a:t>
            </a:r>
            <a:endParaRPr lang="en-US" dirty="0">
              <a:solidFill>
                <a:srgbClr val="292929"/>
              </a:solidFill>
              <a:latin typeface="charter"/>
            </a:endParaRPr>
          </a:p>
          <a:p>
            <a:r>
              <a:rPr lang="en-US" b="0" i="0" dirty="0">
                <a:solidFill>
                  <a:srgbClr val="292929"/>
                </a:solidFill>
                <a:effectLst/>
                <a:latin typeface="charter"/>
              </a:rPr>
              <a:t>The string ‘2020’ here has been interpreted as a year. If you want, you can make this year specific with a month.</a:t>
            </a:r>
            <a:endParaRPr lang="en-US" b="0" i="0" dirty="0">
              <a:solidFill>
                <a:srgbClr val="292929"/>
              </a:solidFill>
              <a:effectLst/>
              <a:latin typeface="charter"/>
            </a:endParaRPr>
          </a:p>
          <a:p>
            <a:r>
              <a:rPr lang="en-US" dirty="0" err="1">
                <a:solidFill>
                  <a:srgbClr val="292929"/>
                </a:solidFill>
                <a:latin typeface="charter"/>
              </a:rPr>
              <a:t>long_ts</a:t>
            </a:r>
            <a:r>
              <a:rPr lang="en-US" dirty="0">
                <a:solidFill>
                  <a:srgbClr val="292929"/>
                </a:solidFill>
                <a:latin typeface="charter"/>
              </a:rPr>
              <a:t>[“2020-10”].head(15)</a:t>
            </a:r>
            <a:endParaRPr lang="en-US" dirty="0">
              <a:solidFill>
                <a:srgbClr val="292929"/>
              </a:solidFill>
              <a:latin typeface="charter"/>
            </a:endParaRPr>
          </a:p>
          <a:p>
            <a:r>
              <a:rPr lang="en-US" b="0" i="0" dirty="0">
                <a:solidFill>
                  <a:srgbClr val="292929"/>
                </a:solidFill>
                <a:effectLst/>
                <a:latin typeface="charter"/>
              </a:rPr>
              <a:t>You can slice the dates with datetime if you want.</a:t>
            </a:r>
            <a:endParaRPr lang="en-US" b="0" i="0" dirty="0">
              <a:solidFill>
                <a:srgbClr val="292929"/>
              </a:solidFill>
              <a:effectLst/>
              <a:latin typeface="charter"/>
            </a:endParaRPr>
          </a:p>
          <a:p>
            <a:r>
              <a:rPr lang="en-US" dirty="0" err="1">
                <a:solidFill>
                  <a:srgbClr val="292929"/>
                </a:solidFill>
                <a:latin typeface="charter"/>
              </a:rPr>
              <a:t>long_ts</a:t>
            </a:r>
            <a:r>
              <a:rPr lang="en-US" dirty="0">
                <a:solidFill>
                  <a:srgbClr val="292929"/>
                </a:solidFill>
                <a:latin typeface="charter"/>
              </a:rPr>
              <a:t>[datetime(2022,9,20):]</a:t>
            </a:r>
            <a:endParaRPr lang="en-US" dirty="0">
              <a:solidFill>
                <a:srgbClr val="292929"/>
              </a:solidFill>
              <a:latin typeface="charter"/>
            </a:endParaRPr>
          </a:p>
          <a:p>
            <a:endParaRPr lang="en-I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b="1" i="0" dirty="0">
                <a:solidFill>
                  <a:srgbClr val="292929"/>
                </a:solidFill>
                <a:effectLst/>
                <a:latin typeface="sohne"/>
              </a:rPr>
              <a:t>Methods Used in Time Series</a:t>
            </a:r>
            <a:br>
              <a:rPr lang="en-US" b="1" i="0" dirty="0">
                <a:solidFill>
                  <a:srgbClr val="292929"/>
                </a:solidFill>
                <a:effectLst/>
                <a:latin typeface="sohne"/>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sz="2000" b="0" i="0" dirty="0">
                <a:solidFill>
                  <a:srgbClr val="292929"/>
                </a:solidFill>
                <a:effectLst/>
                <a:latin typeface="charter"/>
              </a:rPr>
              <a:t>Values between two dates can be sliced with the truncate method. For example, let’s see the dates until 1/15/2020. Let’s print </a:t>
            </a:r>
            <a:r>
              <a:rPr lang="en-US" sz="2000" b="0" i="0" dirty="0" err="1">
                <a:solidFill>
                  <a:srgbClr val="292929"/>
                </a:solidFill>
                <a:effectLst/>
                <a:latin typeface="charter"/>
              </a:rPr>
              <a:t>ts</a:t>
            </a:r>
            <a:r>
              <a:rPr lang="en-US" sz="2000" b="0" i="0" dirty="0">
                <a:solidFill>
                  <a:srgbClr val="292929"/>
                </a:solidFill>
                <a:effectLst/>
                <a:latin typeface="charter"/>
              </a:rPr>
              <a:t> on the screen first.</a:t>
            </a:r>
            <a:endParaRPr lang="en-US" sz="2000" b="0" i="0" dirty="0">
              <a:solidFill>
                <a:srgbClr val="292929"/>
              </a:solidFill>
              <a:effectLst/>
              <a:latin typeface="charter"/>
            </a:endParaRPr>
          </a:p>
          <a:p>
            <a:endParaRPr lang="en-US" sz="2000" dirty="0">
              <a:solidFill>
                <a:srgbClr val="292929"/>
              </a:solidFill>
              <a:latin typeface="charter"/>
            </a:endParaRPr>
          </a:p>
          <a:p>
            <a:r>
              <a:rPr lang="en-US" sz="2000" b="0" i="0" dirty="0" err="1">
                <a:solidFill>
                  <a:srgbClr val="292929"/>
                </a:solidFill>
                <a:effectLst/>
                <a:latin typeface="charter"/>
              </a:rPr>
              <a:t>ts.truncate</a:t>
            </a:r>
            <a:r>
              <a:rPr lang="en-US" sz="2000" b="0" i="0" dirty="0">
                <a:solidFill>
                  <a:srgbClr val="292929"/>
                </a:solidFill>
                <a:effectLst/>
                <a:latin typeface="charter"/>
              </a:rPr>
              <a:t>(after=“1/15/2020”)</a:t>
            </a:r>
            <a:endParaRPr lang="en-US" sz="2000" b="0" i="0" dirty="0">
              <a:solidFill>
                <a:srgbClr val="292929"/>
              </a:solidFill>
              <a:effectLst/>
              <a:latin typeface="charter"/>
            </a:endParaRPr>
          </a:p>
          <a:p>
            <a:r>
              <a:rPr lang="en-US" sz="1200" b="0" i="0" dirty="0">
                <a:solidFill>
                  <a:srgbClr val="292929"/>
                </a:solidFill>
                <a:effectLst/>
                <a:latin typeface="charter"/>
              </a:rPr>
              <a:t>let’s create a date variable with the </a:t>
            </a:r>
            <a:r>
              <a:rPr lang="en-US" sz="1200" b="0" i="0" dirty="0" err="1">
                <a:solidFill>
                  <a:srgbClr val="292929"/>
                </a:solidFill>
                <a:effectLst/>
                <a:latin typeface="charter"/>
              </a:rPr>
              <a:t>date_range</a:t>
            </a:r>
            <a:r>
              <a:rPr lang="en-US" sz="1200" b="0" i="0" dirty="0">
                <a:solidFill>
                  <a:srgbClr val="292929"/>
                </a:solidFill>
                <a:effectLst/>
                <a:latin typeface="charter"/>
              </a:rPr>
              <a:t> method.</a:t>
            </a:r>
            <a:endParaRPr lang="en-US" sz="2000" dirty="0">
              <a:solidFill>
                <a:srgbClr val="292929"/>
              </a:solidFill>
              <a:latin typeface="charter"/>
            </a:endParaRPr>
          </a:p>
          <a:p>
            <a:endParaRPr lang="en-US" sz="2000" b="0" i="0" dirty="0">
              <a:solidFill>
                <a:srgbClr val="292929"/>
              </a:solidFill>
              <a:effectLst/>
              <a:latin typeface="charter"/>
            </a:endParaRPr>
          </a:p>
          <a:p>
            <a:r>
              <a:rPr lang="en-US" sz="2000" dirty="0">
                <a:solidFill>
                  <a:srgbClr val="292929"/>
                </a:solidFill>
                <a:latin typeface="charter"/>
              </a:rPr>
              <a:t>date=</a:t>
            </a:r>
            <a:r>
              <a:rPr lang="en-US" sz="2000" dirty="0" err="1">
                <a:solidFill>
                  <a:srgbClr val="292929"/>
                </a:solidFill>
                <a:latin typeface="charter"/>
              </a:rPr>
              <a:t>pd.date_range</a:t>
            </a:r>
            <a:r>
              <a:rPr lang="en-US" sz="2000" dirty="0">
                <a:solidFill>
                  <a:srgbClr val="292929"/>
                </a:solidFill>
                <a:latin typeface="charter"/>
              </a:rPr>
              <a:t>(“1/1/2020”,periods=100,freq=“W-SUN”)</a:t>
            </a:r>
            <a:endParaRPr lang="en-US" sz="2000" dirty="0">
              <a:solidFill>
                <a:srgbClr val="292929"/>
              </a:solidFill>
              <a:latin typeface="charter"/>
            </a:endParaRPr>
          </a:p>
          <a:p>
            <a:endParaRPr lang="en-US" sz="2000" b="0" i="0" dirty="0">
              <a:solidFill>
                <a:srgbClr val="292929"/>
              </a:solidFill>
              <a:effectLst/>
              <a:latin typeface="charter"/>
            </a:endParaRPr>
          </a:p>
          <a:p>
            <a:endParaRPr lang="en-IN"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92929"/>
                </a:solidFill>
                <a:effectLst/>
                <a:latin typeface="sohne"/>
              </a:rPr>
              <a:t>Resampling</a:t>
            </a:r>
            <a:br>
              <a:rPr lang="en-IN" b="1" i="0" dirty="0">
                <a:solidFill>
                  <a:srgbClr val="292929"/>
                </a:solidFill>
                <a:effectLst/>
                <a:latin typeface="sohne"/>
              </a:rPr>
            </a:br>
            <a:endParaRPr lang="en-IN" dirty="0"/>
          </a:p>
        </p:txBody>
      </p:sp>
      <p:sp>
        <p:nvSpPr>
          <p:cNvPr id="3" name="Content Placeholder 2"/>
          <p:cNvSpPr>
            <a:spLocks noGrp="1"/>
          </p:cNvSpPr>
          <p:nvPr>
            <p:ph idx="1"/>
          </p:nvPr>
        </p:nvSpPr>
        <p:spPr>
          <a:xfrm>
            <a:off x="457200" y="274638"/>
            <a:ext cx="8229600" cy="5851525"/>
          </a:xfrm>
        </p:spPr>
        <p:txBody>
          <a:bodyPr>
            <a:normAutofit lnSpcReduction="10000"/>
          </a:bodyPr>
          <a:lstStyle/>
          <a:p>
            <a:r>
              <a:rPr lang="en-US" sz="2400" b="0" i="0" dirty="0">
                <a:solidFill>
                  <a:srgbClr val="292929"/>
                </a:solidFill>
                <a:effectLst/>
                <a:latin typeface="charter"/>
              </a:rPr>
              <a:t>With resampling, we can convert the time series from one frequency to another. resample does grouping and is similar to the </a:t>
            </a:r>
            <a:r>
              <a:rPr lang="en-US" sz="2400" b="0" i="0" dirty="0" err="1">
                <a:solidFill>
                  <a:srgbClr val="292929"/>
                </a:solidFill>
                <a:effectLst/>
                <a:latin typeface="charter"/>
              </a:rPr>
              <a:t>groupby</a:t>
            </a:r>
            <a:r>
              <a:rPr lang="en-US" sz="2400" b="0" i="0" dirty="0">
                <a:solidFill>
                  <a:srgbClr val="292929"/>
                </a:solidFill>
                <a:effectLst/>
                <a:latin typeface="charter"/>
              </a:rPr>
              <a:t> grouping method</a:t>
            </a:r>
            <a:endParaRPr lang="en-US" sz="2400" b="0" i="0" dirty="0">
              <a:solidFill>
                <a:srgbClr val="292929"/>
              </a:solidFill>
              <a:effectLst/>
              <a:latin typeface="charter"/>
            </a:endParaRPr>
          </a:p>
          <a:p>
            <a:r>
              <a:rPr lang="en-US" sz="2400" dirty="0">
                <a:solidFill>
                  <a:srgbClr val="292929"/>
                </a:solidFill>
                <a:latin typeface="charter"/>
              </a:rPr>
              <a:t>fb=</a:t>
            </a:r>
            <a:r>
              <a:rPr lang="en-US" sz="2400" dirty="0" err="1">
                <a:solidFill>
                  <a:srgbClr val="292929"/>
                </a:solidFill>
                <a:latin typeface="charter"/>
              </a:rPr>
              <a:t>pd.read_csv</a:t>
            </a:r>
            <a:r>
              <a:rPr lang="en-US" sz="2400" dirty="0">
                <a:solidFill>
                  <a:srgbClr val="292929"/>
                </a:solidFill>
                <a:latin typeface="charter"/>
              </a:rPr>
              <a:t>(“FB.csv”,</a:t>
            </a:r>
            <a:r>
              <a:rPr lang="en-US" sz="2400" dirty="0" err="1">
                <a:solidFill>
                  <a:srgbClr val="292929"/>
                </a:solidFill>
                <a:latin typeface="charter"/>
              </a:rPr>
              <a:t>parse_dates</a:t>
            </a:r>
            <a:r>
              <a:rPr lang="en-US" sz="2400" dirty="0">
                <a:solidFill>
                  <a:srgbClr val="292929"/>
                </a:solidFill>
                <a:latin typeface="charter"/>
              </a:rPr>
              <a:t>=[“Date”],</a:t>
            </a:r>
            <a:r>
              <a:rPr lang="en-US" sz="2400" dirty="0" err="1">
                <a:solidFill>
                  <a:srgbClr val="292929"/>
                </a:solidFill>
                <a:latin typeface="charter"/>
              </a:rPr>
              <a:t>index_col</a:t>
            </a:r>
            <a:r>
              <a:rPr lang="en-US" sz="2400" dirty="0">
                <a:solidFill>
                  <a:srgbClr val="292929"/>
                </a:solidFill>
                <a:latin typeface="charter"/>
              </a:rPr>
              <a:t>=“Date”)</a:t>
            </a:r>
            <a:endParaRPr lang="en-US" sz="2400" dirty="0">
              <a:solidFill>
                <a:srgbClr val="292929"/>
              </a:solidFill>
              <a:latin typeface="charter"/>
            </a:endParaRPr>
          </a:p>
          <a:p>
            <a:endParaRPr lang="en-US" sz="2400" dirty="0">
              <a:solidFill>
                <a:srgbClr val="292929"/>
              </a:solidFill>
              <a:latin typeface="charter"/>
            </a:endParaRPr>
          </a:p>
          <a:p>
            <a:r>
              <a:rPr lang="en-US" sz="2400" b="0" i="0" dirty="0">
                <a:solidFill>
                  <a:srgbClr val="292929"/>
                </a:solidFill>
                <a:effectLst/>
                <a:latin typeface="charter"/>
              </a:rPr>
              <a:t>The data set shows the values such as Facebook opening highest low closing. If we want to see the monthly average values, we use the resample method.</a:t>
            </a:r>
            <a:endParaRPr lang="en-US" sz="2400" b="0" i="0" dirty="0">
              <a:solidFill>
                <a:srgbClr val="292929"/>
              </a:solidFill>
              <a:effectLst/>
              <a:latin typeface="charter"/>
            </a:endParaRPr>
          </a:p>
          <a:p>
            <a:endParaRPr lang="en-US" sz="2400" dirty="0">
              <a:solidFill>
                <a:srgbClr val="292929"/>
              </a:solidFill>
              <a:latin typeface="charter"/>
            </a:endParaRPr>
          </a:p>
          <a:p>
            <a:r>
              <a:rPr lang="en-US" sz="2400" b="0" i="0" dirty="0" err="1">
                <a:solidFill>
                  <a:srgbClr val="292929"/>
                </a:solidFill>
                <a:effectLst/>
                <a:latin typeface="charter"/>
              </a:rPr>
              <a:t>fb.resample</a:t>
            </a:r>
            <a:r>
              <a:rPr lang="en-US" sz="2400" b="0" i="0" dirty="0">
                <a:solidFill>
                  <a:srgbClr val="292929"/>
                </a:solidFill>
                <a:effectLst/>
                <a:latin typeface="charter"/>
              </a:rPr>
              <a:t>(“M”).mean()</a:t>
            </a:r>
            <a:endParaRPr lang="en-US" sz="2400" b="0" i="0" dirty="0">
              <a:solidFill>
                <a:srgbClr val="292929"/>
              </a:solidFill>
              <a:effectLst/>
              <a:latin typeface="charter"/>
            </a:endParaRPr>
          </a:p>
          <a:p>
            <a:endParaRPr lang="en-US" sz="2400" dirty="0">
              <a:solidFill>
                <a:srgbClr val="292929"/>
              </a:solidFill>
              <a:latin typeface="charter"/>
            </a:endParaRPr>
          </a:p>
          <a:p>
            <a:r>
              <a:rPr lang="en-US" sz="1400" b="0" i="0" dirty="0">
                <a:solidFill>
                  <a:srgbClr val="292929"/>
                </a:solidFill>
                <a:effectLst/>
                <a:latin typeface="charter"/>
              </a:rPr>
              <a:t>Let us want to plot the closing prices of the data set.</a:t>
            </a:r>
            <a:endParaRPr lang="en-US" sz="2400" b="0" i="0" dirty="0">
              <a:solidFill>
                <a:srgbClr val="292929"/>
              </a:solidFill>
              <a:effectLst/>
              <a:latin typeface="charter"/>
            </a:endParaRPr>
          </a:p>
          <a:p>
            <a:r>
              <a:rPr lang="en-US" sz="1400" b="0" i="0" dirty="0">
                <a:solidFill>
                  <a:srgbClr val="292929"/>
                </a:solidFill>
                <a:effectLst/>
                <a:latin typeface="charter"/>
              </a:rPr>
              <a:t>If we want to see the graph of monthly mean values, plot command is used.</a:t>
            </a:r>
            <a:endParaRPr lang="en-US" sz="2400" dirty="0">
              <a:solidFill>
                <a:srgbClr val="292929"/>
              </a:solidFill>
              <a:latin typeface="charter"/>
            </a:endParaRPr>
          </a:p>
          <a:p>
            <a:r>
              <a:rPr lang="en-US" sz="2400" b="0" i="0" dirty="0" err="1">
                <a:solidFill>
                  <a:srgbClr val="292929"/>
                </a:solidFill>
                <a:effectLst/>
                <a:latin typeface="charter"/>
              </a:rPr>
              <a:t>fb.Close.resample</a:t>
            </a:r>
            <a:r>
              <a:rPr lang="en-US" sz="2400" b="0" i="0" dirty="0">
                <a:solidFill>
                  <a:srgbClr val="292929"/>
                </a:solidFill>
                <a:effectLst/>
                <a:latin typeface="charter"/>
              </a:rPr>
              <a:t>(“M”).mean().plot()</a:t>
            </a:r>
            <a:endParaRPr lang="en-US" sz="2400" b="0" i="0" dirty="0">
              <a:solidFill>
                <a:srgbClr val="292929"/>
              </a:solidFill>
              <a:effectLst/>
              <a:latin typeface="charter"/>
            </a:endParaRPr>
          </a:p>
          <a:p>
            <a:endParaRPr lang="en-IN"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IN" dirty="0" err="1"/>
              <a:t>fb.Close.resample</a:t>
            </a:r>
            <a:r>
              <a:rPr lang="en-IN" dirty="0"/>
              <a:t>(“Q”).mean().plot(kind=“bar”)</a:t>
            </a:r>
            <a:endParaRPr lang="en-IN" dirty="0"/>
          </a:p>
          <a:p>
            <a:r>
              <a:rPr lang="en-IN" sz="2000" b="1" i="0" dirty="0">
                <a:solidFill>
                  <a:srgbClr val="292929"/>
                </a:solidFill>
                <a:effectLst/>
                <a:latin typeface="sohne"/>
              </a:rPr>
              <a:t>Shifting</a:t>
            </a:r>
            <a:endParaRPr lang="en-IN" sz="2000" b="1" i="0" dirty="0">
              <a:solidFill>
                <a:srgbClr val="292929"/>
              </a:solidFill>
              <a:effectLst/>
              <a:latin typeface="sohne"/>
            </a:endParaRPr>
          </a:p>
          <a:p>
            <a:r>
              <a:rPr lang="en-US" sz="2000" b="0" i="0" dirty="0">
                <a:solidFill>
                  <a:srgbClr val="292929"/>
                </a:solidFill>
                <a:effectLst/>
                <a:latin typeface="charter"/>
              </a:rPr>
              <a:t>Shifting values mean going forward and backward over time. Both Series and </a:t>
            </a:r>
            <a:r>
              <a:rPr lang="en-US" sz="2000" b="0" i="0" dirty="0" err="1">
                <a:solidFill>
                  <a:srgbClr val="292929"/>
                </a:solidFill>
                <a:effectLst/>
                <a:latin typeface="charter"/>
              </a:rPr>
              <a:t>DataFrame</a:t>
            </a:r>
            <a:r>
              <a:rPr lang="en-US" sz="2000" b="0" i="0" dirty="0">
                <a:solidFill>
                  <a:srgbClr val="292929"/>
                </a:solidFill>
                <a:effectLst/>
                <a:latin typeface="charter"/>
              </a:rPr>
              <a:t> have the shift attribute.</a:t>
            </a:r>
            <a:endParaRPr lang="en-IN" sz="2000" b="0" i="0" dirty="0">
              <a:solidFill>
                <a:srgbClr val="292929"/>
              </a:solidFill>
              <a:effectLst/>
              <a:latin typeface="charter"/>
            </a:endParaRPr>
          </a:p>
          <a:p>
            <a:r>
              <a:rPr lang="en-US" sz="2000" b="0" i="0" dirty="0">
                <a:solidFill>
                  <a:srgbClr val="292929"/>
                </a:solidFill>
                <a:effectLst/>
                <a:latin typeface="charter"/>
              </a:rPr>
              <a:t>Let’s take the values of the Facebook closing prices for July.</a:t>
            </a:r>
            <a:endParaRPr lang="en-US" sz="2000" b="0" i="0" dirty="0">
              <a:solidFill>
                <a:srgbClr val="292929"/>
              </a:solidFill>
              <a:effectLst/>
              <a:latin typeface="charter"/>
            </a:endParaRPr>
          </a:p>
          <a:p>
            <a:endParaRPr lang="en-US" sz="2000" dirty="0">
              <a:solidFill>
                <a:srgbClr val="292929"/>
              </a:solidFill>
              <a:latin typeface="charter"/>
            </a:endParaRPr>
          </a:p>
          <a:p>
            <a:r>
              <a:rPr lang="en-US" sz="2000" dirty="0">
                <a:solidFill>
                  <a:srgbClr val="292929"/>
                </a:solidFill>
                <a:latin typeface="charter"/>
              </a:rPr>
              <a:t>fb1=</a:t>
            </a:r>
            <a:r>
              <a:rPr lang="en-US" sz="2000" dirty="0" err="1">
                <a:solidFill>
                  <a:srgbClr val="292929"/>
                </a:solidFill>
                <a:latin typeface="charter"/>
              </a:rPr>
              <a:t>pd.DataFrame</a:t>
            </a:r>
            <a:r>
              <a:rPr lang="en-US" sz="2000" dirty="0">
                <a:solidFill>
                  <a:srgbClr val="292929"/>
                </a:solidFill>
                <a:latin typeface="charter"/>
              </a:rPr>
              <a:t>(</a:t>
            </a:r>
            <a:r>
              <a:rPr lang="en-US" sz="2000" dirty="0" err="1">
                <a:solidFill>
                  <a:srgbClr val="292929"/>
                </a:solidFill>
                <a:latin typeface="charter"/>
              </a:rPr>
              <a:t>fb.Close</a:t>
            </a:r>
            <a:r>
              <a:rPr lang="en-US" sz="2000" dirty="0">
                <a:solidFill>
                  <a:srgbClr val="292929"/>
                </a:solidFill>
                <a:latin typeface="charter"/>
              </a:rPr>
              <a:t>[“2019-03”])</a:t>
            </a:r>
            <a:endParaRPr lang="en-US" sz="2000" dirty="0">
              <a:solidFill>
                <a:srgbClr val="292929"/>
              </a:solidFill>
              <a:latin typeface="charter"/>
            </a:endParaRPr>
          </a:p>
          <a:p>
            <a:r>
              <a:rPr lang="en-US" sz="1200" b="0" i="0" dirty="0">
                <a:solidFill>
                  <a:srgbClr val="292929"/>
                </a:solidFill>
                <a:effectLst/>
                <a:latin typeface="charter"/>
              </a:rPr>
              <a:t>For example, let’s take the values two times ahead.</a:t>
            </a:r>
            <a:endParaRPr lang="en-US" sz="2000" b="0" i="0" dirty="0">
              <a:solidFill>
                <a:srgbClr val="292929"/>
              </a:solidFill>
              <a:effectLst/>
              <a:latin typeface="charter"/>
            </a:endParaRPr>
          </a:p>
          <a:p>
            <a:r>
              <a:rPr lang="en-US" sz="2000" dirty="0">
                <a:solidFill>
                  <a:srgbClr val="292929"/>
                </a:solidFill>
                <a:latin typeface="charter"/>
              </a:rPr>
              <a:t>fb1.shift(2)</a:t>
            </a:r>
            <a:endParaRPr lang="en-US" sz="2000" dirty="0">
              <a:solidFill>
                <a:srgbClr val="292929"/>
              </a:solidFill>
              <a:latin typeface="charter"/>
            </a:endParaRPr>
          </a:p>
          <a:p>
            <a:endParaRPr lang="en-IN" sz="20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200" b="1" i="0" dirty="0">
                <a:solidFill>
                  <a:srgbClr val="111111"/>
                </a:solidFill>
                <a:effectLst/>
                <a:latin typeface="Open Sans" panose="020B0606030504020204" pitchFamily="34" charset="0"/>
              </a:rPr>
              <a:t>Loading time series dataset correctly in Pandas</a:t>
            </a:r>
            <a:br>
              <a:rPr lang="en-US" b="1" i="0" dirty="0">
                <a:solidFill>
                  <a:srgbClr val="111111"/>
                </a:solidFill>
                <a:effectLst/>
                <a:latin typeface="Open Sans" panose="020B0606030504020204"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IN" sz="2000" dirty="0"/>
              <a:t>df=</a:t>
            </a:r>
            <a:r>
              <a:rPr lang="en-IN" sz="2000" dirty="0" err="1"/>
              <a:t>pd.read_csv</a:t>
            </a:r>
            <a:r>
              <a:rPr lang="en-IN" sz="2000" dirty="0"/>
              <a:t>("C:\\Users\\lenovo\\Downloads\\UMTMVS.csv")</a:t>
            </a:r>
            <a:endParaRPr lang="en-IN" sz="2000" dirty="0"/>
          </a:p>
          <a:p>
            <a:r>
              <a:rPr lang="en-US" sz="2000" b="0" i="0" dirty="0">
                <a:solidFill>
                  <a:srgbClr val="111111"/>
                </a:solidFill>
                <a:effectLst/>
                <a:latin typeface="Open Sans" panose="020B0606030504020204" pitchFamily="34" charset="0"/>
              </a:rPr>
              <a:t>Since we want our “DATE” column as our index, but simply by reading, it is not doing it, so we have to add some extra parameters.</a:t>
            </a:r>
            <a:endParaRPr lang="en-US" sz="2000" b="0" i="0" dirty="0">
              <a:solidFill>
                <a:srgbClr val="111111"/>
              </a:solidFill>
              <a:effectLst/>
              <a:latin typeface="Open Sans" panose="020B0606030504020204" pitchFamily="34" charset="0"/>
            </a:endParaRPr>
          </a:p>
          <a:p>
            <a:r>
              <a:rPr lang="en-IN" sz="2000" dirty="0"/>
              <a:t>df=</a:t>
            </a:r>
            <a:r>
              <a:rPr lang="en-IN" sz="2000" dirty="0" err="1"/>
              <a:t>pd.read_csv</a:t>
            </a:r>
            <a:r>
              <a:rPr lang="en-IN" sz="2000" dirty="0"/>
              <a:t>("C:\\Users\\lenovo\\Downloads\\UMTMVS.csv",index_col='DATE’)</a:t>
            </a:r>
            <a:endParaRPr lang="en-US" sz="2000" dirty="0">
              <a:solidFill>
                <a:srgbClr val="111111"/>
              </a:solidFill>
              <a:latin typeface="Open Sans" panose="020B0606030504020204" pitchFamily="34" charset="0"/>
            </a:endParaRPr>
          </a:p>
          <a:p>
            <a:r>
              <a:rPr lang="en-US" sz="1200" b="0" i="0" dirty="0">
                <a:solidFill>
                  <a:srgbClr val="111111"/>
                </a:solidFill>
                <a:effectLst/>
                <a:latin typeface="Open Sans" panose="020B0606030504020204" pitchFamily="34" charset="0"/>
              </a:rPr>
              <a:t>Here we can see that Pandas is dealing with our Index column as a simple object, so let’s convert it into </a:t>
            </a:r>
            <a:r>
              <a:rPr lang="en-US" sz="1200" b="0" i="0" dirty="0" err="1">
                <a:solidFill>
                  <a:srgbClr val="111111"/>
                </a:solidFill>
                <a:effectLst/>
                <a:latin typeface="Open Sans" panose="020B0606030504020204" pitchFamily="34" charset="0"/>
              </a:rPr>
              <a:t>DateTime</a:t>
            </a:r>
            <a:r>
              <a:rPr lang="en-US" sz="1200" b="0" i="0" dirty="0">
                <a:solidFill>
                  <a:srgbClr val="111111"/>
                </a:solidFill>
                <a:effectLst/>
                <a:latin typeface="Open Sans" panose="020B0606030504020204" pitchFamily="34" charset="0"/>
              </a:rPr>
              <a:t>. We can do it as follows:</a:t>
            </a:r>
            <a:endParaRPr lang="en-US" sz="2000" b="0" i="0" dirty="0">
              <a:solidFill>
                <a:srgbClr val="111111"/>
              </a:solidFill>
              <a:effectLst/>
              <a:latin typeface="Open Sans" panose="020B0606030504020204" pitchFamily="34" charset="0"/>
            </a:endParaRPr>
          </a:p>
          <a:p>
            <a:r>
              <a:rPr lang="en-IN" sz="2000" dirty="0" err="1"/>
              <a:t>df.index</a:t>
            </a:r>
            <a:r>
              <a:rPr lang="en-IN" sz="2000" dirty="0"/>
              <a:t>=</a:t>
            </a:r>
            <a:r>
              <a:rPr lang="en-IN" sz="2000" dirty="0" err="1"/>
              <a:t>pd.to_datetime</a:t>
            </a:r>
            <a:r>
              <a:rPr lang="en-IN" sz="2000" dirty="0"/>
              <a:t>(</a:t>
            </a:r>
            <a:r>
              <a:rPr lang="en-IN" sz="2000" dirty="0" err="1"/>
              <a:t>df.index</a:t>
            </a:r>
            <a:r>
              <a:rPr lang="en-IN" sz="2000" dirty="0"/>
              <a:t>)</a:t>
            </a:r>
            <a:endParaRPr lang="en-IN" sz="2000" dirty="0"/>
          </a:p>
          <a:p>
            <a:r>
              <a:rPr lang="en-US" sz="1200" b="0" i="0" dirty="0">
                <a:solidFill>
                  <a:srgbClr val="111111"/>
                </a:solidFill>
                <a:effectLst/>
                <a:latin typeface="Open Sans" panose="020B0606030504020204" pitchFamily="34" charset="0"/>
              </a:rPr>
              <a:t>Now we can see that </a:t>
            </a:r>
            <a:r>
              <a:rPr lang="en-US" sz="1200" b="0" i="1" dirty="0" err="1">
                <a:solidFill>
                  <a:srgbClr val="111111"/>
                </a:solidFill>
                <a:effectLst/>
                <a:latin typeface="Open Sans" panose="020B0606030504020204" pitchFamily="34" charset="0"/>
              </a:rPr>
              <a:t>dtype</a:t>
            </a:r>
            <a:r>
              <a:rPr lang="en-US" sz="1200" b="0" i="0" dirty="0">
                <a:solidFill>
                  <a:srgbClr val="111111"/>
                </a:solidFill>
                <a:effectLst/>
                <a:latin typeface="Open Sans" panose="020B0606030504020204" pitchFamily="34" charset="0"/>
              </a:rPr>
              <a:t> of our dataset is </a:t>
            </a:r>
            <a:r>
              <a:rPr lang="en-US" sz="1200" b="0" i="1" dirty="0">
                <a:solidFill>
                  <a:srgbClr val="111111"/>
                </a:solidFill>
                <a:effectLst/>
                <a:latin typeface="Open Sans" panose="020B0606030504020204" pitchFamily="34" charset="0"/>
              </a:rPr>
              <a:t>datetime64[ns]</a:t>
            </a:r>
            <a:r>
              <a:rPr lang="en-US" sz="1200" b="0" i="0" dirty="0">
                <a:solidFill>
                  <a:srgbClr val="111111"/>
                </a:solidFill>
                <a:effectLst/>
                <a:latin typeface="Open Sans" panose="020B0606030504020204" pitchFamily="34" charset="0"/>
              </a:rPr>
              <a:t>. This “[ns]” shows that it is precise in nanoseconds. We can change it to “Days” or “Months” if we want.</a:t>
            </a:r>
            <a:endParaRPr lang="en-IN" sz="2000" b="0" i="0" dirty="0">
              <a:solidFill>
                <a:srgbClr val="111111"/>
              </a:solidFill>
              <a:effectLst/>
              <a:latin typeface="Open Sans" panose="020B0606030504020204" pitchFamily="34" charset="0"/>
            </a:endParaRPr>
          </a:p>
          <a:p>
            <a:r>
              <a:rPr lang="en-US" sz="1200" b="0" i="0" dirty="0">
                <a:solidFill>
                  <a:srgbClr val="111111"/>
                </a:solidFill>
                <a:effectLst/>
                <a:latin typeface="Open Sans" panose="020B0606030504020204" pitchFamily="34" charset="0"/>
              </a:rPr>
              <a:t>Alternatively, to avoid all this fuss, we can load data in single line of code using Pandas as follows.</a:t>
            </a:r>
            <a:endParaRPr lang="en-IN" sz="2000" dirty="0">
              <a:solidFill>
                <a:srgbClr val="111111"/>
              </a:solidFill>
              <a:latin typeface="Open Sans" panose="020B0606030504020204" pitchFamily="34" charset="0"/>
            </a:endParaRPr>
          </a:p>
          <a:p>
            <a:r>
              <a:rPr lang="en-IN" sz="2000" dirty="0"/>
              <a:t>df=</a:t>
            </a:r>
            <a:r>
              <a:rPr lang="en-IN" sz="2000" dirty="0" err="1"/>
              <a:t>pd.read_csv</a:t>
            </a:r>
            <a:r>
              <a:rPr lang="en-IN" sz="2000" dirty="0"/>
              <a:t>("C:\\Users\\lenovo\\Downloads\\UMTMVS.csv",index_col='DATE',parse_dates=True)</a:t>
            </a:r>
            <a:endParaRPr lang="en-IN" sz="2000" dirty="0"/>
          </a:p>
          <a:p>
            <a:r>
              <a:rPr lang="en-US" sz="1200" b="0" i="0" dirty="0">
                <a:solidFill>
                  <a:srgbClr val="111111"/>
                </a:solidFill>
                <a:effectLst/>
                <a:latin typeface="Open Sans" panose="020B0606030504020204" pitchFamily="34" charset="0"/>
              </a:rPr>
              <a:t>Here we have added </a:t>
            </a:r>
            <a:r>
              <a:rPr lang="en-US" sz="1200" b="0" i="1" dirty="0" err="1">
                <a:solidFill>
                  <a:srgbClr val="111111"/>
                </a:solidFill>
                <a:effectLst/>
                <a:latin typeface="Open Sans" panose="020B0606030504020204" pitchFamily="34" charset="0"/>
              </a:rPr>
              <a:t>parse_dates</a:t>
            </a:r>
            <a:r>
              <a:rPr lang="en-US" sz="1200" b="0" i="1" dirty="0">
                <a:solidFill>
                  <a:srgbClr val="111111"/>
                </a:solidFill>
                <a:effectLst/>
                <a:latin typeface="Open Sans" panose="020B0606030504020204" pitchFamily="34" charset="0"/>
              </a:rPr>
              <a:t>=True</a:t>
            </a:r>
            <a:r>
              <a:rPr lang="en-US" sz="1200" b="0" i="0" dirty="0">
                <a:solidFill>
                  <a:srgbClr val="111111"/>
                </a:solidFill>
                <a:effectLst/>
                <a:latin typeface="Open Sans" panose="020B0606030504020204" pitchFamily="34" charset="0"/>
              </a:rPr>
              <a:t>, so it will automatically use our </a:t>
            </a:r>
            <a:r>
              <a:rPr lang="en-US" sz="1200" b="0" i="1" dirty="0">
                <a:solidFill>
                  <a:srgbClr val="111111"/>
                </a:solidFill>
                <a:effectLst/>
                <a:latin typeface="Open Sans" panose="020B0606030504020204" pitchFamily="34" charset="0"/>
              </a:rPr>
              <a:t>index </a:t>
            </a:r>
            <a:r>
              <a:rPr lang="en-US" sz="1200" b="0" i="0" dirty="0">
                <a:solidFill>
                  <a:srgbClr val="111111"/>
                </a:solidFill>
                <a:effectLst/>
                <a:latin typeface="Open Sans" panose="020B0606030504020204" pitchFamily="34" charset="0"/>
              </a:rPr>
              <a:t>as dates.</a:t>
            </a:r>
            <a:endParaRPr lang="en-IN" sz="20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11111"/>
                </a:solidFill>
                <a:effectLst/>
                <a:latin typeface="Open Sans" panose="020B0606030504020204" pitchFamily="34" charset="0"/>
              </a:rPr>
              <a:t>Indexing in Time-Series Data</a:t>
            </a:r>
            <a:br>
              <a:rPr lang="en-IN" b="1" i="0" dirty="0">
                <a:solidFill>
                  <a:srgbClr val="111111"/>
                </a:solidFill>
                <a:effectLst/>
                <a:latin typeface="Open Sans" panose="020B0606030504020204"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111111"/>
                </a:solidFill>
                <a:effectLst/>
                <a:latin typeface="Open Sans" panose="020B0606030504020204" pitchFamily="34" charset="0"/>
              </a:rPr>
              <a:t>Let’s say I want to get all the data from </a:t>
            </a:r>
            <a:r>
              <a:rPr lang="en-US" sz="2000" b="0" i="1" dirty="0">
                <a:solidFill>
                  <a:srgbClr val="111111"/>
                </a:solidFill>
                <a:effectLst/>
                <a:latin typeface="Open Sans" panose="020B0606030504020204" pitchFamily="34" charset="0"/>
              </a:rPr>
              <a:t>2000-01-01</a:t>
            </a:r>
            <a:r>
              <a:rPr lang="en-US" sz="2000" b="0" i="0" dirty="0">
                <a:solidFill>
                  <a:srgbClr val="111111"/>
                </a:solidFill>
                <a:effectLst/>
                <a:latin typeface="Open Sans" panose="020B0606030504020204" pitchFamily="34" charset="0"/>
              </a:rPr>
              <a:t> till </a:t>
            </a:r>
            <a:r>
              <a:rPr lang="en-US" sz="2000" b="0" i="1" dirty="0">
                <a:solidFill>
                  <a:srgbClr val="111111"/>
                </a:solidFill>
                <a:effectLst/>
                <a:latin typeface="Open Sans" panose="020B0606030504020204" pitchFamily="34" charset="0"/>
              </a:rPr>
              <a:t>2015-05-01</a:t>
            </a:r>
            <a:r>
              <a:rPr lang="en-US" sz="2000" b="0" i="0" dirty="0">
                <a:solidFill>
                  <a:srgbClr val="111111"/>
                </a:solidFill>
                <a:effectLst/>
                <a:latin typeface="Open Sans" panose="020B0606030504020204" pitchFamily="34" charset="0"/>
              </a:rPr>
              <a:t>. In order to do this, we can simply use indexing in Pandas like this.</a:t>
            </a:r>
            <a:endParaRPr lang="en-US" sz="2000" b="0" i="0" dirty="0">
              <a:solidFill>
                <a:srgbClr val="111111"/>
              </a:solidFill>
              <a:effectLst/>
              <a:latin typeface="Open Sans" panose="020B0606030504020204" pitchFamily="34" charset="0"/>
            </a:endParaRPr>
          </a:p>
          <a:p>
            <a:r>
              <a:rPr lang="en-IN" sz="2000" dirty="0" err="1"/>
              <a:t>df.loc</a:t>
            </a:r>
            <a:r>
              <a:rPr lang="en-IN" sz="2000" dirty="0"/>
              <a:t>['2000-01-01':'2015-01-01’]</a:t>
            </a:r>
            <a:endParaRPr lang="en-IN" sz="2000" dirty="0"/>
          </a:p>
          <a:p>
            <a:r>
              <a:rPr lang="en-US" sz="2000" b="0" i="0" dirty="0">
                <a:solidFill>
                  <a:srgbClr val="111111"/>
                </a:solidFill>
                <a:effectLst/>
                <a:latin typeface="Open Sans" panose="020B0606030504020204" pitchFamily="34" charset="0"/>
              </a:rPr>
              <a:t>Here we have data for all the months from </a:t>
            </a:r>
            <a:r>
              <a:rPr lang="en-US" sz="2000" b="0" i="1" dirty="0">
                <a:solidFill>
                  <a:srgbClr val="111111"/>
                </a:solidFill>
                <a:effectLst/>
                <a:latin typeface="Open Sans" panose="020B0606030504020204" pitchFamily="34" charset="0"/>
              </a:rPr>
              <a:t>2000-01-01</a:t>
            </a:r>
            <a:r>
              <a:rPr lang="en-US" sz="2000" b="0" i="0" dirty="0">
                <a:solidFill>
                  <a:srgbClr val="111111"/>
                </a:solidFill>
                <a:effectLst/>
                <a:latin typeface="Open Sans" panose="020B0606030504020204" pitchFamily="34" charset="0"/>
              </a:rPr>
              <a:t> till </a:t>
            </a:r>
            <a:r>
              <a:rPr lang="en-US" sz="2000" b="0" i="1" dirty="0">
                <a:solidFill>
                  <a:srgbClr val="111111"/>
                </a:solidFill>
                <a:effectLst/>
                <a:latin typeface="Open Sans" panose="020B0606030504020204" pitchFamily="34" charset="0"/>
              </a:rPr>
              <a:t>2015-01-01</a:t>
            </a:r>
            <a:r>
              <a:rPr lang="en-US" sz="2000" b="0" i="0" dirty="0">
                <a:solidFill>
                  <a:srgbClr val="111111"/>
                </a:solidFill>
                <a:effectLst/>
                <a:latin typeface="Open Sans" panose="020B0606030504020204" pitchFamily="34" charset="0"/>
              </a:rPr>
              <a:t>.</a:t>
            </a:r>
            <a:endParaRPr lang="en-US" sz="2000" b="0" i="0" dirty="0">
              <a:solidFill>
                <a:srgbClr val="111111"/>
              </a:solidFill>
              <a:effectLst/>
              <a:latin typeface="Open Sans" panose="020B0606030504020204" pitchFamily="34" charset="0"/>
            </a:endParaRPr>
          </a:p>
          <a:p>
            <a:r>
              <a:rPr lang="en-US" sz="1600" b="0" i="0" dirty="0">
                <a:solidFill>
                  <a:srgbClr val="111111"/>
                </a:solidFill>
                <a:effectLst/>
                <a:latin typeface="Open Sans" panose="020B0606030504020204" pitchFamily="34" charset="0"/>
              </a:rPr>
              <a:t>Let’s say we want to get all the data of all the first months from </a:t>
            </a:r>
            <a:r>
              <a:rPr lang="en-US" sz="1600" b="0" i="1" dirty="0">
                <a:solidFill>
                  <a:srgbClr val="111111"/>
                </a:solidFill>
                <a:effectLst/>
                <a:latin typeface="Open Sans" panose="020B0606030504020204" pitchFamily="34" charset="0"/>
              </a:rPr>
              <a:t>1992-01-01</a:t>
            </a:r>
            <a:r>
              <a:rPr lang="en-US" sz="1600" b="0" i="0" dirty="0">
                <a:solidFill>
                  <a:srgbClr val="111111"/>
                </a:solidFill>
                <a:effectLst/>
                <a:latin typeface="Open Sans" panose="020B0606030504020204" pitchFamily="34" charset="0"/>
              </a:rPr>
              <a:t> to </a:t>
            </a:r>
            <a:r>
              <a:rPr lang="en-US" sz="1600" b="0" i="1" dirty="0">
                <a:solidFill>
                  <a:srgbClr val="111111"/>
                </a:solidFill>
                <a:effectLst/>
                <a:latin typeface="Open Sans" panose="020B0606030504020204" pitchFamily="34" charset="0"/>
              </a:rPr>
              <a:t>2000-01-01</a:t>
            </a:r>
            <a:r>
              <a:rPr lang="en-US" sz="1600" b="0" i="0" dirty="0">
                <a:solidFill>
                  <a:srgbClr val="111111"/>
                </a:solidFill>
                <a:effectLst/>
                <a:latin typeface="Open Sans" panose="020B0606030504020204" pitchFamily="34" charset="0"/>
              </a:rPr>
              <a:t>. We can simply do it by adding another argument that is similar to when we slice the list in python, and we add a step argument in the end.</a:t>
            </a:r>
            <a:endParaRPr lang="en-US" sz="1600" dirty="0">
              <a:solidFill>
                <a:srgbClr val="111111"/>
              </a:solidFill>
              <a:latin typeface="Open Sans" panose="020B0606030504020204" pitchFamily="34" charset="0"/>
            </a:endParaRPr>
          </a:p>
          <a:p>
            <a:r>
              <a:rPr lang="en-US" sz="1600" b="0" i="0" dirty="0">
                <a:solidFill>
                  <a:srgbClr val="111111"/>
                </a:solidFill>
                <a:effectLst/>
                <a:latin typeface="Open Sans" panose="020B0606030504020204" pitchFamily="34" charset="0"/>
              </a:rPr>
              <a:t>The syntax for this in Pandas is </a:t>
            </a:r>
            <a:r>
              <a:rPr lang="en-US" sz="1600" b="0" i="1" dirty="0">
                <a:solidFill>
                  <a:srgbClr val="111111"/>
                </a:solidFill>
                <a:effectLst/>
                <a:latin typeface="Open Sans" panose="020B0606030504020204" pitchFamily="34" charset="0"/>
              </a:rPr>
              <a:t>['starting </a:t>
            </a:r>
            <a:r>
              <a:rPr lang="en-US" sz="1600" b="0" i="1" dirty="0" err="1">
                <a:solidFill>
                  <a:srgbClr val="111111"/>
                </a:solidFill>
                <a:effectLst/>
                <a:latin typeface="Open Sans" panose="020B0606030504020204" pitchFamily="34" charset="0"/>
              </a:rPr>
              <a:t>date':'ending</a:t>
            </a:r>
            <a:r>
              <a:rPr lang="en-US" sz="1600" b="0" i="1" dirty="0">
                <a:solidFill>
                  <a:srgbClr val="111111"/>
                </a:solidFill>
                <a:effectLst/>
                <a:latin typeface="Open Sans" panose="020B0606030504020204" pitchFamily="34" charset="0"/>
              </a:rPr>
              <a:t> </a:t>
            </a:r>
            <a:r>
              <a:rPr lang="en-US" sz="1600" b="0" i="1" dirty="0" err="1">
                <a:solidFill>
                  <a:srgbClr val="111111"/>
                </a:solidFill>
                <a:effectLst/>
                <a:latin typeface="Open Sans" panose="020B0606030504020204" pitchFamily="34" charset="0"/>
              </a:rPr>
              <a:t>date':step</a:t>
            </a:r>
            <a:r>
              <a:rPr lang="en-US" sz="1600" b="0" i="1" dirty="0">
                <a:solidFill>
                  <a:srgbClr val="111111"/>
                </a:solidFill>
                <a:effectLst/>
                <a:latin typeface="Open Sans" panose="020B0606030504020204" pitchFamily="34" charset="0"/>
              </a:rPr>
              <a:t>].</a:t>
            </a:r>
            <a:r>
              <a:rPr lang="en-US" sz="1600" b="0" i="0" dirty="0">
                <a:solidFill>
                  <a:srgbClr val="111111"/>
                </a:solidFill>
                <a:effectLst/>
                <a:latin typeface="Open Sans" panose="020B0606030504020204" pitchFamily="34" charset="0"/>
              </a:rPr>
              <a:t> Now, if we observe our dataset, it is in months format, so we want data every 12 months, from 1992 till 2000. We can do it as follows.</a:t>
            </a:r>
            <a:endParaRPr lang="en-US" sz="1600" b="0" i="0" dirty="0">
              <a:solidFill>
                <a:srgbClr val="111111"/>
              </a:solidFill>
              <a:effectLst/>
              <a:latin typeface="Open Sans" panose="020B0606030504020204" pitchFamily="34" charset="0"/>
            </a:endParaRPr>
          </a:p>
          <a:p>
            <a:r>
              <a:rPr lang="pl-PL" sz="1600" dirty="0"/>
              <a:t>df.loc['1992-01-01':'2000-01-01':12]</a:t>
            </a:r>
            <a:endParaRPr lang="en-IN" sz="16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11111"/>
                </a:solidFill>
                <a:effectLst/>
                <a:latin typeface="Open Sans" panose="020B0606030504020204" pitchFamily="34" charset="0"/>
              </a:rPr>
              <a:t>Time-Resampling using Pandas</a:t>
            </a:r>
            <a:br>
              <a:rPr lang="en-IN" b="1" i="0" dirty="0">
                <a:solidFill>
                  <a:srgbClr val="111111"/>
                </a:solidFill>
                <a:effectLst/>
                <a:latin typeface="Open Sans" panose="020B0606030504020204"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1800" b="0" i="0" dirty="0">
                <a:solidFill>
                  <a:srgbClr val="111111"/>
                </a:solidFill>
                <a:effectLst/>
                <a:latin typeface="Open Sans" panose="020B0606030504020204" pitchFamily="34" charset="0"/>
              </a:rPr>
              <a:t>we can resample based on any </a:t>
            </a:r>
            <a:r>
              <a:rPr lang="en-US" sz="1800" b="0" i="1" dirty="0">
                <a:solidFill>
                  <a:srgbClr val="111111"/>
                </a:solidFill>
                <a:effectLst/>
                <a:latin typeface="Open Sans" panose="020B0606030504020204" pitchFamily="34" charset="0"/>
              </a:rPr>
              <a:t>rule </a:t>
            </a:r>
            <a:r>
              <a:rPr lang="en-US" sz="1800" b="0" i="0" dirty="0">
                <a:solidFill>
                  <a:srgbClr val="111111"/>
                </a:solidFill>
                <a:effectLst/>
                <a:latin typeface="Open Sans" panose="020B0606030504020204" pitchFamily="34" charset="0"/>
              </a:rPr>
              <a:t>in which we specify whether we want to resample based on “Years” or “Months” or “Days or anything else.</a:t>
            </a:r>
            <a:endParaRPr lang="en-US" sz="1800" b="0" i="0" dirty="0">
              <a:solidFill>
                <a:srgbClr val="111111"/>
              </a:solidFill>
              <a:effectLst/>
              <a:latin typeface="Open Sans" panose="020B0606030504020204" pitchFamily="34" charset="0"/>
            </a:endParaRPr>
          </a:p>
          <a:p>
            <a:pPr algn="l"/>
            <a:r>
              <a:rPr lang="en-US" sz="1800" b="0" i="0" dirty="0">
                <a:solidFill>
                  <a:srgbClr val="111111"/>
                </a:solidFill>
                <a:effectLst/>
                <a:latin typeface="Open Sans" panose="020B0606030504020204" pitchFamily="34" charset="0"/>
              </a:rPr>
              <a:t>Some important rules for which we resample our time series index are:</a:t>
            </a:r>
            <a:endParaRPr lang="en-US" sz="1800" b="0" i="0" dirty="0">
              <a:solidFill>
                <a:srgbClr val="111111"/>
              </a:solidFill>
              <a:effectLst/>
              <a:latin typeface="Open Sans" panose="020B0606030504020204" pitchFamily="34" charset="0"/>
            </a:endParaRPr>
          </a:p>
          <a:p>
            <a:pPr algn="l">
              <a:buFont typeface="Arial" panose="020B0604020202020204" pitchFamily="34" charset="0"/>
              <a:buChar char="•"/>
            </a:pPr>
            <a:r>
              <a:rPr lang="en-US" sz="1800" b="0" i="0" dirty="0">
                <a:solidFill>
                  <a:srgbClr val="111111"/>
                </a:solidFill>
                <a:effectLst/>
                <a:latin typeface="Open Sans" panose="020B0606030504020204" pitchFamily="34" charset="0"/>
              </a:rPr>
              <a:t>M = Month End</a:t>
            </a:r>
            <a:endParaRPr lang="en-US" sz="1800" b="0" i="0" dirty="0">
              <a:solidFill>
                <a:srgbClr val="111111"/>
              </a:solidFill>
              <a:effectLst/>
              <a:latin typeface="Open Sans" panose="020B0606030504020204" pitchFamily="34" charset="0"/>
            </a:endParaRPr>
          </a:p>
          <a:p>
            <a:pPr algn="l">
              <a:buFont typeface="Arial" panose="020B0604020202020204" pitchFamily="34" charset="0"/>
              <a:buChar char="•"/>
            </a:pPr>
            <a:r>
              <a:rPr lang="en-US" sz="1800" b="0" i="0" dirty="0">
                <a:solidFill>
                  <a:srgbClr val="111111"/>
                </a:solidFill>
                <a:effectLst/>
                <a:latin typeface="Open Sans" panose="020B0606030504020204" pitchFamily="34" charset="0"/>
              </a:rPr>
              <a:t>A = Year-End</a:t>
            </a:r>
            <a:endParaRPr lang="en-US" sz="1800" b="0" i="0" dirty="0">
              <a:solidFill>
                <a:srgbClr val="111111"/>
              </a:solidFill>
              <a:effectLst/>
              <a:latin typeface="Open Sans" panose="020B0606030504020204" pitchFamily="34" charset="0"/>
            </a:endParaRPr>
          </a:p>
          <a:p>
            <a:pPr algn="l">
              <a:buFont typeface="Arial" panose="020B0604020202020204" pitchFamily="34" charset="0"/>
              <a:buChar char="•"/>
            </a:pPr>
            <a:r>
              <a:rPr lang="en-US" sz="1800" b="0" i="0" dirty="0">
                <a:solidFill>
                  <a:srgbClr val="111111"/>
                </a:solidFill>
                <a:effectLst/>
                <a:latin typeface="Open Sans" panose="020B0606030504020204" pitchFamily="34" charset="0"/>
              </a:rPr>
              <a:t>MS = Month Start</a:t>
            </a:r>
            <a:endParaRPr lang="en-US" sz="1800" b="0" i="0" dirty="0">
              <a:solidFill>
                <a:srgbClr val="111111"/>
              </a:solidFill>
              <a:effectLst/>
              <a:latin typeface="Open Sans" panose="020B0606030504020204" pitchFamily="34" charset="0"/>
            </a:endParaRPr>
          </a:p>
          <a:p>
            <a:pPr algn="l">
              <a:buFont typeface="Arial" panose="020B0604020202020204" pitchFamily="34" charset="0"/>
              <a:buChar char="•"/>
            </a:pPr>
            <a:r>
              <a:rPr lang="en-US" sz="1800" b="0" i="0" dirty="0">
                <a:solidFill>
                  <a:srgbClr val="111111"/>
                </a:solidFill>
                <a:effectLst/>
                <a:latin typeface="Open Sans" panose="020B0606030504020204" pitchFamily="34" charset="0"/>
              </a:rPr>
              <a:t>AS = Year Start</a:t>
            </a:r>
            <a:endParaRPr lang="en-US" sz="1800" b="0" i="0" dirty="0">
              <a:solidFill>
                <a:srgbClr val="111111"/>
              </a:solidFill>
              <a:effectLst/>
              <a:latin typeface="Open Sans" panose="020B0606030504020204" pitchFamily="34" charset="0"/>
            </a:endParaRPr>
          </a:p>
          <a:p>
            <a:pPr algn="l"/>
            <a:r>
              <a:rPr lang="en-US" sz="2000" b="0" i="0" dirty="0">
                <a:solidFill>
                  <a:srgbClr val="111111"/>
                </a:solidFill>
                <a:effectLst/>
                <a:latin typeface="Open Sans" panose="020B0606030504020204" pitchFamily="34" charset="0"/>
              </a:rPr>
              <a:t>Let’s say we want to calculate the mean value of shipment at the start of every year. We can do this by calling resample at </a:t>
            </a:r>
            <a:r>
              <a:rPr lang="en-US" sz="2000" b="0" i="1" dirty="0">
                <a:solidFill>
                  <a:srgbClr val="111111"/>
                </a:solidFill>
                <a:effectLst/>
                <a:latin typeface="Open Sans" panose="020B0606030504020204" pitchFamily="34" charset="0"/>
              </a:rPr>
              <a:t>rule='AS'</a:t>
            </a:r>
            <a:r>
              <a:rPr lang="en-US" sz="2000" b="0" i="0" dirty="0">
                <a:solidFill>
                  <a:srgbClr val="111111"/>
                </a:solidFill>
                <a:effectLst/>
                <a:latin typeface="Open Sans" panose="020B0606030504020204" pitchFamily="34" charset="0"/>
              </a:rPr>
              <a:t> for Year Start and then calling the aggregate function </a:t>
            </a:r>
            <a:r>
              <a:rPr lang="en-US" sz="2000" b="0" i="1" dirty="0">
                <a:solidFill>
                  <a:srgbClr val="111111"/>
                </a:solidFill>
                <a:effectLst/>
                <a:latin typeface="Open Sans" panose="020B0606030504020204" pitchFamily="34" charset="0"/>
              </a:rPr>
              <a:t>mean </a:t>
            </a:r>
            <a:r>
              <a:rPr lang="en-US" sz="2000" b="0" i="0" dirty="0">
                <a:solidFill>
                  <a:srgbClr val="111111"/>
                </a:solidFill>
                <a:effectLst/>
                <a:latin typeface="Open Sans" panose="020B0606030504020204" pitchFamily="34" charset="0"/>
              </a:rPr>
              <a:t>on it.</a:t>
            </a:r>
            <a:endParaRPr lang="en-US" sz="2000" b="0" i="0" dirty="0">
              <a:solidFill>
                <a:srgbClr val="111111"/>
              </a:solidFill>
              <a:effectLst/>
              <a:latin typeface="Open Sans" panose="020B0606030504020204" pitchFamily="34" charset="0"/>
            </a:endParaRPr>
          </a:p>
          <a:p>
            <a:pPr algn="l"/>
            <a:r>
              <a:rPr lang="en-US" sz="2000" b="0" i="0" dirty="0">
                <a:solidFill>
                  <a:srgbClr val="111111"/>
                </a:solidFill>
                <a:effectLst/>
                <a:latin typeface="Open Sans" panose="020B0606030504020204" pitchFamily="34" charset="0"/>
              </a:rPr>
              <a:t>We can see the </a:t>
            </a:r>
            <a:r>
              <a:rPr lang="en-US" sz="2000" b="0" i="1" dirty="0">
                <a:solidFill>
                  <a:srgbClr val="111111"/>
                </a:solidFill>
                <a:effectLst/>
                <a:latin typeface="Open Sans" panose="020B0606030504020204" pitchFamily="34" charset="0"/>
              </a:rPr>
              <a:t>head </a:t>
            </a:r>
            <a:r>
              <a:rPr lang="en-US" sz="2000" b="0" i="0" dirty="0">
                <a:solidFill>
                  <a:srgbClr val="111111"/>
                </a:solidFill>
                <a:effectLst/>
                <a:latin typeface="Open Sans" panose="020B0606030504020204" pitchFamily="34" charset="0"/>
              </a:rPr>
              <a:t>of it as follows.</a:t>
            </a:r>
            <a:endParaRPr lang="en-US" sz="2000" b="0" i="0" dirty="0">
              <a:solidFill>
                <a:srgbClr val="111111"/>
              </a:solidFill>
              <a:effectLst/>
              <a:latin typeface="Open Sans" panose="020B0606030504020204" pitchFamily="34" charset="0"/>
            </a:endParaRPr>
          </a:p>
          <a:p>
            <a:r>
              <a:rPr lang="en-US" dirty="0" err="1"/>
              <a:t>df.resample</a:t>
            </a:r>
            <a:r>
              <a:rPr lang="en-US" dirty="0"/>
              <a:t>(rule='AS').mean().head()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3-D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pPr algn="l"/>
            <a:r>
              <a:rPr lang="en-US" sz="2000" b="0" i="0" dirty="0">
                <a:solidFill>
                  <a:srgbClr val="000000"/>
                </a:solidFill>
                <a:effectLst/>
                <a:latin typeface="Verdana" panose="020B0604030504040204" pitchFamily="34" charset="0"/>
              </a:rPr>
              <a:t>An array that has 2-D arrays (matrices) as its elements is called 3-D array.</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These are often used to represent a 3rd order tensor.</a:t>
            </a:r>
            <a:endParaRPr lang="en-US" sz="2000" b="0" i="0" dirty="0">
              <a:solidFill>
                <a:srgbClr val="000000"/>
              </a:solidFill>
              <a:effectLst/>
              <a:latin typeface="Verdana" panose="020B0604030504040204" pitchFamily="34" charset="0"/>
            </a:endParaRPr>
          </a:p>
          <a:p>
            <a:pPr algn="l"/>
            <a:r>
              <a:rPr lang="en-US" sz="2000" b="0" i="0" dirty="0">
                <a:solidFill>
                  <a:srgbClr val="0000CD"/>
                </a:solidFill>
                <a:effectLst/>
                <a:latin typeface="Consolas" panose="020B0609020204030204" pitchFamily="49" charset="0"/>
              </a:rPr>
              <a:t>import</a:t>
            </a: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numpy</a:t>
            </a:r>
            <a:r>
              <a:rPr lang="en-US" sz="2000" b="0" i="0" dirty="0">
                <a:solidFill>
                  <a:srgbClr val="000000"/>
                </a:solidFill>
                <a:effectLst/>
                <a:latin typeface="Consolas" panose="020B0609020204030204" pitchFamily="49" charset="0"/>
              </a:rPr>
              <a:t> </a:t>
            </a:r>
            <a:r>
              <a:rPr lang="en-US" sz="2000" b="0" i="0" dirty="0">
                <a:solidFill>
                  <a:srgbClr val="0000CD"/>
                </a:solidFill>
                <a:effectLst/>
                <a:latin typeface="Consolas" panose="020B0609020204030204" pitchFamily="49" charset="0"/>
              </a:rPr>
              <a:t>as</a:t>
            </a:r>
            <a:r>
              <a:rPr lang="en-US" sz="2000" b="0" i="0" dirty="0">
                <a:solidFill>
                  <a:srgbClr val="000000"/>
                </a:solidFill>
                <a:effectLst/>
                <a:latin typeface="Consolas" panose="020B0609020204030204" pitchFamily="49" charset="0"/>
              </a:rPr>
              <a:t> np</a:t>
            </a:r>
            <a:br>
              <a:rPr lang="en-US" sz="2000" dirty="0"/>
            </a:br>
            <a:br>
              <a:rPr lang="en-US" sz="2000" dirty="0"/>
            </a:br>
            <a:r>
              <a:rPr lang="en-US" sz="2000" b="0" i="0" dirty="0" err="1">
                <a:solidFill>
                  <a:srgbClr val="000000"/>
                </a:solidFill>
                <a:effectLst/>
                <a:latin typeface="Consolas" panose="020B0609020204030204" pitchFamily="49" charset="0"/>
              </a:rPr>
              <a:t>arr</a:t>
            </a:r>
            <a:r>
              <a:rPr lang="en-US" sz="2000" b="0" i="0" dirty="0">
                <a:solidFill>
                  <a:srgbClr val="000000"/>
                </a:solidFill>
                <a:effectLst/>
                <a:latin typeface="Consolas" panose="020B0609020204030204" pitchFamily="49" charset="0"/>
              </a:rPr>
              <a:t> = </a:t>
            </a:r>
            <a:r>
              <a:rPr lang="en-US" sz="2000" b="0" i="0" dirty="0" err="1">
                <a:solidFill>
                  <a:srgbClr val="000000"/>
                </a:solidFill>
                <a:effectLst/>
                <a:latin typeface="Consolas" panose="020B0609020204030204" pitchFamily="49" charset="0"/>
              </a:rPr>
              <a:t>np.array</a:t>
            </a:r>
            <a:r>
              <a:rPr lang="en-US" sz="2000" b="0" i="0" dirty="0">
                <a:solidFill>
                  <a:srgbClr val="000000"/>
                </a:solidFill>
                <a:effectLst/>
                <a:latin typeface="Consolas" panose="020B0609020204030204" pitchFamily="49" charset="0"/>
              </a:rPr>
              <a:t>([[[</a:t>
            </a:r>
            <a:r>
              <a:rPr lang="en-US" sz="2000" b="0" i="0" dirty="0">
                <a:solidFill>
                  <a:srgbClr val="FF0000"/>
                </a:solidFill>
                <a:effectLst/>
                <a:latin typeface="Consolas" panose="020B0609020204030204" pitchFamily="49" charset="0"/>
              </a:rPr>
              <a:t>1</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2</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3</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4</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5</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6</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1</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2</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3</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4</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5</a:t>
            </a:r>
            <a:r>
              <a:rPr lang="en-US" sz="2000" b="0" i="0" dirty="0">
                <a:solidFill>
                  <a:srgbClr val="000000"/>
                </a:solidFill>
                <a:effectLst/>
                <a:latin typeface="Consolas" panose="020B0609020204030204" pitchFamily="49" charset="0"/>
              </a:rPr>
              <a:t>, </a:t>
            </a:r>
            <a:r>
              <a:rPr lang="en-US" sz="2000" b="0" i="0" dirty="0">
                <a:solidFill>
                  <a:srgbClr val="FF0000"/>
                </a:solidFill>
                <a:effectLst/>
                <a:latin typeface="Consolas" panose="020B0609020204030204" pitchFamily="49" charset="0"/>
              </a:rPr>
              <a:t>6</a:t>
            </a:r>
            <a:r>
              <a:rPr lang="en-US" sz="2000" b="0" i="0" dirty="0">
                <a:solidFill>
                  <a:srgbClr val="000000"/>
                </a:solidFill>
                <a:effectLst/>
                <a:latin typeface="Consolas" panose="020B0609020204030204" pitchFamily="49" charset="0"/>
              </a:rPr>
              <a:t>]]])</a:t>
            </a:r>
            <a:br>
              <a:rPr lang="en-US" sz="2000" dirty="0"/>
            </a:br>
            <a:br>
              <a:rPr lang="en-US" sz="2000" dirty="0"/>
            </a:br>
            <a:r>
              <a:rPr lang="en-US" sz="2000" b="0" i="0" dirty="0">
                <a:solidFill>
                  <a:srgbClr val="0000CD"/>
                </a:solidFill>
                <a:effectLst/>
                <a:latin typeface="Consolas" panose="020B0609020204030204" pitchFamily="49" charset="0"/>
              </a:rPr>
              <a:t>print</a:t>
            </a:r>
            <a:r>
              <a:rPr lang="en-US" sz="2000" b="0" i="0" dirty="0">
                <a:solidFill>
                  <a:srgbClr val="000000"/>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arr</a:t>
            </a:r>
            <a:r>
              <a:rPr lang="en-US" sz="2000" b="0" i="0" dirty="0">
                <a:solidFill>
                  <a:srgbClr val="000000"/>
                </a:solidFill>
                <a:effectLst/>
                <a:latin typeface="Consolas" panose="020B0609020204030204" pitchFamily="49" charset="0"/>
              </a:rPr>
              <a:t>)</a:t>
            </a:r>
            <a:endParaRPr lang="en-US" sz="20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r>
              <a:rPr lang="en-IN" dirty="0"/>
              <a:t>Retrieve the data of only Jan’2017.</a:t>
            </a:r>
            <a:endParaRPr lang="en-IN" dirty="0"/>
          </a:p>
          <a:p>
            <a:pPr lvl="1"/>
            <a:r>
              <a:rPr lang="en-IN" dirty="0" err="1"/>
              <a:t>df</a:t>
            </a:r>
            <a:r>
              <a:rPr lang="en-IN" dirty="0"/>
              <a:t>['2017-01']</a:t>
            </a:r>
            <a:endParaRPr lang="en-IN" dirty="0"/>
          </a:p>
          <a:p>
            <a:pPr lvl="1"/>
            <a:endParaRPr lang="en-IN" dirty="0"/>
          </a:p>
          <a:p>
            <a:pPr lvl="1"/>
            <a:r>
              <a:rPr lang="en-IN" dirty="0"/>
              <a:t>Retrieve the price on any given date:</a:t>
            </a:r>
            <a:endParaRPr lang="en-IN" dirty="0"/>
          </a:p>
          <a:p>
            <a:pPr lvl="2"/>
            <a:r>
              <a:rPr lang="en-IN" dirty="0" err="1"/>
              <a:t>df</a:t>
            </a:r>
            <a:r>
              <a:rPr lang="en-IN" dirty="0"/>
              <a:t>["2017-01-03"]</a:t>
            </a:r>
            <a:endParaRPr lang="en-IN" dirty="0"/>
          </a:p>
          <a:p>
            <a:pPr lvl="2"/>
            <a:endParaRPr lang="en-IN" dirty="0"/>
          </a:p>
          <a:p>
            <a:r>
              <a:rPr lang="en-IN" dirty="0"/>
              <a:t>Retrieve prices on a given date range:</a:t>
            </a:r>
            <a:endParaRPr lang="en-IN" dirty="0"/>
          </a:p>
          <a:p>
            <a:pPr lvl="1"/>
            <a:r>
              <a:rPr lang="en-IN" dirty="0" err="1"/>
              <a:t>df</a:t>
            </a:r>
            <a:r>
              <a:rPr lang="en-IN" dirty="0"/>
              <a:t>["2017-01-07":"2017-01-01"]</a:t>
            </a:r>
            <a:endParaRPr lang="en-IN" dirty="0"/>
          </a:p>
          <a:p>
            <a:pPr lvl="1"/>
            <a:endParaRPr lang="en-IN" dirty="0"/>
          </a:p>
          <a:p>
            <a:endParaRPr lang="en-IN"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err="1"/>
              <a:t>Resampling</a:t>
            </a:r>
            <a:endParaRPr lang="en-IN" dirty="0"/>
          </a:p>
        </p:txBody>
      </p:sp>
      <p:sp>
        <p:nvSpPr>
          <p:cNvPr id="3" name="Content Placeholder 2"/>
          <p:cNvSpPr>
            <a:spLocks noGrp="1"/>
          </p:cNvSpPr>
          <p:nvPr>
            <p:ph idx="1"/>
          </p:nvPr>
        </p:nvSpPr>
        <p:spPr>
          <a:xfrm>
            <a:off x="457200" y="857232"/>
            <a:ext cx="8229600" cy="6000768"/>
          </a:xfrm>
        </p:spPr>
        <p:txBody>
          <a:bodyPr>
            <a:normAutofit lnSpcReduction="10000"/>
          </a:bodyPr>
          <a:lstStyle/>
          <a:p>
            <a:r>
              <a:rPr lang="en-IN" dirty="0" err="1"/>
              <a:t>Resampling</a:t>
            </a:r>
            <a:r>
              <a:rPr lang="en-IN" dirty="0"/>
              <a:t> generates a unique sampling distribution on the basis of the actual data. We can apply various frequency to resample our time series data. This is a very important technique in the field of analytics.</a:t>
            </a:r>
            <a:br>
              <a:rPr lang="en-IN" dirty="0"/>
            </a:br>
            <a:r>
              <a:rPr lang="en-IN" dirty="0"/>
              <a:t>Most commonly used time series frequency are –</a:t>
            </a:r>
            <a:br>
              <a:rPr lang="en-IN" dirty="0"/>
            </a:br>
            <a:r>
              <a:rPr lang="en-IN" b="1" dirty="0"/>
              <a:t>W : </a:t>
            </a:r>
            <a:r>
              <a:rPr lang="en-IN" dirty="0"/>
              <a:t>weekly frequency</a:t>
            </a:r>
            <a:br>
              <a:rPr lang="en-IN" dirty="0"/>
            </a:br>
            <a:r>
              <a:rPr lang="en-IN" b="1" dirty="0"/>
              <a:t>M : </a:t>
            </a:r>
            <a:r>
              <a:rPr lang="en-IN" dirty="0"/>
              <a:t>month end frequency</a:t>
            </a:r>
            <a:br>
              <a:rPr lang="en-IN" dirty="0"/>
            </a:br>
            <a:r>
              <a:rPr lang="en-IN" b="1" dirty="0"/>
              <a:t>SM : </a:t>
            </a:r>
            <a:r>
              <a:rPr lang="en-IN" dirty="0"/>
              <a:t>semi-month end frequency (15th and end of month)</a:t>
            </a:r>
            <a:br>
              <a:rPr lang="en-IN" dirty="0"/>
            </a:br>
            <a:r>
              <a:rPr lang="en-IN" b="1" dirty="0"/>
              <a:t>Q : </a:t>
            </a:r>
            <a:r>
              <a:rPr lang="en-IN" dirty="0"/>
              <a:t>quarter end frequency</a:t>
            </a:r>
            <a:br>
              <a:rPr lang="en-IN" dirty="0"/>
            </a:br>
            <a:endParaRPr lang="en-IN"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fontScale="92500" lnSpcReduction="10000"/>
          </a:bodyPr>
          <a:lstStyle/>
          <a:p>
            <a:pPr fontAlgn="base"/>
            <a:r>
              <a:rPr lang="en-IN" dirty="0"/>
              <a:t>By default the "date" column was in string format, </a:t>
            </a:r>
            <a:endParaRPr lang="en-IN" dirty="0"/>
          </a:p>
          <a:p>
            <a:pPr fontAlgn="base"/>
            <a:r>
              <a:rPr lang="en-IN" dirty="0"/>
              <a:t># we need to convert it into date-time format </a:t>
            </a:r>
            <a:endParaRPr lang="en-IN" dirty="0"/>
          </a:p>
          <a:p>
            <a:pPr fontAlgn="base"/>
            <a:r>
              <a:rPr lang="en-IN" dirty="0"/>
              <a:t>  </a:t>
            </a:r>
            <a:endParaRPr lang="en-IN" dirty="0"/>
          </a:p>
          <a:p>
            <a:pPr fontAlgn="base"/>
            <a:r>
              <a:rPr lang="en-IN" dirty="0"/>
              <a:t># </a:t>
            </a:r>
            <a:r>
              <a:rPr lang="en-IN" dirty="0" err="1"/>
              <a:t>parse_dates</a:t>
            </a:r>
            <a:r>
              <a:rPr lang="en-IN" dirty="0"/>
              <a:t> =["date"], converts the "date"  </a:t>
            </a:r>
            <a:endParaRPr lang="en-IN" dirty="0"/>
          </a:p>
          <a:p>
            <a:pPr fontAlgn="base"/>
            <a:r>
              <a:rPr lang="en-IN" dirty="0"/>
              <a:t># column to date-time format. We know that  </a:t>
            </a:r>
            <a:endParaRPr lang="en-IN" dirty="0"/>
          </a:p>
          <a:p>
            <a:pPr fontAlgn="base"/>
            <a:r>
              <a:rPr lang="en-IN" dirty="0"/>
              <a:t># </a:t>
            </a:r>
            <a:r>
              <a:rPr lang="en-IN" dirty="0" err="1"/>
              <a:t>resampling</a:t>
            </a:r>
            <a:r>
              <a:rPr lang="en-IN" dirty="0"/>
              <a:t> works with time-series data only </a:t>
            </a:r>
            <a:endParaRPr lang="en-IN" dirty="0"/>
          </a:p>
          <a:p>
            <a:pPr fontAlgn="base"/>
            <a:r>
              <a:rPr lang="en-IN" dirty="0"/>
              <a:t># so convert "date" column to index </a:t>
            </a:r>
            <a:endParaRPr lang="en-IN" dirty="0"/>
          </a:p>
          <a:p>
            <a:pPr fontAlgn="base"/>
            <a:r>
              <a:rPr lang="en-IN" dirty="0"/>
              <a:t>  </a:t>
            </a:r>
            <a:endParaRPr lang="en-IN" dirty="0"/>
          </a:p>
          <a:p>
            <a:pPr fontAlgn="base"/>
            <a:r>
              <a:rPr lang="en-IN" dirty="0"/>
              <a:t># </a:t>
            </a:r>
            <a:r>
              <a:rPr lang="en-IN" dirty="0" err="1"/>
              <a:t>index_col</a:t>
            </a:r>
            <a:r>
              <a:rPr lang="en-IN" dirty="0"/>
              <a:t> ="date", makes "date" column, the index of the data frame </a:t>
            </a:r>
            <a:endParaRPr lang="en-IN" dirty="0"/>
          </a:p>
          <a:p>
            <a:pPr fontAlgn="base"/>
            <a:r>
              <a:rPr lang="en-IN" dirty="0" err="1"/>
              <a:t>df</a:t>
            </a:r>
            <a:r>
              <a:rPr lang="en-IN" dirty="0"/>
              <a:t> = </a:t>
            </a:r>
            <a:r>
              <a:rPr lang="en-IN" dirty="0" err="1"/>
              <a:t>pd.read_csv</a:t>
            </a:r>
            <a:r>
              <a:rPr lang="en-IN" dirty="0"/>
              <a:t>("apple.csv", </a:t>
            </a:r>
            <a:r>
              <a:rPr lang="en-IN" dirty="0" err="1"/>
              <a:t>parse_dates</a:t>
            </a:r>
            <a:r>
              <a:rPr lang="en-IN" dirty="0"/>
              <a:t> =["date"], </a:t>
            </a:r>
            <a:r>
              <a:rPr lang="en-IN" dirty="0" err="1"/>
              <a:t>index_col</a:t>
            </a:r>
            <a:r>
              <a:rPr lang="en-IN" dirty="0"/>
              <a:t> ="date") </a:t>
            </a:r>
            <a:endParaRPr lang="en-IN" dirty="0"/>
          </a:p>
          <a:p>
            <a:pPr fontAlgn="base"/>
            <a:r>
              <a:rPr lang="en-IN" dirty="0"/>
              <a:t>  </a:t>
            </a:r>
            <a:endParaRPr lang="en-IN" dirty="0"/>
          </a:p>
          <a:p>
            <a:endParaRPr lang="en-IN"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lstStyle/>
          <a:p>
            <a:pPr fontAlgn="base"/>
            <a:r>
              <a:rPr lang="en-IN" dirty="0" err="1"/>
              <a:t>Resampling</a:t>
            </a:r>
            <a:r>
              <a:rPr lang="en-IN" dirty="0"/>
              <a:t> the time series data based on months </a:t>
            </a:r>
            <a:endParaRPr lang="en-IN" dirty="0"/>
          </a:p>
          <a:p>
            <a:pPr fontAlgn="base"/>
            <a:r>
              <a:rPr lang="en-IN" dirty="0"/>
              <a:t># we apply it on stock close price </a:t>
            </a:r>
            <a:endParaRPr lang="en-IN" dirty="0"/>
          </a:p>
          <a:p>
            <a:pPr fontAlgn="base"/>
            <a:r>
              <a:rPr lang="en-IN" dirty="0"/>
              <a:t># 'M' indicates month </a:t>
            </a:r>
            <a:endParaRPr lang="en-IN" dirty="0"/>
          </a:p>
          <a:p>
            <a:pPr fontAlgn="base"/>
            <a:r>
              <a:rPr lang="en-IN" dirty="0" err="1"/>
              <a:t>monthly_resampled_data</a:t>
            </a:r>
            <a:r>
              <a:rPr lang="en-IN" dirty="0"/>
              <a:t> = </a:t>
            </a:r>
            <a:r>
              <a:rPr lang="en-IN" dirty="0" err="1"/>
              <a:t>df.close.resample</a:t>
            </a:r>
            <a:r>
              <a:rPr lang="en-IN" dirty="0"/>
              <a:t>('M').mean() </a:t>
            </a:r>
            <a:endParaRPr lang="en-IN" dirty="0"/>
          </a:p>
          <a:p>
            <a:endParaRPr lang="en-IN" dirty="0"/>
          </a:p>
          <a:p>
            <a:endParaRPr lang="en-IN"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normAutofit fontScale="90000"/>
          </a:bodyPr>
          <a:lstStyle/>
          <a:p>
            <a:br>
              <a:rPr lang="en-IN" dirty="0"/>
            </a:br>
            <a:r>
              <a:rPr lang="en-IN" dirty="0"/>
              <a:t>Introduction to </a:t>
            </a:r>
            <a:r>
              <a:rPr lang="en-IN" dirty="0" err="1"/>
              <a:t>Matplotlib</a:t>
            </a:r>
            <a:br>
              <a:rPr lang="en-IN" dirty="0"/>
            </a:br>
            <a:endParaRPr lang="en-IN" dirty="0"/>
          </a:p>
        </p:txBody>
      </p:sp>
      <p:sp>
        <p:nvSpPr>
          <p:cNvPr id="3" name="Content Placeholder 2"/>
          <p:cNvSpPr>
            <a:spLocks noGrp="1"/>
          </p:cNvSpPr>
          <p:nvPr>
            <p:ph idx="1"/>
          </p:nvPr>
        </p:nvSpPr>
        <p:spPr>
          <a:xfrm>
            <a:off x="457200" y="642918"/>
            <a:ext cx="8229600" cy="6000792"/>
          </a:xfrm>
        </p:spPr>
        <p:txBody>
          <a:bodyPr>
            <a:normAutofit/>
          </a:bodyPr>
          <a:lstStyle/>
          <a:p>
            <a:r>
              <a:rPr lang="en-IN" sz="1800" dirty="0"/>
              <a:t> </a:t>
            </a:r>
            <a:r>
              <a:rPr lang="en-IN" sz="1800" dirty="0" err="1"/>
              <a:t>Matplotlib</a:t>
            </a:r>
            <a:r>
              <a:rPr lang="en-IN" sz="1800" dirty="0"/>
              <a:t> is a multi-platform data visualization library built on </a:t>
            </a:r>
            <a:r>
              <a:rPr lang="en-IN" sz="1800" dirty="0" err="1"/>
              <a:t>NumPy</a:t>
            </a:r>
            <a:r>
              <a:rPr lang="en-IN" sz="1800" dirty="0"/>
              <a:t> arrays and designed to work with the broader </a:t>
            </a:r>
            <a:r>
              <a:rPr lang="en-IN" sz="1800" dirty="0" err="1"/>
              <a:t>SciPy</a:t>
            </a:r>
            <a:r>
              <a:rPr lang="en-IN" sz="1800" dirty="0"/>
              <a:t> stack. It was introduced by John Hunter in the year 2002.</a:t>
            </a:r>
            <a:endParaRPr lang="en-IN" sz="1800" dirty="0"/>
          </a:p>
          <a:p>
            <a:r>
              <a:rPr lang="en-IN" sz="1800" dirty="0"/>
              <a:t>One of the greatest benefits of visualization is that it allows us visual access to huge amounts of data in easily digestible visuals. </a:t>
            </a:r>
            <a:r>
              <a:rPr lang="en-IN" sz="1800" dirty="0" err="1"/>
              <a:t>Matplotlib</a:t>
            </a:r>
            <a:r>
              <a:rPr lang="en-IN" sz="1800" dirty="0"/>
              <a:t> consists of several plots like line, bar, scatter, histogram etc.</a:t>
            </a:r>
            <a:endParaRPr lang="en-IN" sz="1800" dirty="0"/>
          </a:p>
          <a:p>
            <a:pPr fontAlgn="base"/>
            <a:r>
              <a:rPr lang="en-IN" sz="1800" b="1" dirty="0"/>
              <a:t>Importing </a:t>
            </a:r>
            <a:r>
              <a:rPr lang="en-IN" sz="1800" b="1" dirty="0" err="1"/>
              <a:t>matplotlib</a:t>
            </a:r>
            <a:r>
              <a:rPr lang="en-IN" sz="1800" b="1" dirty="0"/>
              <a:t> :</a:t>
            </a:r>
            <a:endParaRPr lang="en-IN" sz="1800" dirty="0"/>
          </a:p>
          <a:p>
            <a:r>
              <a:rPr lang="en-IN" sz="1800" dirty="0"/>
              <a:t>from </a:t>
            </a:r>
            <a:r>
              <a:rPr lang="en-IN" sz="1800" dirty="0" err="1"/>
              <a:t>matplotlib</a:t>
            </a:r>
            <a:r>
              <a:rPr lang="en-IN" sz="1800" dirty="0"/>
              <a:t> import </a:t>
            </a:r>
            <a:r>
              <a:rPr lang="en-IN" sz="1800" dirty="0" err="1"/>
              <a:t>pyplot</a:t>
            </a:r>
            <a:r>
              <a:rPr lang="en-IN" sz="1800" dirty="0"/>
              <a:t> as </a:t>
            </a:r>
            <a:r>
              <a:rPr lang="en-IN" sz="1800" dirty="0" err="1"/>
              <a:t>plt</a:t>
            </a:r>
            <a:r>
              <a:rPr lang="en-IN" sz="1800" dirty="0"/>
              <a:t> </a:t>
            </a:r>
            <a:endParaRPr lang="en-IN" sz="1800" dirty="0"/>
          </a:p>
          <a:p>
            <a:r>
              <a:rPr lang="en-IN" sz="1800" i="1" dirty="0"/>
              <a:t>Or</a:t>
            </a:r>
            <a:endParaRPr lang="en-IN" sz="1800" i="1" dirty="0"/>
          </a:p>
          <a:p>
            <a:r>
              <a:rPr lang="en-IN" sz="1800" dirty="0"/>
              <a:t> import </a:t>
            </a:r>
            <a:r>
              <a:rPr lang="en-IN" sz="1800" dirty="0" err="1"/>
              <a:t>matplotlib.pyplot</a:t>
            </a:r>
            <a:r>
              <a:rPr lang="en-IN" sz="1800" dirty="0"/>
              <a:t> as </a:t>
            </a:r>
            <a:r>
              <a:rPr lang="en-IN" sz="1800" dirty="0" err="1"/>
              <a:t>plt</a:t>
            </a:r>
            <a:r>
              <a:rPr lang="en-IN" sz="1800" dirty="0"/>
              <a:t> </a:t>
            </a:r>
            <a:endParaRPr lang="en-IN" sz="18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err="1"/>
              <a:t>LinePlot</a:t>
            </a:r>
            <a:endParaRPr lang="en-IN" dirty="0"/>
          </a:p>
        </p:txBody>
      </p:sp>
      <p:sp>
        <p:nvSpPr>
          <p:cNvPr id="3" name="Content Placeholder 2"/>
          <p:cNvSpPr>
            <a:spLocks noGrp="1"/>
          </p:cNvSpPr>
          <p:nvPr>
            <p:ph idx="1"/>
          </p:nvPr>
        </p:nvSpPr>
        <p:spPr>
          <a:xfrm>
            <a:off x="457200" y="908720"/>
            <a:ext cx="8229600" cy="5217443"/>
          </a:xfrm>
        </p:spPr>
        <p:txBody>
          <a:bodyPr>
            <a:normAutofit fontScale="85000" lnSpcReduction="10000"/>
          </a:bodyPr>
          <a:lstStyle/>
          <a:p>
            <a:r>
              <a:rPr lang="en-US" dirty="0"/>
              <a:t>import </a:t>
            </a:r>
            <a:r>
              <a:rPr lang="en-US" dirty="0" err="1"/>
              <a:t>matplotlib.pyplot</a:t>
            </a:r>
            <a:r>
              <a:rPr lang="en-US" dirty="0"/>
              <a:t> as </a:t>
            </a:r>
            <a:r>
              <a:rPr lang="en-US" dirty="0" err="1"/>
              <a:t>plt</a:t>
            </a:r>
            <a:endParaRPr lang="en-US" dirty="0"/>
          </a:p>
          <a:p>
            <a:r>
              <a:rPr lang="en-IN" dirty="0"/>
              <a:t>days=[1,2,3,4,5,6,7,8,9,10]</a:t>
            </a:r>
            <a:endParaRPr lang="en-IN" dirty="0"/>
          </a:p>
          <a:p>
            <a:r>
              <a:rPr lang="en-IN" dirty="0"/>
              <a:t>temperature=[36.6,37,37,7,39,40.1,43,43.4,45,45.6]</a:t>
            </a:r>
            <a:endParaRPr lang="en-IN" dirty="0"/>
          </a:p>
          <a:p>
            <a:r>
              <a:rPr lang="en-IN" dirty="0" err="1"/>
              <a:t>plt.plot</a:t>
            </a:r>
            <a:r>
              <a:rPr lang="en-IN" dirty="0"/>
              <a:t>(</a:t>
            </a:r>
            <a:r>
              <a:rPr lang="en-IN" dirty="0" err="1"/>
              <a:t>days,temperature</a:t>
            </a:r>
            <a:r>
              <a:rPr lang="en-IN" dirty="0"/>
              <a:t>)</a:t>
            </a:r>
            <a:endParaRPr lang="en-IN" dirty="0"/>
          </a:p>
          <a:p>
            <a:r>
              <a:rPr lang="en-IN" dirty="0" err="1"/>
              <a:t>plt.axis</a:t>
            </a:r>
            <a:r>
              <a:rPr lang="en-IN" dirty="0"/>
              <a:t>([0,20,0,50])# 1</a:t>
            </a:r>
            <a:r>
              <a:rPr lang="en-IN" baseline="30000" dirty="0"/>
              <a:t>st</a:t>
            </a:r>
            <a:r>
              <a:rPr lang="en-IN" dirty="0"/>
              <a:t> is the starting point of x-axis,2</a:t>
            </a:r>
            <a:r>
              <a:rPr lang="en-IN" baseline="30000" dirty="0"/>
              <a:t>nd</a:t>
            </a:r>
            <a:r>
              <a:rPr lang="en-IN" dirty="0"/>
              <a:t> is the maximum value of x,3</a:t>
            </a:r>
            <a:r>
              <a:rPr lang="en-IN" baseline="30000" dirty="0"/>
              <a:t>rd</a:t>
            </a:r>
            <a:r>
              <a:rPr lang="en-IN" dirty="0"/>
              <a:t> is the starting point of y-axis and 4</a:t>
            </a:r>
            <a:r>
              <a:rPr lang="en-IN" baseline="30000" dirty="0"/>
              <a:t>th</a:t>
            </a:r>
            <a:r>
              <a:rPr lang="en-IN" dirty="0"/>
              <a:t> is the </a:t>
            </a:r>
            <a:r>
              <a:rPr lang="en-IN" dirty="0" err="1"/>
              <a:t>ymax</a:t>
            </a:r>
            <a:r>
              <a:rPr lang="en-IN" dirty="0"/>
              <a:t>.</a:t>
            </a:r>
            <a:endParaRPr lang="en-IN" dirty="0"/>
          </a:p>
          <a:p>
            <a:r>
              <a:rPr lang="en-IN" dirty="0" err="1"/>
              <a:t>plt.title</a:t>
            </a:r>
            <a:r>
              <a:rPr lang="en-IN" dirty="0"/>
              <a:t>("Delhi Temperature")</a:t>
            </a:r>
            <a:endParaRPr lang="en-IN" dirty="0"/>
          </a:p>
          <a:p>
            <a:r>
              <a:rPr lang="en-IN" dirty="0" err="1"/>
              <a:t>plt.xlabel</a:t>
            </a:r>
            <a:r>
              <a:rPr lang="en-IN" dirty="0"/>
              <a:t>("days")</a:t>
            </a:r>
            <a:endParaRPr lang="en-IN" dirty="0"/>
          </a:p>
          <a:p>
            <a:r>
              <a:rPr lang="en-IN" dirty="0" err="1"/>
              <a:t>plt.ylabel</a:t>
            </a:r>
            <a:r>
              <a:rPr lang="en-IN" dirty="0"/>
              <a:t>("temperature")</a:t>
            </a:r>
            <a:endParaRPr lang="en-IN" dirty="0"/>
          </a:p>
          <a:p>
            <a:r>
              <a:rPr lang="en-IN" dirty="0" err="1"/>
              <a:t>plt.show</a:t>
            </a:r>
            <a:r>
              <a:rPr lang="en-IN" dirty="0"/>
              <a:t>()</a:t>
            </a:r>
            <a:endParaRPr lang="en-IN"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Properties of plot</a:t>
            </a:r>
            <a:endParaRPr lang="en-IN" dirty="0"/>
          </a:p>
        </p:txBody>
      </p:sp>
      <p:sp>
        <p:nvSpPr>
          <p:cNvPr id="3" name="Content Placeholder 2"/>
          <p:cNvSpPr>
            <a:spLocks noGrp="1"/>
          </p:cNvSpPr>
          <p:nvPr>
            <p:ph idx="1"/>
          </p:nvPr>
        </p:nvSpPr>
        <p:spPr>
          <a:xfrm>
            <a:off x="457200" y="731838"/>
            <a:ext cx="8229600" cy="5851524"/>
          </a:xfrm>
        </p:spPr>
        <p:txBody>
          <a:bodyPr/>
          <a:lstStyle/>
          <a:p>
            <a:r>
              <a:rPr lang="en-US" sz="2000" dirty="0" err="1"/>
              <a:t>plt.plot</a:t>
            </a:r>
            <a:r>
              <a:rPr lang="en-US" sz="2000" dirty="0"/>
              <a:t>(</a:t>
            </a:r>
            <a:r>
              <a:rPr lang="en-US" sz="2000" dirty="0" err="1"/>
              <a:t>days,temperature,color</a:t>
            </a:r>
            <a:r>
              <a:rPr lang="en-US" sz="2000" dirty="0"/>
              <a:t>="</a:t>
            </a:r>
            <a:r>
              <a:rPr lang="en-US" sz="2000" dirty="0" err="1"/>
              <a:t>r",marker</a:t>
            </a:r>
            <a:r>
              <a:rPr lang="en-US" sz="2000" dirty="0"/>
              <a:t>="o",</a:t>
            </a:r>
            <a:r>
              <a:rPr lang="en-US" sz="2000" dirty="0" err="1"/>
              <a:t>linestyle</a:t>
            </a:r>
            <a:r>
              <a:rPr lang="en-US" sz="2000" dirty="0"/>
              <a:t>='--',linewidth=4,markersize=10)</a:t>
            </a:r>
            <a:endParaRPr lang="en-US" sz="2000" dirty="0"/>
          </a:p>
          <a:p>
            <a:r>
              <a:rPr lang="en-US" sz="2000" dirty="0" err="1"/>
              <a:t>plt.plot</a:t>
            </a:r>
            <a:r>
              <a:rPr lang="en-US" sz="2000" dirty="0"/>
              <a:t>(</a:t>
            </a:r>
            <a:r>
              <a:rPr lang="en-US" sz="2000" dirty="0" err="1"/>
              <a:t>days,temperature,"go</a:t>
            </a:r>
            <a:r>
              <a:rPr lang="en-US" sz="2000" dirty="0"/>
              <a:t>--",linewidth=4,markersize=10)</a:t>
            </a:r>
            <a:endParaRPr lang="en-US" sz="2000" dirty="0"/>
          </a:p>
          <a:p>
            <a:r>
              <a:rPr lang="en-US" sz="2000" dirty="0" err="1"/>
              <a:t>plt.title</a:t>
            </a:r>
            <a:r>
              <a:rPr lang="en-US" sz="2000" dirty="0"/>
              <a:t>("Delhi Temperature",</a:t>
            </a:r>
            <a:r>
              <a:rPr lang="en-US" sz="2000" dirty="0" err="1"/>
              <a:t>fontsize</a:t>
            </a:r>
            <a:r>
              <a:rPr lang="en-US" sz="2000" dirty="0"/>
              <a:t>=15)</a:t>
            </a:r>
            <a:endParaRPr lang="en-US" sz="2000" dirty="0"/>
          </a:p>
          <a:p>
            <a:r>
              <a:rPr lang="en-US" sz="2000" dirty="0" err="1"/>
              <a:t>plt.xlabel</a:t>
            </a:r>
            <a:r>
              <a:rPr lang="en-US" sz="2000" dirty="0"/>
              <a:t>("days",</a:t>
            </a:r>
            <a:r>
              <a:rPr lang="en-US" sz="2000" dirty="0" err="1"/>
              <a:t>fontsize</a:t>
            </a:r>
            <a:r>
              <a:rPr lang="en-US" sz="2000" dirty="0"/>
              <a:t>=15)</a:t>
            </a:r>
            <a:endParaRPr lang="en-US" sz="2000" dirty="0"/>
          </a:p>
          <a:p>
            <a:r>
              <a:rPr lang="en-US" sz="2000" dirty="0" err="1"/>
              <a:t>plt.ylabel</a:t>
            </a:r>
            <a:r>
              <a:rPr lang="en-US" sz="2000" dirty="0"/>
              <a:t>("temperature",</a:t>
            </a:r>
            <a:r>
              <a:rPr lang="en-US" sz="2000" dirty="0" err="1"/>
              <a:t>fontsize</a:t>
            </a:r>
            <a:r>
              <a:rPr lang="en-US" sz="2000" dirty="0"/>
              <a:t>=15)</a:t>
            </a:r>
            <a:endParaRPr lang="en-US" sz="2000" dirty="0"/>
          </a:p>
          <a:p>
            <a:r>
              <a:rPr lang="en-US" sz="2000" dirty="0" err="1"/>
              <a:t>plt.legend</a:t>
            </a:r>
            <a:r>
              <a:rPr lang="en-US" sz="2000" dirty="0"/>
              <a:t>(["</a:t>
            </a:r>
            <a:r>
              <a:rPr lang="en-US" sz="2000" dirty="0" err="1"/>
              <a:t>Tem</a:t>
            </a:r>
            <a:r>
              <a:rPr lang="en-US" sz="2000" dirty="0"/>
              <a:t> line"],loc=3)</a:t>
            </a:r>
            <a:endParaRPr lang="en-US" sz="2000" dirty="0"/>
          </a:p>
          <a:p>
            <a:endParaRPr lang="en-US" sz="2000" dirty="0"/>
          </a:p>
          <a:p>
            <a:r>
              <a:rPr lang="en-US" sz="2000" dirty="0"/>
              <a:t>from matplotlib import style</a:t>
            </a:r>
            <a:endParaRPr lang="en-US" sz="2000" dirty="0"/>
          </a:p>
          <a:p>
            <a:r>
              <a:rPr lang="en-US" sz="2000" dirty="0" err="1"/>
              <a:t>style.use</a:t>
            </a:r>
            <a:r>
              <a:rPr lang="en-US" sz="2000" dirty="0"/>
              <a:t>("</a:t>
            </a:r>
            <a:r>
              <a:rPr lang="en-US" sz="2000" dirty="0" err="1"/>
              <a:t>ggplot</a:t>
            </a:r>
            <a:r>
              <a:rPr lang="en-US" sz="2000" dirty="0"/>
              <a:t>")</a:t>
            </a:r>
            <a:endParaRPr lang="en-US" sz="2000" dirty="0"/>
          </a:p>
          <a:p>
            <a:r>
              <a:rPr lang="en-US" sz="2000" dirty="0" err="1"/>
              <a:t>plt.grid</a:t>
            </a:r>
            <a:r>
              <a:rPr lang="en-US" sz="2000" dirty="0"/>
              <a:t>(color='r',</a:t>
            </a:r>
            <a:r>
              <a:rPr lang="en-US" sz="2000" dirty="0" err="1"/>
              <a:t>linestyle</a:t>
            </a:r>
            <a:r>
              <a:rPr lang="en-US" sz="2000" dirty="0"/>
              <a:t>='--',linewidth=2)</a:t>
            </a:r>
            <a:endParaRPr lang="en-US" sz="2000" dirty="0"/>
          </a:p>
          <a:p>
            <a:endParaRPr lang="en-IN"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dirty="0"/>
              <a:t>Plotting two lines together</a:t>
            </a:r>
            <a:endParaRPr lang="en-IN" dirty="0"/>
          </a:p>
        </p:txBody>
      </p:sp>
      <p:sp>
        <p:nvSpPr>
          <p:cNvPr id="3" name="Content Placeholder 2"/>
          <p:cNvSpPr>
            <a:spLocks noGrp="1"/>
          </p:cNvSpPr>
          <p:nvPr>
            <p:ph idx="1"/>
          </p:nvPr>
        </p:nvSpPr>
        <p:spPr>
          <a:xfrm>
            <a:off x="457200" y="836712"/>
            <a:ext cx="8229600" cy="5904656"/>
          </a:xfrm>
        </p:spPr>
        <p:txBody>
          <a:bodyPr>
            <a:normAutofit fontScale="70000" lnSpcReduction="20000"/>
          </a:bodyPr>
          <a:lstStyle/>
          <a:p>
            <a:r>
              <a:rPr lang="en-IN" dirty="0"/>
              <a:t>days=[1,2,3,4,5,6,7,8,9,10]</a:t>
            </a:r>
            <a:endParaRPr lang="en-IN" dirty="0"/>
          </a:p>
          <a:p>
            <a:r>
              <a:rPr lang="en-IN" dirty="0"/>
              <a:t>temperature=[36.6,37,37,7,39,40.1,43,43.4,45,45.6]</a:t>
            </a:r>
            <a:endParaRPr lang="en-IN" dirty="0"/>
          </a:p>
          <a:p>
            <a:r>
              <a:rPr lang="en-IN" dirty="0" err="1"/>
              <a:t>mumb_temp</a:t>
            </a:r>
            <a:r>
              <a:rPr lang="en-IN" dirty="0"/>
              <a:t>=[39,39.4,40,40.7,41,42.5,43.5,44,44.9,44]</a:t>
            </a:r>
            <a:endParaRPr lang="en-IN" dirty="0"/>
          </a:p>
          <a:p>
            <a:r>
              <a:rPr lang="en-IN" dirty="0" err="1"/>
              <a:t>plt.plot</a:t>
            </a:r>
            <a:r>
              <a:rPr lang="en-IN" dirty="0"/>
              <a:t>(</a:t>
            </a:r>
            <a:r>
              <a:rPr lang="en-IN" dirty="0" err="1"/>
              <a:t>days,temperature,color</a:t>
            </a:r>
            <a:r>
              <a:rPr lang="en-IN" dirty="0"/>
              <a:t>="</a:t>
            </a:r>
            <a:r>
              <a:rPr lang="en-IN" dirty="0" err="1"/>
              <a:t>m",marker</a:t>
            </a:r>
            <a:r>
              <a:rPr lang="en-IN" dirty="0"/>
              <a:t>="o",</a:t>
            </a:r>
            <a:r>
              <a:rPr lang="en-IN" dirty="0" err="1"/>
              <a:t>linestyle</a:t>
            </a:r>
            <a:r>
              <a:rPr lang="en-IN" dirty="0"/>
              <a:t>='--',linewidth=4,markersize=10,</a:t>
            </a:r>
            <a:endParaRPr lang="en-IN" dirty="0"/>
          </a:p>
          <a:p>
            <a:r>
              <a:rPr lang="en-IN" dirty="0"/>
              <a:t>        label="Temp line")</a:t>
            </a:r>
            <a:endParaRPr lang="en-IN" dirty="0"/>
          </a:p>
          <a:p>
            <a:endParaRPr lang="en-IN" dirty="0"/>
          </a:p>
          <a:p>
            <a:r>
              <a:rPr lang="en-IN" dirty="0" err="1"/>
              <a:t>plt.plot</a:t>
            </a:r>
            <a:r>
              <a:rPr lang="en-IN" dirty="0"/>
              <a:t>(days,mumb_temp,"</a:t>
            </a:r>
            <a:r>
              <a:rPr lang="en-IN" dirty="0" err="1"/>
              <a:t>yo</a:t>
            </a:r>
            <a:r>
              <a:rPr lang="en-IN" dirty="0"/>
              <a:t>:",linewidth=3,markersize=10,label="Temp line")</a:t>
            </a:r>
            <a:endParaRPr lang="en-IN" dirty="0"/>
          </a:p>
          <a:p>
            <a:r>
              <a:rPr lang="en-IN" dirty="0" err="1"/>
              <a:t>plt.grid</a:t>
            </a:r>
            <a:r>
              <a:rPr lang="en-IN" dirty="0"/>
              <a:t>(</a:t>
            </a:r>
            <a:r>
              <a:rPr lang="en-IN" dirty="0" err="1"/>
              <a:t>color</a:t>
            </a:r>
            <a:r>
              <a:rPr lang="en-IN" dirty="0"/>
              <a:t>='w',</a:t>
            </a:r>
            <a:r>
              <a:rPr lang="en-IN" dirty="0" err="1"/>
              <a:t>linestyle</a:t>
            </a:r>
            <a:r>
              <a:rPr lang="en-IN" dirty="0"/>
              <a:t>='--',linewidth=2)</a:t>
            </a:r>
            <a:endParaRPr lang="en-IN" dirty="0"/>
          </a:p>
          <a:p>
            <a:r>
              <a:rPr lang="en-IN" dirty="0" err="1"/>
              <a:t>plt.axis</a:t>
            </a:r>
            <a:r>
              <a:rPr lang="en-IN" dirty="0"/>
              <a:t>([0,20,0,50])</a:t>
            </a:r>
            <a:endParaRPr lang="en-IN" dirty="0"/>
          </a:p>
          <a:p>
            <a:r>
              <a:rPr lang="en-IN" dirty="0" err="1"/>
              <a:t>plt.title</a:t>
            </a:r>
            <a:r>
              <a:rPr lang="en-IN" dirty="0"/>
              <a:t>("Delhi and Mumbai Temperature")</a:t>
            </a:r>
            <a:endParaRPr lang="en-IN" dirty="0"/>
          </a:p>
          <a:p>
            <a:r>
              <a:rPr lang="en-IN" dirty="0" err="1"/>
              <a:t>plt.xlabel</a:t>
            </a:r>
            <a:r>
              <a:rPr lang="en-IN" dirty="0"/>
              <a:t>("days")</a:t>
            </a:r>
            <a:endParaRPr lang="en-IN" dirty="0"/>
          </a:p>
          <a:p>
            <a:r>
              <a:rPr lang="en-IN" dirty="0" err="1"/>
              <a:t>plt.ylabel</a:t>
            </a:r>
            <a:r>
              <a:rPr lang="en-IN" dirty="0"/>
              <a:t>("temperature")</a:t>
            </a:r>
            <a:endParaRPr lang="en-IN" dirty="0"/>
          </a:p>
          <a:p>
            <a:endParaRPr lang="en-IN" dirty="0"/>
          </a:p>
          <a:p>
            <a:r>
              <a:rPr lang="en-IN" dirty="0" err="1"/>
              <a:t>plt.legend</a:t>
            </a:r>
            <a:r>
              <a:rPr lang="en-IN" dirty="0"/>
              <a:t>(</a:t>
            </a:r>
            <a:r>
              <a:rPr lang="en-IN" dirty="0" err="1"/>
              <a:t>loc</a:t>
            </a:r>
            <a:r>
              <a:rPr lang="en-IN" dirty="0"/>
              <a:t>=3)</a:t>
            </a:r>
            <a:endParaRPr lang="en-IN" dirty="0"/>
          </a:p>
          <a:p>
            <a:r>
              <a:rPr lang="en-IN" dirty="0" err="1"/>
              <a:t>plt.show</a:t>
            </a:r>
            <a:r>
              <a:rPr lang="en-IN" dirty="0"/>
              <a:t>()</a:t>
            </a:r>
            <a:endParaRPr lang="en-IN"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Histogram</a:t>
            </a:r>
            <a:endParaRPr lang="en-IN" dirty="0"/>
          </a:p>
        </p:txBody>
      </p:sp>
      <p:sp>
        <p:nvSpPr>
          <p:cNvPr id="3" name="Content Placeholder 2"/>
          <p:cNvSpPr>
            <a:spLocks noGrp="1"/>
          </p:cNvSpPr>
          <p:nvPr>
            <p:ph idx="1"/>
          </p:nvPr>
        </p:nvSpPr>
        <p:spPr>
          <a:xfrm>
            <a:off x="457200" y="764704"/>
            <a:ext cx="8229600" cy="6093296"/>
          </a:xfrm>
        </p:spPr>
        <p:txBody>
          <a:bodyPr/>
          <a:lstStyle/>
          <a:p>
            <a:r>
              <a:rPr lang="en-US" sz="2000" dirty="0"/>
              <a:t>import </a:t>
            </a:r>
            <a:r>
              <a:rPr lang="en-US" sz="2000" dirty="0" err="1"/>
              <a:t>matplotlib.pyplot</a:t>
            </a:r>
            <a:r>
              <a:rPr lang="en-US" sz="2000" dirty="0"/>
              <a:t> as </a:t>
            </a:r>
            <a:r>
              <a:rPr lang="en-US" sz="2000" dirty="0" err="1"/>
              <a:t>plt</a:t>
            </a:r>
            <a:endParaRPr lang="en-US" sz="2000" dirty="0"/>
          </a:p>
          <a:p>
            <a:r>
              <a:rPr lang="en-US" sz="2000" dirty="0"/>
              <a:t>import </a:t>
            </a:r>
            <a:r>
              <a:rPr lang="en-US" sz="2000" dirty="0" err="1"/>
              <a:t>numpy</a:t>
            </a:r>
            <a:r>
              <a:rPr lang="en-US" sz="2000" dirty="0"/>
              <a:t> as np</a:t>
            </a:r>
            <a:endParaRPr lang="en-US" sz="2000" dirty="0"/>
          </a:p>
          <a:p>
            <a:r>
              <a:rPr lang="en-US" sz="2000" dirty="0"/>
              <a:t>import random</a:t>
            </a:r>
            <a:endParaRPr lang="en-US" sz="2000" dirty="0"/>
          </a:p>
          <a:p>
            <a:r>
              <a:rPr lang="en-US" sz="2000" dirty="0" err="1"/>
              <a:t>ml_student_age</a:t>
            </a:r>
            <a:r>
              <a:rPr lang="en-US" sz="2000" dirty="0"/>
              <a:t>=</a:t>
            </a:r>
            <a:r>
              <a:rPr lang="en-US" sz="2000" dirty="0" err="1"/>
              <a:t>np.random.randint</a:t>
            </a:r>
            <a:r>
              <a:rPr lang="en-US" sz="2000" dirty="0"/>
              <a:t>(18,45,(100))</a:t>
            </a:r>
            <a:endParaRPr lang="en-US" sz="2000" dirty="0"/>
          </a:p>
          <a:p>
            <a:r>
              <a:rPr lang="en-US" sz="2000" dirty="0" err="1"/>
              <a:t>py_students_age</a:t>
            </a:r>
            <a:r>
              <a:rPr lang="en-US" sz="2000" dirty="0"/>
              <a:t>=</a:t>
            </a:r>
            <a:r>
              <a:rPr lang="en-US" sz="2000" dirty="0" err="1"/>
              <a:t>np.random.randint</a:t>
            </a:r>
            <a:r>
              <a:rPr lang="en-US" sz="2000" dirty="0"/>
              <a:t>(15,44,(100))</a:t>
            </a:r>
            <a:endParaRPr lang="en-US" sz="2000" dirty="0"/>
          </a:p>
          <a:p>
            <a:r>
              <a:rPr lang="en-IN" sz="2000" dirty="0"/>
              <a:t>bins=[15,20,25,30,35,40,45]</a:t>
            </a:r>
            <a:endParaRPr lang="en-IN" sz="2000" dirty="0"/>
          </a:p>
          <a:p>
            <a:r>
              <a:rPr lang="en-IN" sz="2000" dirty="0" err="1"/>
              <a:t>plt.hist</a:t>
            </a:r>
            <a:r>
              <a:rPr lang="en-IN" sz="2000" dirty="0"/>
              <a:t>(</a:t>
            </a:r>
            <a:r>
              <a:rPr lang="en-IN" sz="2000" dirty="0" err="1"/>
              <a:t>ml_student_age,bins,rwidth</a:t>
            </a:r>
            <a:r>
              <a:rPr lang="en-IN" sz="2000" dirty="0"/>
              <a:t>=0.8,histtype="</a:t>
            </a:r>
            <a:r>
              <a:rPr lang="en-IN" sz="2000" dirty="0" err="1"/>
              <a:t>bar",orientation</a:t>
            </a:r>
            <a:r>
              <a:rPr lang="en-IN" sz="2000" dirty="0"/>
              <a:t>="horizontal")</a:t>
            </a:r>
            <a:endParaRPr lang="en-IN" sz="2000" dirty="0"/>
          </a:p>
          <a:p>
            <a:r>
              <a:rPr lang="en-IN" sz="2000" dirty="0" err="1"/>
              <a:t>plt.title</a:t>
            </a:r>
            <a:r>
              <a:rPr lang="en-IN" sz="2000" dirty="0"/>
              <a:t>("ML Students age histograms")</a:t>
            </a:r>
            <a:endParaRPr lang="en-IN" sz="2000" dirty="0"/>
          </a:p>
          <a:p>
            <a:r>
              <a:rPr lang="en-IN" sz="2000" dirty="0" err="1"/>
              <a:t>plt.xlabel</a:t>
            </a:r>
            <a:r>
              <a:rPr lang="en-IN" sz="2000" dirty="0"/>
              <a:t>("Students age category")</a:t>
            </a:r>
            <a:endParaRPr lang="en-IN" sz="2000" dirty="0"/>
          </a:p>
          <a:p>
            <a:r>
              <a:rPr lang="en-IN" sz="2000" dirty="0" err="1"/>
              <a:t>plt.ylabel</a:t>
            </a:r>
            <a:r>
              <a:rPr lang="en-IN" sz="2000" dirty="0"/>
              <a:t>("Number of students age")</a:t>
            </a:r>
            <a:endParaRPr lang="en-IN" sz="2000" dirty="0"/>
          </a:p>
          <a:p>
            <a:r>
              <a:rPr lang="en-IN" sz="2000" dirty="0" err="1"/>
              <a:t>plt.show</a:t>
            </a:r>
            <a:r>
              <a:rPr lang="en-IN" sz="2000" dirty="0"/>
              <a:t>()</a:t>
            </a:r>
            <a:endParaRPr lang="en-IN" sz="2000" dirty="0"/>
          </a:p>
          <a:p>
            <a:endParaRPr lang="en-IN"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Two histograms together</a:t>
            </a:r>
            <a:endParaRPr lang="en-IN" dirty="0"/>
          </a:p>
        </p:txBody>
      </p:sp>
      <p:sp>
        <p:nvSpPr>
          <p:cNvPr id="3" name="Content Placeholder 2"/>
          <p:cNvSpPr>
            <a:spLocks noGrp="1"/>
          </p:cNvSpPr>
          <p:nvPr>
            <p:ph idx="1"/>
          </p:nvPr>
        </p:nvSpPr>
        <p:spPr>
          <a:xfrm>
            <a:off x="457200" y="620688"/>
            <a:ext cx="8229600" cy="5962674"/>
          </a:xfrm>
        </p:spPr>
        <p:txBody>
          <a:bodyPr>
            <a:normAutofit fontScale="92500" lnSpcReduction="10000"/>
          </a:bodyPr>
          <a:lstStyle/>
          <a:p>
            <a:r>
              <a:rPr lang="en-IN" dirty="0" err="1"/>
              <a:t>plt.hist</a:t>
            </a:r>
            <a:r>
              <a:rPr lang="en-IN" dirty="0"/>
              <a:t>([</a:t>
            </a:r>
            <a:r>
              <a:rPr lang="en-IN" dirty="0" err="1"/>
              <a:t>ml_student_age,py_students_age</a:t>
            </a:r>
            <a:r>
              <a:rPr lang="en-IN" dirty="0"/>
              <a:t>],</a:t>
            </a:r>
            <a:r>
              <a:rPr lang="en-IN" dirty="0" err="1"/>
              <a:t>bins,rwidth</a:t>
            </a:r>
            <a:r>
              <a:rPr lang="en-IN" dirty="0"/>
              <a:t>=0.8,histtype="</a:t>
            </a:r>
            <a:r>
              <a:rPr lang="en-IN" dirty="0" err="1"/>
              <a:t>bar",orientation</a:t>
            </a:r>
            <a:r>
              <a:rPr lang="en-IN" dirty="0"/>
              <a:t>="vertical",</a:t>
            </a:r>
            <a:endParaRPr lang="en-IN" dirty="0"/>
          </a:p>
          <a:p>
            <a:r>
              <a:rPr lang="en-IN" dirty="0"/>
              <a:t>        </a:t>
            </a:r>
            <a:r>
              <a:rPr lang="en-IN" dirty="0" err="1"/>
              <a:t>color</a:t>
            </a:r>
            <a:r>
              <a:rPr lang="en-IN" dirty="0"/>
              <a:t>=["m", "y"],label=["ML Student", "</a:t>
            </a:r>
            <a:r>
              <a:rPr lang="en-IN" dirty="0" err="1"/>
              <a:t>Py</a:t>
            </a:r>
            <a:r>
              <a:rPr lang="en-IN" dirty="0"/>
              <a:t> Student"])</a:t>
            </a:r>
            <a:endParaRPr lang="en-IN" dirty="0"/>
          </a:p>
          <a:p>
            <a:r>
              <a:rPr lang="en-IN" dirty="0"/>
              <a:t>#</a:t>
            </a:r>
            <a:r>
              <a:rPr lang="en-IN" dirty="0" err="1"/>
              <a:t>plt.hist</a:t>
            </a:r>
            <a:r>
              <a:rPr lang="en-IN" dirty="0"/>
              <a:t>(</a:t>
            </a:r>
            <a:r>
              <a:rPr lang="en-IN" dirty="0" err="1"/>
              <a:t>py_students_age,bins,rwidth</a:t>
            </a:r>
            <a:r>
              <a:rPr lang="en-IN" dirty="0"/>
              <a:t>=0.8,histtype="</a:t>
            </a:r>
            <a:r>
              <a:rPr lang="en-IN" dirty="0" err="1"/>
              <a:t>bar",orientation</a:t>
            </a:r>
            <a:r>
              <a:rPr lang="en-IN" dirty="0"/>
              <a:t>="vertical",</a:t>
            </a:r>
            <a:endParaRPr lang="en-IN" dirty="0"/>
          </a:p>
          <a:p>
            <a:r>
              <a:rPr lang="en-IN" dirty="0"/>
              <a:t>       # </a:t>
            </a:r>
            <a:r>
              <a:rPr lang="en-IN" dirty="0" err="1"/>
              <a:t>color</a:t>
            </a:r>
            <a:r>
              <a:rPr lang="en-IN" dirty="0"/>
              <a:t>="</a:t>
            </a:r>
            <a:r>
              <a:rPr lang="en-IN" dirty="0" err="1"/>
              <a:t>y",label</a:t>
            </a:r>
            <a:r>
              <a:rPr lang="en-IN" dirty="0"/>
              <a:t>="Python Student")</a:t>
            </a:r>
            <a:endParaRPr lang="en-IN" dirty="0"/>
          </a:p>
          <a:p>
            <a:r>
              <a:rPr lang="en-IN" dirty="0" err="1"/>
              <a:t>plt.title</a:t>
            </a:r>
            <a:r>
              <a:rPr lang="en-IN" dirty="0"/>
              <a:t>("ML Students age histograms")</a:t>
            </a:r>
            <a:endParaRPr lang="en-IN" dirty="0"/>
          </a:p>
          <a:p>
            <a:r>
              <a:rPr lang="en-IN" dirty="0" err="1"/>
              <a:t>plt.xlabel</a:t>
            </a:r>
            <a:r>
              <a:rPr lang="en-IN" dirty="0"/>
              <a:t>("Students age category")</a:t>
            </a:r>
            <a:endParaRPr lang="en-IN" dirty="0"/>
          </a:p>
          <a:p>
            <a:r>
              <a:rPr lang="en-IN" dirty="0" err="1"/>
              <a:t>plt.ylabel</a:t>
            </a:r>
            <a:r>
              <a:rPr lang="en-IN" dirty="0"/>
              <a:t>("Number of students age")</a:t>
            </a:r>
            <a:endParaRPr lang="en-IN" dirty="0"/>
          </a:p>
          <a:p>
            <a:r>
              <a:rPr lang="en-IN" dirty="0" err="1"/>
              <a:t>plt.legend</a:t>
            </a:r>
            <a:r>
              <a:rPr lang="en-IN" dirty="0"/>
              <a:t>()</a:t>
            </a:r>
            <a:endParaRPr lang="en-IN" dirty="0"/>
          </a:p>
          <a:p>
            <a:r>
              <a:rPr lang="en-IN" dirty="0" err="1"/>
              <a:t>plt.show</a:t>
            </a:r>
            <a:r>
              <a:rPr lang="en-IN" dirty="0"/>
              <a: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Check Number of Dimensions?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IN" sz="2000" b="0" i="0" dirty="0">
                <a:solidFill>
                  <a:srgbClr val="000000"/>
                </a:solidFill>
                <a:effectLst/>
                <a:latin typeface="Verdana" panose="020B0604030504040204" pitchFamily="34" charset="0"/>
              </a:rPr>
              <a:t>NumPy Arrays provides the </a:t>
            </a:r>
            <a:r>
              <a:rPr lang="en-IN" sz="2000" b="0" i="0" dirty="0" err="1">
                <a:solidFill>
                  <a:srgbClr val="000000"/>
                </a:solidFill>
                <a:effectLst/>
                <a:latin typeface="Verdana" panose="020B0604030504040204" pitchFamily="34" charset="0"/>
              </a:rPr>
              <a:t>ndim</a:t>
            </a:r>
            <a:r>
              <a:rPr lang="en-IN" sz="2000" b="0" i="0" dirty="0">
                <a:solidFill>
                  <a:srgbClr val="000000"/>
                </a:solidFill>
                <a:effectLst/>
                <a:latin typeface="Verdana" panose="020B0604030504040204" pitchFamily="34" charset="0"/>
              </a:rPr>
              <a:t> attribute </a:t>
            </a:r>
            <a:r>
              <a:rPr lang="en-US" sz="2000" b="0" i="0" dirty="0">
                <a:solidFill>
                  <a:srgbClr val="000000"/>
                </a:solidFill>
                <a:effectLst/>
                <a:latin typeface="Verdana" panose="020B0604030504040204" pitchFamily="34" charset="0"/>
              </a:rPr>
              <a:t>that returns an integer that tells us how many dimensions the array have.</a:t>
            </a:r>
            <a:endParaRPr lang="en-US" sz="2000" b="0" i="0" dirty="0">
              <a:solidFill>
                <a:srgbClr val="000000"/>
              </a:solidFill>
              <a:effectLst/>
              <a:latin typeface="Verdana" panose="020B0604030504040204" pitchFamily="34" charset="0"/>
            </a:endParaRPr>
          </a:p>
          <a:p>
            <a:r>
              <a:rPr lang="en-IN" sz="2000" b="0" i="0" dirty="0">
                <a:solidFill>
                  <a:srgbClr val="0000CD"/>
                </a:solidFill>
                <a:effectLst/>
                <a:latin typeface="Consolas" panose="020B0609020204030204" pitchFamily="49" charset="0"/>
              </a:rPr>
              <a:t>import</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numpy</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as</a:t>
            </a:r>
            <a:r>
              <a:rPr lang="en-IN" sz="2000" b="0" i="0" dirty="0">
                <a:solidFill>
                  <a:srgbClr val="000000"/>
                </a:solidFill>
                <a:effectLst/>
                <a:latin typeface="Consolas" panose="020B0609020204030204" pitchFamily="49" charset="0"/>
              </a:rPr>
              <a:t> np</a:t>
            </a:r>
            <a:br>
              <a:rPr lang="en-IN" sz="2000" dirty="0"/>
            </a:br>
            <a:br>
              <a:rPr lang="en-IN" sz="2000" dirty="0"/>
            </a:br>
            <a:r>
              <a:rPr lang="en-IN" sz="2000" b="0" i="0" dirty="0">
                <a:solidFill>
                  <a:srgbClr val="000000"/>
                </a:solidFill>
                <a:effectLst/>
                <a:latin typeface="Consolas" panose="020B0609020204030204" pitchFamily="49" charset="0"/>
              </a:rPr>
              <a:t>a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42</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00"/>
                </a:solidFill>
                <a:effectLst/>
                <a:latin typeface="Consolas" panose="020B0609020204030204" pitchFamily="49" charset="0"/>
              </a:rPr>
              <a:t>b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00"/>
                </a:solidFill>
                <a:effectLst/>
                <a:latin typeface="Consolas" panose="020B0609020204030204" pitchFamily="49" charset="0"/>
              </a:rPr>
              <a:t>c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6</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00"/>
                </a:solidFill>
                <a:effectLst/>
                <a:latin typeface="Consolas" panose="020B0609020204030204" pitchFamily="49" charset="0"/>
              </a:rPr>
              <a:t>d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6</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6</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a.ndim</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b.ndim</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c.ndim</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d.ndim</a:t>
            </a:r>
            <a:r>
              <a:rPr lang="en-IN" sz="2000" b="0" i="0" dirty="0">
                <a:solidFill>
                  <a:srgbClr val="000000"/>
                </a:solidFill>
                <a:effectLst/>
                <a:latin typeface="Consolas" panose="020B0609020204030204" pitchFamily="49" charset="0"/>
              </a:rPr>
              <a:t>)</a:t>
            </a:r>
            <a:endParaRPr lang="en-IN" sz="20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Bar plot</a:t>
            </a:r>
            <a:endParaRPr lang="en-IN" dirty="0"/>
          </a:p>
        </p:txBody>
      </p:sp>
      <p:sp>
        <p:nvSpPr>
          <p:cNvPr id="3" name="Content Placeholder 2"/>
          <p:cNvSpPr>
            <a:spLocks noGrp="1"/>
          </p:cNvSpPr>
          <p:nvPr>
            <p:ph idx="1"/>
          </p:nvPr>
        </p:nvSpPr>
        <p:spPr>
          <a:xfrm>
            <a:off x="457200" y="836712"/>
            <a:ext cx="8229600" cy="5904656"/>
          </a:xfrm>
        </p:spPr>
        <p:txBody>
          <a:bodyPr>
            <a:normAutofit/>
          </a:bodyPr>
          <a:lstStyle/>
          <a:p>
            <a:r>
              <a:rPr lang="en-IN" sz="2000" dirty="0"/>
              <a:t>import </a:t>
            </a:r>
            <a:r>
              <a:rPr lang="en-IN" sz="2000" dirty="0" err="1"/>
              <a:t>matplotlib.pyplot</a:t>
            </a:r>
            <a:r>
              <a:rPr lang="en-IN" sz="2000" dirty="0"/>
              <a:t> as </a:t>
            </a:r>
            <a:r>
              <a:rPr lang="en-IN" sz="2000" dirty="0" err="1"/>
              <a:t>plt</a:t>
            </a:r>
            <a:endParaRPr lang="en-IN" sz="2000" dirty="0"/>
          </a:p>
          <a:p>
            <a:r>
              <a:rPr lang="en-IN" sz="2000" dirty="0"/>
              <a:t>import </a:t>
            </a:r>
            <a:r>
              <a:rPr lang="en-IN" sz="2000" dirty="0" err="1"/>
              <a:t>numpy</a:t>
            </a:r>
            <a:r>
              <a:rPr lang="en-IN" sz="2000" dirty="0"/>
              <a:t> as np</a:t>
            </a:r>
            <a:endParaRPr lang="en-IN" sz="2000" dirty="0"/>
          </a:p>
          <a:p>
            <a:r>
              <a:rPr lang="en-IN" sz="2000" dirty="0"/>
              <a:t>from matplotlib import style</a:t>
            </a:r>
            <a:endParaRPr lang="en-IN" sz="2000" dirty="0"/>
          </a:p>
          <a:p>
            <a:r>
              <a:rPr lang="en-US" sz="2000" dirty="0"/>
              <a:t>classes=["</a:t>
            </a:r>
            <a:r>
              <a:rPr lang="en-US" sz="2000" dirty="0" err="1"/>
              <a:t>Python","R","AI","ML","DS</a:t>
            </a:r>
            <a:r>
              <a:rPr lang="en-US" sz="2000" dirty="0"/>
              <a:t>"]</a:t>
            </a:r>
            <a:endParaRPr lang="en-US" sz="2000" dirty="0"/>
          </a:p>
          <a:p>
            <a:r>
              <a:rPr lang="en-US" sz="2000" dirty="0"/>
              <a:t>class1_students=[30,10,20,25,10]</a:t>
            </a:r>
            <a:endParaRPr lang="en-US" sz="2000" dirty="0"/>
          </a:p>
          <a:p>
            <a:r>
              <a:rPr lang="en-US" sz="2000" dirty="0"/>
              <a:t>class2_students=[40,5,20,20,10]</a:t>
            </a:r>
            <a:endParaRPr lang="en-US" sz="2000" dirty="0"/>
          </a:p>
          <a:p>
            <a:r>
              <a:rPr lang="en-US" sz="2000" dirty="0"/>
              <a:t>class3_students=[35,5,30,15,15]</a:t>
            </a:r>
            <a:endParaRPr lang="en-US" sz="2000" dirty="0"/>
          </a:p>
          <a:p>
            <a:r>
              <a:rPr lang="en-US" sz="2000" dirty="0" err="1"/>
              <a:t>plt.bar</a:t>
            </a:r>
            <a:r>
              <a:rPr lang="en-US" sz="2000" dirty="0"/>
              <a:t>(classes,class1_students)</a:t>
            </a:r>
            <a:endParaRPr lang="en-US" sz="2000" dirty="0"/>
          </a:p>
          <a:p>
            <a:r>
              <a:rPr lang="en-US" sz="2000" dirty="0" err="1"/>
              <a:t>plt.barh</a:t>
            </a:r>
            <a:r>
              <a:rPr lang="en-US" sz="2000" dirty="0"/>
              <a:t>(classes,class1_students)</a:t>
            </a:r>
            <a:endParaRPr lang="en-US" sz="2000" dirty="0"/>
          </a:p>
          <a:p>
            <a:endParaRPr lang="en-US" sz="2000" dirty="0"/>
          </a:p>
          <a:p>
            <a:r>
              <a:rPr lang="en-IN" sz="2000" dirty="0" err="1"/>
              <a:t>plt.bar</a:t>
            </a:r>
            <a:r>
              <a:rPr lang="en-IN" sz="2000" dirty="0"/>
              <a:t>(classes,class1_students,width=0.2,color="</a:t>
            </a:r>
            <a:r>
              <a:rPr lang="en-IN" sz="2000" dirty="0" err="1"/>
              <a:t>y",align</a:t>
            </a:r>
            <a:r>
              <a:rPr lang="en-IN" sz="2000" dirty="0"/>
              <a:t>="edge",</a:t>
            </a:r>
            <a:r>
              <a:rPr lang="en-IN" sz="2000" dirty="0" err="1"/>
              <a:t>edgecolor</a:t>
            </a:r>
            <a:r>
              <a:rPr lang="en-IN" sz="2000" dirty="0"/>
              <a:t>="</a:t>
            </a:r>
            <a:r>
              <a:rPr lang="en-IN" sz="2000" dirty="0" err="1"/>
              <a:t>m",linewidth</a:t>
            </a:r>
            <a:r>
              <a:rPr lang="en-IN" sz="2000" dirty="0"/>
              <a:t>=5,alpha=0.9,linestyle="--",label="Class 1 </a:t>
            </a:r>
            <a:r>
              <a:rPr lang="en-IN" sz="2000" dirty="0" err="1"/>
              <a:t>Students",visible</a:t>
            </a:r>
            <a:r>
              <a:rPr lang="en-IN" sz="2000" dirty="0"/>
              <a:t>=False)</a:t>
            </a:r>
            <a:endParaRPr lang="en-IN" sz="20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Multiple Bar Plots</a:t>
            </a:r>
            <a:endParaRPr lang="en-IN" dirty="0"/>
          </a:p>
        </p:txBody>
      </p:sp>
      <p:sp>
        <p:nvSpPr>
          <p:cNvPr id="3" name="Content Placeholder 2"/>
          <p:cNvSpPr>
            <a:spLocks noGrp="1"/>
          </p:cNvSpPr>
          <p:nvPr>
            <p:ph idx="1"/>
          </p:nvPr>
        </p:nvSpPr>
        <p:spPr>
          <a:xfrm>
            <a:off x="457200" y="620688"/>
            <a:ext cx="8229600" cy="6120680"/>
          </a:xfrm>
        </p:spPr>
        <p:txBody>
          <a:bodyPr>
            <a:normAutofit fontScale="85000" lnSpcReduction="10000"/>
          </a:bodyPr>
          <a:lstStyle/>
          <a:p>
            <a:r>
              <a:rPr lang="en-IN" dirty="0" err="1"/>
              <a:t>plt.figure</a:t>
            </a:r>
            <a:r>
              <a:rPr lang="en-IN" dirty="0"/>
              <a:t>(</a:t>
            </a:r>
            <a:r>
              <a:rPr lang="en-IN" dirty="0" err="1"/>
              <a:t>figsize</a:t>
            </a:r>
            <a:r>
              <a:rPr lang="en-IN" dirty="0"/>
              <a:t>=(16,9))</a:t>
            </a:r>
            <a:endParaRPr lang="en-IN" dirty="0"/>
          </a:p>
          <a:p>
            <a:r>
              <a:rPr lang="en-IN" dirty="0" err="1"/>
              <a:t>classes_index</a:t>
            </a:r>
            <a:r>
              <a:rPr lang="en-IN" dirty="0"/>
              <a:t>=</a:t>
            </a:r>
            <a:r>
              <a:rPr lang="en-IN" dirty="0" err="1"/>
              <a:t>np.arange</a:t>
            </a:r>
            <a:r>
              <a:rPr lang="en-IN" dirty="0"/>
              <a:t>(</a:t>
            </a:r>
            <a:r>
              <a:rPr lang="en-IN" dirty="0" err="1"/>
              <a:t>len</a:t>
            </a:r>
            <a:r>
              <a:rPr lang="en-IN" dirty="0"/>
              <a:t>(classes))</a:t>
            </a:r>
            <a:endParaRPr lang="en-IN" dirty="0"/>
          </a:p>
          <a:p>
            <a:r>
              <a:rPr lang="en-IN" dirty="0"/>
              <a:t>width=0.2</a:t>
            </a:r>
            <a:endParaRPr lang="en-IN" dirty="0"/>
          </a:p>
          <a:p>
            <a:r>
              <a:rPr lang="en-IN" dirty="0" err="1"/>
              <a:t>plt.bar</a:t>
            </a:r>
            <a:r>
              <a:rPr lang="en-IN" dirty="0"/>
              <a:t>(classes_index,class1_students,width,color="</a:t>
            </a:r>
            <a:r>
              <a:rPr lang="en-IN" dirty="0" err="1"/>
              <a:t>b",label</a:t>
            </a:r>
            <a:r>
              <a:rPr lang="en-IN" dirty="0"/>
              <a:t>="Class 1 Students")</a:t>
            </a:r>
            <a:endParaRPr lang="en-IN" dirty="0"/>
          </a:p>
          <a:p>
            <a:r>
              <a:rPr lang="en-IN" dirty="0" err="1"/>
              <a:t>plt.bar</a:t>
            </a:r>
            <a:r>
              <a:rPr lang="en-IN" dirty="0"/>
              <a:t>(classes_index+width,class2_students,width,color="</a:t>
            </a:r>
            <a:r>
              <a:rPr lang="en-IN" dirty="0" err="1"/>
              <a:t>g",align</a:t>
            </a:r>
            <a:r>
              <a:rPr lang="en-IN" dirty="0"/>
              <a:t>="</a:t>
            </a:r>
            <a:r>
              <a:rPr lang="en-IN" dirty="0" err="1"/>
              <a:t>edge",label</a:t>
            </a:r>
            <a:r>
              <a:rPr lang="en-IN" dirty="0"/>
              <a:t>="Class 2 Students")</a:t>
            </a:r>
            <a:endParaRPr lang="en-IN" dirty="0"/>
          </a:p>
          <a:p>
            <a:r>
              <a:rPr lang="en-IN" dirty="0" err="1"/>
              <a:t>plt.bar</a:t>
            </a:r>
            <a:r>
              <a:rPr lang="en-IN" dirty="0"/>
              <a:t>(classes_index+width+width,class3_students,width,color="</a:t>
            </a:r>
            <a:r>
              <a:rPr lang="en-IN" dirty="0" err="1"/>
              <a:t>y",align</a:t>
            </a:r>
            <a:r>
              <a:rPr lang="en-IN" dirty="0"/>
              <a:t>="</a:t>
            </a:r>
            <a:r>
              <a:rPr lang="en-IN" dirty="0" err="1"/>
              <a:t>edge",label</a:t>
            </a:r>
            <a:r>
              <a:rPr lang="en-IN" dirty="0"/>
              <a:t>="Class 3 Students")</a:t>
            </a:r>
            <a:endParaRPr lang="en-IN" dirty="0"/>
          </a:p>
          <a:p>
            <a:r>
              <a:rPr lang="en-IN" dirty="0" err="1"/>
              <a:t>plt.title</a:t>
            </a:r>
            <a:r>
              <a:rPr lang="en-IN" dirty="0"/>
              <a:t>("Bar Chart of IAIP Class")</a:t>
            </a:r>
            <a:endParaRPr lang="en-IN" dirty="0"/>
          </a:p>
          <a:p>
            <a:r>
              <a:rPr lang="en-IN" dirty="0" err="1"/>
              <a:t>plt.xticks</a:t>
            </a:r>
            <a:r>
              <a:rPr lang="en-IN" dirty="0"/>
              <a:t>(</a:t>
            </a:r>
            <a:r>
              <a:rPr lang="en-IN" dirty="0" err="1"/>
              <a:t>classes_index,classes,rotation</a:t>
            </a:r>
            <a:r>
              <a:rPr lang="en-IN" dirty="0"/>
              <a:t>=20)</a:t>
            </a:r>
            <a:endParaRPr lang="en-IN" dirty="0"/>
          </a:p>
          <a:p>
            <a:r>
              <a:rPr lang="en-IN" dirty="0" err="1"/>
              <a:t>plt.xlabel</a:t>
            </a:r>
            <a:r>
              <a:rPr lang="en-IN" dirty="0"/>
              <a:t>("Classes")</a:t>
            </a:r>
            <a:endParaRPr lang="en-IN" dirty="0"/>
          </a:p>
          <a:p>
            <a:r>
              <a:rPr lang="en-IN" dirty="0" err="1"/>
              <a:t>plt.ylabel</a:t>
            </a:r>
            <a:r>
              <a:rPr lang="en-IN" dirty="0"/>
              <a:t>("No. of Students")</a:t>
            </a:r>
            <a:endParaRPr lang="en-IN" dirty="0"/>
          </a:p>
          <a:p>
            <a:r>
              <a:rPr lang="en-IN" dirty="0" err="1"/>
              <a:t>plt.show</a:t>
            </a:r>
            <a:r>
              <a:rPr lang="en-IN" dirty="0"/>
              <a:t>()</a:t>
            </a:r>
            <a:endParaRPr lang="en-IN"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Scatter Plot</a:t>
            </a:r>
            <a:endParaRPr lang="en-IN" dirty="0"/>
          </a:p>
        </p:txBody>
      </p:sp>
      <p:sp>
        <p:nvSpPr>
          <p:cNvPr id="3" name="Content Placeholder 2"/>
          <p:cNvSpPr>
            <a:spLocks noGrp="1"/>
          </p:cNvSpPr>
          <p:nvPr>
            <p:ph idx="1"/>
          </p:nvPr>
        </p:nvSpPr>
        <p:spPr>
          <a:xfrm>
            <a:off x="457200" y="548680"/>
            <a:ext cx="8229600" cy="6034682"/>
          </a:xfrm>
        </p:spPr>
        <p:txBody>
          <a:bodyPr>
            <a:normAutofit/>
          </a:bodyPr>
          <a:lstStyle/>
          <a:p>
            <a:r>
              <a:rPr lang="en-US" sz="1800" dirty="0"/>
              <a:t>import </a:t>
            </a:r>
            <a:r>
              <a:rPr lang="en-US" sz="1800" dirty="0" err="1"/>
              <a:t>matplotlib.pyplot</a:t>
            </a:r>
            <a:r>
              <a:rPr lang="en-US" sz="1800" dirty="0"/>
              <a:t> as </a:t>
            </a:r>
            <a:r>
              <a:rPr lang="en-US" sz="1800" dirty="0" err="1"/>
              <a:t>plt</a:t>
            </a:r>
            <a:endParaRPr lang="en-US" sz="1800" dirty="0"/>
          </a:p>
          <a:p>
            <a:r>
              <a:rPr lang="en-US" sz="1800" dirty="0"/>
              <a:t>import </a:t>
            </a:r>
            <a:r>
              <a:rPr lang="en-US" sz="1800" dirty="0" err="1"/>
              <a:t>numpy</a:t>
            </a:r>
            <a:r>
              <a:rPr lang="en-US" sz="1800" dirty="0"/>
              <a:t> as np</a:t>
            </a:r>
            <a:endParaRPr lang="en-US" sz="1800" dirty="0"/>
          </a:p>
          <a:p>
            <a:r>
              <a:rPr lang="en-US" sz="1800" dirty="0"/>
              <a:t>import pandas as pd</a:t>
            </a:r>
            <a:endParaRPr lang="en-US" sz="1800" dirty="0"/>
          </a:p>
          <a:p>
            <a:r>
              <a:rPr lang="en-IN" sz="1800" dirty="0"/>
              <a:t>df=</a:t>
            </a:r>
            <a:r>
              <a:rPr lang="en-IN" sz="1800" dirty="0" err="1"/>
              <a:t>pd.read_csv</a:t>
            </a:r>
            <a:r>
              <a:rPr lang="en-IN" sz="1800" dirty="0"/>
              <a:t>("C:\\Users\\lenovo\\Downloads\\googleplaystore.csv",nrows=1000)</a:t>
            </a:r>
            <a:endParaRPr lang="en-IN" sz="1800" dirty="0"/>
          </a:p>
          <a:p>
            <a:r>
              <a:rPr lang="en-US" sz="1800" dirty="0"/>
              <a:t>x=df["Rating"]</a:t>
            </a:r>
            <a:endParaRPr lang="en-US" sz="1800" dirty="0"/>
          </a:p>
          <a:p>
            <a:r>
              <a:rPr lang="en-US" sz="1800" dirty="0"/>
              <a:t>y=df["Reviews"]</a:t>
            </a:r>
            <a:endParaRPr lang="en-US" sz="1800" dirty="0"/>
          </a:p>
          <a:p>
            <a:endParaRPr lang="en-US" sz="1800" dirty="0"/>
          </a:p>
          <a:p>
            <a:r>
              <a:rPr lang="en-IN" sz="1800" dirty="0" err="1"/>
              <a:t>plt.figure</a:t>
            </a:r>
            <a:r>
              <a:rPr lang="en-IN" sz="1800" dirty="0"/>
              <a:t>(</a:t>
            </a:r>
            <a:r>
              <a:rPr lang="en-IN" sz="1800" dirty="0" err="1"/>
              <a:t>figsize</a:t>
            </a:r>
            <a:r>
              <a:rPr lang="en-IN" sz="1800" dirty="0"/>
              <a:t>=(10,5))</a:t>
            </a:r>
            <a:endParaRPr lang="en-IN" sz="1800" dirty="0"/>
          </a:p>
          <a:p>
            <a:endParaRPr lang="en-IN" sz="1800" dirty="0"/>
          </a:p>
          <a:p>
            <a:r>
              <a:rPr lang="en-IN" sz="1800" dirty="0" err="1"/>
              <a:t>plt.scatter</a:t>
            </a:r>
            <a:r>
              <a:rPr lang="en-IN" sz="1800" dirty="0"/>
              <a:t>(</a:t>
            </a:r>
            <a:r>
              <a:rPr lang="en-IN" sz="1800" dirty="0" err="1"/>
              <a:t>x,y,c</a:t>
            </a:r>
            <a:r>
              <a:rPr lang="en-IN" sz="1800" dirty="0"/>
              <a:t>="</a:t>
            </a:r>
            <a:r>
              <a:rPr lang="en-IN" sz="1800" dirty="0" err="1"/>
              <a:t>r",marker</a:t>
            </a:r>
            <a:r>
              <a:rPr lang="en-IN" sz="1800" dirty="0"/>
              <a:t>="*",s=100,alpha=0.5,linewidth=10,edgecolor="g")</a:t>
            </a:r>
            <a:endParaRPr lang="en-IN" sz="1800" dirty="0"/>
          </a:p>
          <a:p>
            <a:r>
              <a:rPr lang="en-IN" sz="1800" dirty="0" err="1"/>
              <a:t>plt.title</a:t>
            </a:r>
            <a:r>
              <a:rPr lang="en-IN" sz="1800" dirty="0"/>
              <a:t>("Google Play Store Apps Scatter Plot")</a:t>
            </a:r>
            <a:endParaRPr lang="en-IN" sz="1800" dirty="0"/>
          </a:p>
          <a:p>
            <a:r>
              <a:rPr lang="en-IN" sz="1800" dirty="0" err="1"/>
              <a:t>plt.xlabel</a:t>
            </a:r>
            <a:r>
              <a:rPr lang="en-IN" sz="1800" dirty="0"/>
              <a:t>("Rating")</a:t>
            </a:r>
            <a:endParaRPr lang="en-IN" sz="1800" dirty="0"/>
          </a:p>
          <a:p>
            <a:r>
              <a:rPr lang="en-IN" sz="1800" dirty="0" err="1"/>
              <a:t>plt.ylabel</a:t>
            </a:r>
            <a:r>
              <a:rPr lang="en-IN" sz="1800" dirty="0"/>
              <a:t>("Reviews")</a:t>
            </a:r>
            <a:endParaRPr lang="en-IN" sz="18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890666"/>
          </a:xfrm>
        </p:spPr>
        <p:txBody>
          <a:bodyPr/>
          <a:lstStyle/>
          <a:p>
            <a:r>
              <a:rPr lang="en-IN" dirty="0" err="1"/>
              <a:t>plt.figure</a:t>
            </a:r>
            <a:r>
              <a:rPr lang="en-IN" dirty="0"/>
              <a:t>(</a:t>
            </a:r>
            <a:r>
              <a:rPr lang="en-IN" dirty="0" err="1"/>
              <a:t>figsize</a:t>
            </a:r>
            <a:r>
              <a:rPr lang="en-IN" dirty="0"/>
              <a:t>=(10,5))</a:t>
            </a:r>
            <a:endParaRPr lang="en-IN" dirty="0"/>
          </a:p>
          <a:p>
            <a:endParaRPr lang="en-IN" dirty="0"/>
          </a:p>
          <a:p>
            <a:r>
              <a:rPr lang="en-IN" dirty="0" err="1"/>
              <a:t>plt.scatter</a:t>
            </a:r>
            <a:r>
              <a:rPr lang="en-IN" dirty="0"/>
              <a:t>(</a:t>
            </a:r>
            <a:r>
              <a:rPr lang="en-IN" dirty="0" err="1"/>
              <a:t>x,y,c</a:t>
            </a:r>
            <a:r>
              <a:rPr lang="en-IN" dirty="0"/>
              <a:t>="</a:t>
            </a:r>
            <a:r>
              <a:rPr lang="en-IN" dirty="0" err="1"/>
              <a:t>r",marker</a:t>
            </a:r>
            <a:r>
              <a:rPr lang="en-IN" dirty="0"/>
              <a:t>="*",s=100,alpha=0.5,linewidth=10,edgecolor="g")</a:t>
            </a:r>
            <a:endParaRPr lang="en-IN" dirty="0"/>
          </a:p>
          <a:p>
            <a:r>
              <a:rPr lang="en-IN" dirty="0" err="1"/>
              <a:t>plt.scatter</a:t>
            </a:r>
            <a:r>
              <a:rPr lang="en-IN" dirty="0"/>
              <a:t>(</a:t>
            </a:r>
            <a:r>
              <a:rPr lang="en-IN" dirty="0" err="1"/>
              <a:t>x,df</a:t>
            </a:r>
            <a:r>
              <a:rPr lang="en-IN" dirty="0"/>
              <a:t>["Installs"],c="</a:t>
            </a:r>
            <a:r>
              <a:rPr lang="en-IN" dirty="0" err="1"/>
              <a:t>y",marker</a:t>
            </a:r>
            <a:r>
              <a:rPr lang="en-IN" dirty="0"/>
              <a:t>="</a:t>
            </a:r>
            <a:r>
              <a:rPr lang="en-IN" dirty="0" err="1"/>
              <a:t>o",s</a:t>
            </a:r>
            <a:r>
              <a:rPr lang="en-IN" dirty="0"/>
              <a:t>=100,alpha=0.5,linewidth=10,edgecolor="c")</a:t>
            </a:r>
            <a:endParaRPr lang="en-IN" dirty="0"/>
          </a:p>
          <a:p>
            <a:r>
              <a:rPr lang="en-IN" dirty="0" err="1"/>
              <a:t>plt.title</a:t>
            </a:r>
            <a:r>
              <a:rPr lang="en-IN" dirty="0"/>
              <a:t>("Google Play Store Apps Scatter Plot")</a:t>
            </a:r>
            <a:endParaRPr lang="en-IN" dirty="0"/>
          </a:p>
          <a:p>
            <a:r>
              <a:rPr lang="en-IN" dirty="0" err="1"/>
              <a:t>plt.xlabel</a:t>
            </a:r>
            <a:r>
              <a:rPr lang="en-IN" dirty="0"/>
              <a:t>("Rating")</a:t>
            </a:r>
            <a:endParaRPr lang="en-IN" dirty="0"/>
          </a:p>
          <a:p>
            <a:r>
              <a:rPr lang="en-IN" dirty="0" err="1"/>
              <a:t>plt.ylabel</a:t>
            </a:r>
            <a:r>
              <a:rPr lang="en-IN" dirty="0"/>
              <a:t>("Reviews &amp; Install")</a:t>
            </a:r>
            <a:endParaRPr lang="en-IN"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8"/>
            <a:ext cx="8229600" cy="457199"/>
          </a:xfrm>
        </p:spPr>
        <p:txBody>
          <a:bodyPr>
            <a:normAutofit fontScale="90000"/>
          </a:bodyPr>
          <a:lstStyle/>
          <a:p>
            <a:r>
              <a:rPr lang="en-IN" dirty="0"/>
              <a:t>Pie Chart</a:t>
            </a:r>
            <a:endParaRPr lang="en-IN" dirty="0"/>
          </a:p>
        </p:txBody>
      </p:sp>
      <p:sp>
        <p:nvSpPr>
          <p:cNvPr id="3" name="Content Placeholder 2"/>
          <p:cNvSpPr>
            <a:spLocks noGrp="1"/>
          </p:cNvSpPr>
          <p:nvPr>
            <p:ph idx="1"/>
          </p:nvPr>
        </p:nvSpPr>
        <p:spPr>
          <a:xfrm>
            <a:off x="457200" y="731838"/>
            <a:ext cx="8229600" cy="5851524"/>
          </a:xfrm>
        </p:spPr>
        <p:txBody>
          <a:bodyPr/>
          <a:lstStyle/>
          <a:p>
            <a:r>
              <a:rPr lang="en-IN" dirty="0"/>
              <a:t>classes=["</a:t>
            </a:r>
            <a:r>
              <a:rPr lang="en-IN" dirty="0" err="1"/>
              <a:t>Python","R","Machine</a:t>
            </a:r>
            <a:r>
              <a:rPr lang="en-IN" dirty="0"/>
              <a:t> </a:t>
            </a:r>
            <a:r>
              <a:rPr lang="en-IN" dirty="0" err="1"/>
              <a:t>Learning","A.I","Data</a:t>
            </a:r>
            <a:r>
              <a:rPr lang="en-IN" dirty="0"/>
              <a:t> Science"]</a:t>
            </a:r>
            <a:endParaRPr lang="en-IN" dirty="0"/>
          </a:p>
          <a:p>
            <a:r>
              <a:rPr lang="en-IN" dirty="0"/>
              <a:t>class1_students=[45,15,35,25,30]</a:t>
            </a:r>
            <a:endParaRPr lang="en-IN" dirty="0"/>
          </a:p>
          <a:p>
            <a:r>
              <a:rPr lang="en-IN" dirty="0" err="1"/>
              <a:t>colors</a:t>
            </a:r>
            <a:r>
              <a:rPr lang="en-IN" dirty="0"/>
              <a:t>=["</a:t>
            </a:r>
            <a:r>
              <a:rPr lang="en-IN" dirty="0" err="1"/>
              <a:t>c","b","r","y","g</a:t>
            </a:r>
            <a:r>
              <a:rPr lang="en-IN" dirty="0"/>
              <a:t>"]</a:t>
            </a:r>
            <a:endParaRPr lang="en-IN" dirty="0"/>
          </a:p>
          <a:p>
            <a:r>
              <a:rPr lang="en-IN" dirty="0" err="1"/>
              <a:t>plt.pie</a:t>
            </a:r>
            <a:r>
              <a:rPr lang="en-IN" dirty="0"/>
              <a:t>(class1_students,labels=</a:t>
            </a:r>
            <a:r>
              <a:rPr lang="en-IN" dirty="0" err="1"/>
              <a:t>classes,explode</a:t>
            </a:r>
            <a:r>
              <a:rPr lang="en-IN" dirty="0"/>
              <a:t>=[0,0,0.2,0,0],</a:t>
            </a:r>
            <a:r>
              <a:rPr lang="en-IN" dirty="0" err="1"/>
              <a:t>colors</a:t>
            </a:r>
            <a:r>
              <a:rPr lang="en-IN" dirty="0"/>
              <a:t>=</a:t>
            </a:r>
            <a:r>
              <a:rPr lang="en-IN" dirty="0" err="1"/>
              <a:t>colors,autopct</a:t>
            </a:r>
            <a:r>
              <a:rPr lang="en-IN" dirty="0"/>
              <a:t>="%0.2f%%",shadow=</a:t>
            </a:r>
            <a:r>
              <a:rPr lang="en-IN" dirty="0" err="1"/>
              <a:t>True,radius</a:t>
            </a:r>
            <a:r>
              <a:rPr lang="en-IN" dirty="0"/>
              <a:t>=1.4,startangle=90)</a:t>
            </a:r>
            <a:endParaRPr lang="en-IN" dirty="0"/>
          </a:p>
          <a:p>
            <a:r>
              <a:rPr lang="en-IN" dirty="0" err="1"/>
              <a:t>plt.show</a:t>
            </a:r>
            <a:r>
              <a:rPr lang="en-IN" dirty="0"/>
              <a:t>()</a:t>
            </a:r>
            <a:endParaRPr lang="en-I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Scatter Plot</a:t>
            </a:r>
            <a:endParaRPr lang="en-IN" dirty="0"/>
          </a:p>
        </p:txBody>
      </p:sp>
      <p:sp>
        <p:nvSpPr>
          <p:cNvPr id="3" name="Content Placeholder 2"/>
          <p:cNvSpPr>
            <a:spLocks noGrp="1"/>
          </p:cNvSpPr>
          <p:nvPr>
            <p:ph idx="1"/>
          </p:nvPr>
        </p:nvSpPr>
        <p:spPr>
          <a:xfrm>
            <a:off x="518864" y="908720"/>
            <a:ext cx="8229600" cy="5217443"/>
          </a:xfrm>
        </p:spPr>
        <p:txBody>
          <a:bodyPr>
            <a:normAutofit fontScale="70000" lnSpcReduction="20000"/>
          </a:bodyPr>
          <a:lstStyle/>
          <a:p>
            <a:r>
              <a:rPr lang="en-IN" b="0" i="0" dirty="0">
                <a:solidFill>
                  <a:srgbClr val="1990B8"/>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matplotlib</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pyplot</a:t>
            </a:r>
            <a:r>
              <a:rPr lang="en-IN" b="0" i="0" dirty="0">
                <a:solidFill>
                  <a:srgbClr val="000000"/>
                </a:solidFill>
                <a:effectLst/>
                <a:latin typeface="Consolas" panose="020B0609020204030204" pitchFamily="49" charset="0"/>
              </a:rPr>
              <a:t> </a:t>
            </a:r>
            <a:r>
              <a:rPr lang="en-IN" b="0" i="0" dirty="0">
                <a:solidFill>
                  <a:srgbClr val="1990B8"/>
                </a:solidFill>
                <a:effectLst/>
                <a:latin typeface="Consolas" panose="020B0609020204030204" pitchFamily="49" charset="0"/>
              </a:rPr>
              <a:t>as</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plt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a:solidFill>
                  <a:srgbClr val="1990B8"/>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t>
            </a:r>
            <a:r>
              <a:rPr lang="en-IN" b="0" i="0" dirty="0">
                <a:solidFill>
                  <a:srgbClr val="1990B8"/>
                </a:solidFill>
                <a:effectLst/>
                <a:latin typeface="Consolas" panose="020B0609020204030204" pitchFamily="49" charset="0"/>
              </a:rPr>
              <a:t>as</a:t>
            </a:r>
            <a:r>
              <a:rPr lang="en-IN" b="0" i="0" dirty="0">
                <a:solidFill>
                  <a:srgbClr val="000000"/>
                </a:solidFill>
                <a:effectLst/>
                <a:latin typeface="Consolas" panose="020B0609020204030204" pitchFamily="49" charset="0"/>
              </a:rPr>
              <a:t> pd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math_marks</a:t>
            </a:r>
            <a:r>
              <a:rPr lang="en-IN" b="0" i="0" dirty="0">
                <a:solidFill>
                  <a:srgbClr val="000000"/>
                </a:solidFill>
                <a:effectLst/>
                <a:latin typeface="Consolas" panose="020B0609020204030204" pitchFamily="49" charset="0"/>
              </a:rPr>
              <a:t> </a:t>
            </a:r>
            <a:r>
              <a:rPr lang="en-IN" b="0" i="0" dirty="0">
                <a:solidFill>
                  <a:srgbClr val="A67F59"/>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5F6364"/>
                </a:solidFill>
                <a:effectLst/>
                <a:latin typeface="Consolas" panose="020B0609020204030204" pitchFamily="49" charset="0"/>
              </a:rPr>
              <a:t>[</a:t>
            </a:r>
            <a:r>
              <a:rPr lang="en-IN" b="0" i="0" dirty="0">
                <a:solidFill>
                  <a:srgbClr val="C92C2C"/>
                </a:solidFill>
                <a:effectLst/>
                <a:latin typeface="Consolas" panose="020B0609020204030204" pitchFamily="49" charset="0"/>
              </a:rPr>
              <a:t>88</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92</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89</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100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60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100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34</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science_marks</a:t>
            </a:r>
            <a:r>
              <a:rPr lang="en-IN" b="0" i="0" dirty="0">
                <a:solidFill>
                  <a:srgbClr val="000000"/>
                </a:solidFill>
                <a:effectLst/>
                <a:latin typeface="Consolas" panose="020B0609020204030204" pitchFamily="49" charset="0"/>
              </a:rPr>
              <a:t> </a:t>
            </a:r>
            <a:r>
              <a:rPr lang="en-IN" b="0" i="0" dirty="0">
                <a:solidFill>
                  <a:srgbClr val="A67F59"/>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5F6364"/>
                </a:solidFill>
                <a:effectLst/>
                <a:latin typeface="Consolas" panose="020B0609020204030204" pitchFamily="49" charset="0"/>
              </a:rPr>
              <a:t>[</a:t>
            </a:r>
            <a:r>
              <a:rPr lang="en-IN" b="0" i="0" dirty="0">
                <a:solidFill>
                  <a:srgbClr val="C92C2C"/>
                </a:solidFill>
                <a:effectLst/>
                <a:latin typeface="Consolas" panose="020B0609020204030204" pitchFamily="49" charset="0"/>
              </a:rPr>
              <a:t>35</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79</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79</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48</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100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88</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32</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45</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20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30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marks_range</a:t>
            </a:r>
            <a:r>
              <a:rPr lang="en-IN" b="0" i="0" dirty="0">
                <a:solidFill>
                  <a:srgbClr val="000000"/>
                </a:solidFill>
                <a:effectLst/>
                <a:latin typeface="Consolas" panose="020B0609020204030204" pitchFamily="49" charset="0"/>
              </a:rPr>
              <a:t> </a:t>
            </a:r>
            <a:r>
              <a:rPr lang="en-IN" b="0" i="0" dirty="0">
                <a:solidFill>
                  <a:srgbClr val="A67F59"/>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5F6364"/>
                </a:solidFill>
                <a:effectLst/>
                <a:latin typeface="Consolas" panose="020B0609020204030204" pitchFamily="49" charset="0"/>
              </a:rPr>
              <a:t>[</a:t>
            </a:r>
            <a:r>
              <a:rPr lang="en-IN" b="0" i="0" dirty="0">
                <a:solidFill>
                  <a:srgbClr val="C92C2C"/>
                </a:solidFill>
                <a:effectLst/>
                <a:latin typeface="Consolas" panose="020B0609020204030204" pitchFamily="49" charset="0"/>
              </a:rPr>
              <a:t>10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20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30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40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50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60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70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80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90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a:solidFill>
                  <a:srgbClr val="C92C2C"/>
                </a:solidFill>
                <a:effectLst/>
                <a:latin typeface="Consolas" panose="020B0609020204030204" pitchFamily="49" charset="0"/>
              </a:rPr>
              <a:t>100</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scatter</a:t>
            </a:r>
            <a:r>
              <a:rPr lang="en-IN" b="0" i="0" dirty="0">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marks_range</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math_marks</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label</a:t>
            </a:r>
            <a:r>
              <a:rPr lang="en-IN" b="0" i="0" dirty="0">
                <a:solidFill>
                  <a:srgbClr val="A67F59"/>
                </a:solidFill>
                <a:effectLst/>
                <a:latin typeface="Consolas" panose="020B0609020204030204" pitchFamily="49" charset="0"/>
              </a:rPr>
              <a:t>=</a:t>
            </a:r>
            <a:r>
              <a:rPr lang="en-IN" b="0" i="0" dirty="0">
                <a:solidFill>
                  <a:srgbClr val="2F9C0A"/>
                </a:solidFill>
                <a:effectLst/>
                <a:latin typeface="Consolas" panose="020B0609020204030204" pitchFamily="49" charset="0"/>
              </a:rPr>
              <a:t>'Math marks'</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color</a:t>
            </a:r>
            <a:r>
              <a:rPr lang="en-IN" b="0" i="0" dirty="0">
                <a:solidFill>
                  <a:srgbClr val="A67F59"/>
                </a:solidFill>
                <a:effectLst/>
                <a:latin typeface="Consolas" panose="020B0609020204030204" pitchFamily="49" charset="0"/>
              </a:rPr>
              <a:t>=</a:t>
            </a:r>
            <a:r>
              <a:rPr lang="en-IN" b="0" i="0" dirty="0">
                <a:solidFill>
                  <a:srgbClr val="2F9C0A"/>
                </a:solidFill>
                <a:effectLst/>
                <a:latin typeface="Consolas" panose="020B0609020204030204" pitchFamily="49" charset="0"/>
              </a:rPr>
              <a:t>'r'</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scatter</a:t>
            </a:r>
            <a:r>
              <a:rPr lang="en-IN" b="0" i="0" dirty="0">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marks_range</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science_marks</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label</a:t>
            </a:r>
            <a:r>
              <a:rPr lang="en-IN" b="0" i="0" dirty="0">
                <a:solidFill>
                  <a:srgbClr val="A67F59"/>
                </a:solidFill>
                <a:effectLst/>
                <a:latin typeface="Consolas" panose="020B0609020204030204" pitchFamily="49" charset="0"/>
              </a:rPr>
              <a:t>=</a:t>
            </a:r>
            <a:r>
              <a:rPr lang="en-IN" b="0" i="0" dirty="0">
                <a:solidFill>
                  <a:srgbClr val="2F9C0A"/>
                </a:solidFill>
                <a:effectLst/>
                <a:latin typeface="Consolas" panose="020B0609020204030204" pitchFamily="49" charset="0"/>
              </a:rPr>
              <a:t>'Science marks'</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color</a:t>
            </a:r>
            <a:r>
              <a:rPr lang="en-IN" b="0" i="0" dirty="0">
                <a:solidFill>
                  <a:srgbClr val="A67F59"/>
                </a:solidFill>
                <a:effectLst/>
                <a:latin typeface="Consolas" panose="020B0609020204030204" pitchFamily="49" charset="0"/>
              </a:rPr>
              <a:t>=</a:t>
            </a:r>
            <a:r>
              <a:rPr lang="en-IN" b="0" i="0" dirty="0">
                <a:solidFill>
                  <a:srgbClr val="2F9C0A"/>
                </a:solidFill>
                <a:effectLst/>
                <a:latin typeface="Consolas" panose="020B0609020204030204" pitchFamily="49" charset="0"/>
              </a:rPr>
              <a:t>'g'</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title</a:t>
            </a:r>
            <a:r>
              <a:rPr lang="en-IN" b="0" i="0" dirty="0">
                <a:solidFill>
                  <a:srgbClr val="5F6364"/>
                </a:solidFill>
                <a:effectLst/>
                <a:latin typeface="Consolas" panose="020B0609020204030204" pitchFamily="49" charset="0"/>
              </a:rPr>
              <a:t>(</a:t>
            </a:r>
            <a:r>
              <a:rPr lang="en-IN" b="0" i="0" dirty="0">
                <a:solidFill>
                  <a:srgbClr val="2F9C0A"/>
                </a:solidFill>
                <a:effectLst/>
                <a:latin typeface="Consolas" panose="020B0609020204030204" pitchFamily="49" charset="0"/>
              </a:rPr>
              <a:t>'Scatter Plot’</a:t>
            </a:r>
            <a:r>
              <a:rPr lang="en-IN" b="0" i="0" dirty="0">
                <a:solidFill>
                  <a:srgbClr val="5F6364"/>
                </a:solidFill>
                <a:effectLst/>
                <a:latin typeface="Consolas" panose="020B0609020204030204" pitchFamily="49" charset="0"/>
              </a:rPr>
              <a:t>)</a:t>
            </a:r>
            <a:endParaRPr lang="en-IN" b="0" i="0" dirty="0">
              <a:solidFill>
                <a:srgbClr val="5F6364"/>
              </a:solidFill>
              <a:effectLst/>
              <a:latin typeface="Consolas" panose="020B0609020204030204" pitchFamily="49" charset="0"/>
            </a:endParaRPr>
          </a:p>
          <a:p>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xlabel</a:t>
            </a:r>
            <a:r>
              <a:rPr lang="en-IN" b="0" i="0" dirty="0">
                <a:solidFill>
                  <a:srgbClr val="5F6364"/>
                </a:solidFill>
                <a:effectLst/>
                <a:latin typeface="Consolas" panose="020B0609020204030204" pitchFamily="49" charset="0"/>
              </a:rPr>
              <a:t>(</a:t>
            </a:r>
            <a:r>
              <a:rPr lang="en-IN" b="0" i="0" dirty="0">
                <a:solidFill>
                  <a:srgbClr val="2F9C0A"/>
                </a:solidFill>
                <a:effectLst/>
                <a:latin typeface="Consolas" panose="020B0609020204030204" pitchFamily="49" charset="0"/>
              </a:rPr>
              <a:t>'Marks Range’</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ylabel</a:t>
            </a:r>
            <a:r>
              <a:rPr lang="en-IN" b="0" i="0" dirty="0">
                <a:solidFill>
                  <a:srgbClr val="5F6364"/>
                </a:solidFill>
                <a:effectLst/>
                <a:latin typeface="Consolas" panose="020B0609020204030204" pitchFamily="49" charset="0"/>
              </a:rPr>
              <a:t>(</a:t>
            </a:r>
            <a:r>
              <a:rPr lang="en-IN" b="0" i="0" dirty="0">
                <a:solidFill>
                  <a:srgbClr val="2F9C0A"/>
                </a:solidFill>
                <a:effectLst/>
                <a:latin typeface="Consolas" panose="020B0609020204030204" pitchFamily="49" charset="0"/>
              </a:rPr>
              <a:t>'Marks Scored’</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legend</a:t>
            </a:r>
            <a:r>
              <a:rPr lang="en-IN" b="0" i="0" dirty="0">
                <a:solidFill>
                  <a:srgbClr val="5F6364"/>
                </a:solidFill>
                <a:effectLst/>
                <a:latin typeface="Consolas" panose="020B0609020204030204" pitchFamily="49" charset="0"/>
              </a:rPr>
              <a:t>()</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plt</a:t>
            </a:r>
            <a:r>
              <a:rPr lang="en-IN" b="0" i="0" dirty="0" err="1">
                <a:solidFill>
                  <a:srgbClr val="5F6364"/>
                </a:solidFill>
                <a:effectLst/>
                <a:latin typeface="Consolas" panose="020B0609020204030204" pitchFamily="49" charset="0"/>
              </a:rPr>
              <a:t>.</a:t>
            </a:r>
            <a:r>
              <a:rPr lang="en-IN" b="0" i="0" dirty="0" err="1">
                <a:solidFill>
                  <a:srgbClr val="000000"/>
                </a:solidFill>
                <a:effectLst/>
                <a:latin typeface="Consolas" panose="020B0609020204030204" pitchFamily="49" charset="0"/>
              </a:rPr>
              <a:t>show</a:t>
            </a:r>
            <a:r>
              <a:rPr lang="en-IN" b="0" i="0" dirty="0">
                <a:solidFill>
                  <a:srgbClr val="5F6364"/>
                </a:solidFill>
                <a:effectLst/>
                <a:latin typeface="Consolas" panose="020B0609020204030204" pitchFamily="49" charset="0"/>
              </a:rPr>
              <a:t>()</a:t>
            </a:r>
            <a:endParaRPr lang="en-IN"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Box Plot</a:t>
            </a:r>
            <a:endParaRPr lang="en-IN" dirty="0"/>
          </a:p>
        </p:txBody>
      </p:sp>
      <p:sp>
        <p:nvSpPr>
          <p:cNvPr id="3" name="Content Placeholder 2"/>
          <p:cNvSpPr>
            <a:spLocks noGrp="1"/>
          </p:cNvSpPr>
          <p:nvPr>
            <p:ph idx="1"/>
          </p:nvPr>
        </p:nvSpPr>
        <p:spPr>
          <a:xfrm>
            <a:off x="457200" y="692696"/>
            <a:ext cx="8229600" cy="5462067"/>
          </a:xfrm>
        </p:spPr>
        <p:txBody>
          <a:bodyPr>
            <a:normAutofit/>
          </a:bodyPr>
          <a:lstStyle/>
          <a:p>
            <a:r>
              <a:rPr lang="en-US" sz="1600" b="1" i="1" dirty="0">
                <a:solidFill>
                  <a:srgbClr val="273239"/>
                </a:solidFill>
                <a:effectLst/>
                <a:latin typeface="urw-din"/>
              </a:rPr>
              <a:t>Box Plot</a:t>
            </a:r>
            <a:r>
              <a:rPr lang="en-US" sz="1600" b="0" i="0" dirty="0">
                <a:solidFill>
                  <a:srgbClr val="273239"/>
                </a:solidFill>
                <a:effectLst/>
                <a:latin typeface="urw-din"/>
              </a:rPr>
              <a:t> is the visual representation of the depicting groups of numerical data through their quartiles</a:t>
            </a:r>
            <a:endParaRPr lang="en-US" sz="1600" b="0" i="0" dirty="0">
              <a:solidFill>
                <a:srgbClr val="273239"/>
              </a:solidFill>
              <a:effectLst/>
              <a:latin typeface="urw-din"/>
            </a:endParaRPr>
          </a:p>
          <a:p>
            <a:r>
              <a:rPr lang="en-US" sz="1600" b="0" i="0" dirty="0">
                <a:solidFill>
                  <a:srgbClr val="273239"/>
                </a:solidFill>
                <a:effectLst/>
                <a:latin typeface="urw-din"/>
              </a:rPr>
              <a:t>Boxplot is also used for detect the outlier in data set.</a:t>
            </a:r>
            <a:endParaRPr lang="en-US" sz="1600" dirty="0">
              <a:solidFill>
                <a:srgbClr val="273239"/>
              </a:solidFill>
              <a:latin typeface="urw-din"/>
            </a:endParaRPr>
          </a:p>
          <a:p>
            <a:r>
              <a:rPr lang="en-US" sz="1600" b="0" i="0" dirty="0">
                <a:solidFill>
                  <a:srgbClr val="273239"/>
                </a:solidFill>
                <a:effectLst/>
                <a:latin typeface="urw-din"/>
              </a:rPr>
              <a:t>It captures the summary of the data efficiently with a simple box and whiskers and allows us to compare easily across groups</a:t>
            </a:r>
            <a:endParaRPr lang="en-US" sz="1600" b="0" i="0" dirty="0">
              <a:solidFill>
                <a:srgbClr val="273239"/>
              </a:solidFill>
              <a:effectLst/>
              <a:latin typeface="urw-din"/>
            </a:endParaRPr>
          </a:p>
          <a:p>
            <a:r>
              <a:rPr lang="en-US" sz="1600" b="0" i="0" dirty="0">
                <a:solidFill>
                  <a:srgbClr val="273239"/>
                </a:solidFill>
                <a:effectLst/>
                <a:latin typeface="urw-din"/>
              </a:rPr>
              <a:t>Boxplot summarizes a sample data using 25th, 50th and 75th percentiles.</a:t>
            </a:r>
            <a:endParaRPr lang="en-US" sz="1600" dirty="0">
              <a:solidFill>
                <a:srgbClr val="273239"/>
              </a:solidFill>
              <a:latin typeface="urw-din"/>
            </a:endParaRPr>
          </a:p>
          <a:p>
            <a:r>
              <a:rPr lang="en-US" sz="1600" b="0" i="0" dirty="0">
                <a:solidFill>
                  <a:srgbClr val="273239"/>
                </a:solidFill>
                <a:effectLst/>
                <a:latin typeface="urw-din"/>
              </a:rPr>
              <a:t>These percentiles are also known as the lower quartile, median and upper quartile.</a:t>
            </a:r>
            <a:endParaRPr lang="en-US" sz="1600" b="0" i="0" dirty="0">
              <a:solidFill>
                <a:srgbClr val="273239"/>
              </a:solidFill>
              <a:effectLst/>
              <a:latin typeface="urw-din"/>
            </a:endParaRPr>
          </a:p>
          <a:p>
            <a:pPr algn="l" fontAlgn="base"/>
            <a:r>
              <a:rPr lang="en-US" sz="1600" b="0" i="0" dirty="0">
                <a:solidFill>
                  <a:srgbClr val="273239"/>
                </a:solidFill>
                <a:effectLst/>
                <a:latin typeface="urw-din"/>
              </a:rPr>
              <a:t>A box plot consist of 5 things.</a:t>
            </a:r>
            <a:endParaRPr lang="en-US" sz="1600" b="0" i="0" dirty="0">
              <a:solidFill>
                <a:srgbClr val="273239"/>
              </a:solidFill>
              <a:effectLst/>
              <a:latin typeface="urw-din"/>
            </a:endParaRPr>
          </a:p>
          <a:p>
            <a:pPr algn="l" fontAlgn="base">
              <a:buFont typeface="Arial" panose="020B0604020202020204" pitchFamily="34" charset="0"/>
              <a:buChar char="•"/>
            </a:pPr>
            <a:r>
              <a:rPr lang="en-US" sz="1600" b="0" i="0" dirty="0">
                <a:solidFill>
                  <a:srgbClr val="273239"/>
                </a:solidFill>
                <a:effectLst/>
                <a:latin typeface="urw-din"/>
              </a:rPr>
              <a:t>Minimum</a:t>
            </a:r>
            <a:endParaRPr lang="en-US" sz="1600" b="0" i="0" dirty="0">
              <a:solidFill>
                <a:srgbClr val="273239"/>
              </a:solidFill>
              <a:effectLst/>
              <a:latin typeface="urw-din"/>
            </a:endParaRPr>
          </a:p>
          <a:p>
            <a:pPr algn="l" fontAlgn="base">
              <a:buFont typeface="Arial" panose="020B0604020202020204" pitchFamily="34" charset="0"/>
              <a:buChar char="•"/>
            </a:pPr>
            <a:r>
              <a:rPr lang="en-US" sz="1600" b="0" i="0" dirty="0">
                <a:solidFill>
                  <a:srgbClr val="273239"/>
                </a:solidFill>
                <a:effectLst/>
                <a:latin typeface="urw-din"/>
              </a:rPr>
              <a:t>First Quartile or 25%</a:t>
            </a:r>
            <a:endParaRPr lang="en-US" sz="1600" b="0" i="0" dirty="0">
              <a:solidFill>
                <a:srgbClr val="273239"/>
              </a:solidFill>
              <a:effectLst/>
              <a:latin typeface="urw-din"/>
            </a:endParaRPr>
          </a:p>
          <a:p>
            <a:pPr algn="l" fontAlgn="base">
              <a:buFont typeface="Arial" panose="020B0604020202020204" pitchFamily="34" charset="0"/>
              <a:buChar char="•"/>
            </a:pPr>
            <a:r>
              <a:rPr lang="en-US" sz="1600" b="0" i="0" dirty="0">
                <a:solidFill>
                  <a:srgbClr val="273239"/>
                </a:solidFill>
                <a:effectLst/>
                <a:latin typeface="urw-din"/>
              </a:rPr>
              <a:t>Median (Second Quartile) or 50%</a:t>
            </a:r>
            <a:endParaRPr lang="en-US" sz="1600" b="0" i="0" dirty="0">
              <a:solidFill>
                <a:srgbClr val="273239"/>
              </a:solidFill>
              <a:effectLst/>
              <a:latin typeface="urw-din"/>
            </a:endParaRPr>
          </a:p>
          <a:p>
            <a:pPr algn="l" fontAlgn="base">
              <a:buFont typeface="Arial" panose="020B0604020202020204" pitchFamily="34" charset="0"/>
              <a:buChar char="•"/>
            </a:pPr>
            <a:r>
              <a:rPr lang="en-US" sz="1600" b="0" i="0" dirty="0">
                <a:solidFill>
                  <a:srgbClr val="273239"/>
                </a:solidFill>
                <a:effectLst/>
                <a:latin typeface="urw-din"/>
              </a:rPr>
              <a:t>Third Quartile or 75%</a:t>
            </a:r>
            <a:endParaRPr lang="en-US" sz="1600" b="0" i="0" dirty="0">
              <a:solidFill>
                <a:srgbClr val="273239"/>
              </a:solidFill>
              <a:effectLst/>
              <a:latin typeface="urw-din"/>
            </a:endParaRPr>
          </a:p>
          <a:p>
            <a:pPr algn="l" fontAlgn="base">
              <a:buFont typeface="Arial" panose="020B0604020202020204" pitchFamily="34" charset="0"/>
              <a:buChar char="•"/>
            </a:pPr>
            <a:r>
              <a:rPr lang="en-US" sz="1600" b="0" i="0" dirty="0">
                <a:solidFill>
                  <a:srgbClr val="273239"/>
                </a:solidFill>
                <a:effectLst/>
                <a:latin typeface="urw-din"/>
              </a:rPr>
              <a:t>Maximum</a:t>
            </a:r>
            <a:endParaRPr lang="en-US" sz="1600" b="0" i="0" dirty="0">
              <a:solidFill>
                <a:srgbClr val="273239"/>
              </a:solidFill>
              <a:effectLst/>
              <a:latin typeface="urw-din"/>
            </a:endParaRPr>
          </a:p>
          <a:p>
            <a:endParaRPr lang="en-IN" sz="2800" b="0" i="0" dirty="0">
              <a:effectLst/>
              <a:latin typeface="Arial" panose="020B0604020202020204" pitchFamily="34" charset="0"/>
            </a:endParaRPr>
          </a:p>
          <a:p>
            <a:endParaRPr lang="en-IN" sz="16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b="1" i="0" dirty="0">
                <a:solidFill>
                  <a:srgbClr val="273239"/>
                </a:solidFill>
                <a:effectLst/>
                <a:latin typeface="urw-din"/>
              </a:rPr>
              <a:t>Draw the box plot with Pandas</a:t>
            </a:r>
            <a:endParaRPr lang="en-IN" dirty="0"/>
          </a:p>
        </p:txBody>
      </p:sp>
      <p:sp>
        <p:nvSpPr>
          <p:cNvPr id="3" name="Content Placeholder 2"/>
          <p:cNvSpPr>
            <a:spLocks noGrp="1"/>
          </p:cNvSpPr>
          <p:nvPr>
            <p:ph idx="1"/>
          </p:nvPr>
        </p:nvSpPr>
        <p:spPr>
          <a:xfrm>
            <a:off x="457200" y="836712"/>
            <a:ext cx="8229600" cy="5289451"/>
          </a:xfrm>
        </p:spPr>
        <p:txBody>
          <a:bodyPr/>
          <a:lstStyle/>
          <a:p>
            <a:r>
              <a:rPr lang="en-US" sz="2400" b="0" i="0" dirty="0">
                <a:solidFill>
                  <a:srgbClr val="273239"/>
                </a:solidFill>
                <a:effectLst/>
                <a:latin typeface="urw-din"/>
              </a:rPr>
              <a:t>One way to plot boxplot using pandas </a:t>
            </a:r>
            <a:r>
              <a:rPr lang="en-US" sz="2400" b="0" i="0" dirty="0" err="1">
                <a:solidFill>
                  <a:srgbClr val="273239"/>
                </a:solidFill>
                <a:effectLst/>
                <a:latin typeface="urw-din"/>
              </a:rPr>
              <a:t>dataframe</a:t>
            </a:r>
            <a:r>
              <a:rPr lang="en-US" sz="2400" b="0" i="0" dirty="0">
                <a:solidFill>
                  <a:srgbClr val="273239"/>
                </a:solidFill>
                <a:effectLst/>
                <a:latin typeface="urw-din"/>
              </a:rPr>
              <a:t> is to use boxplot() function that is part of pandas library.</a:t>
            </a:r>
            <a:endParaRPr lang="en-US" sz="2400" b="0" i="0" dirty="0">
              <a:solidFill>
                <a:srgbClr val="273239"/>
              </a:solidFill>
              <a:effectLst/>
              <a:latin typeface="urw-din"/>
            </a:endParaRPr>
          </a:p>
          <a:p>
            <a:pPr algn="l" fontAlgn="base"/>
            <a:r>
              <a:rPr lang="en-US" sz="2400" b="0" i="0" dirty="0">
                <a:solidFill>
                  <a:srgbClr val="273239"/>
                </a:solidFill>
                <a:effectLst/>
                <a:latin typeface="urw-din"/>
              </a:rPr>
              <a:t>Let’s see how to create the box plot through seaborn library.</a:t>
            </a:r>
            <a:endParaRPr lang="en-US" sz="2400" b="0" i="0" dirty="0">
              <a:solidFill>
                <a:srgbClr val="273239"/>
              </a:solidFill>
              <a:effectLst/>
              <a:latin typeface="urw-din"/>
            </a:endParaRPr>
          </a:p>
          <a:p>
            <a:pPr algn="l" fontAlgn="base"/>
            <a:r>
              <a:rPr lang="en-US" sz="2400" b="0" i="0" dirty="0">
                <a:solidFill>
                  <a:srgbClr val="273239"/>
                </a:solidFill>
                <a:effectLst/>
                <a:latin typeface="urw-din"/>
              </a:rPr>
              <a:t>Information about “tips” dataset.</a:t>
            </a:r>
            <a:endParaRPr lang="en-US" sz="2400" b="0" i="0" dirty="0">
              <a:solidFill>
                <a:srgbClr val="273239"/>
              </a:solidFill>
              <a:effectLst/>
              <a:latin typeface="urw-din"/>
            </a:endParaRPr>
          </a:p>
          <a:p>
            <a:pPr algn="l" fontAlgn="base"/>
            <a:r>
              <a:rPr lang="en-US" sz="2400" b="0" i="0" dirty="0">
                <a:solidFill>
                  <a:srgbClr val="273239"/>
                </a:solidFill>
                <a:effectLst/>
                <a:latin typeface="urw-din"/>
              </a:rPr>
              <a:t>tips=</a:t>
            </a:r>
            <a:r>
              <a:rPr lang="en-US" sz="2400" b="0" i="0" dirty="0" err="1">
                <a:solidFill>
                  <a:srgbClr val="273239"/>
                </a:solidFill>
                <a:effectLst/>
                <a:latin typeface="urw-din"/>
              </a:rPr>
              <a:t>sns.load_dataset</a:t>
            </a:r>
            <a:r>
              <a:rPr lang="en-US" sz="2400" b="0" i="0" dirty="0">
                <a:solidFill>
                  <a:srgbClr val="273239"/>
                </a:solidFill>
                <a:effectLst/>
                <a:latin typeface="urw-din"/>
              </a:rPr>
              <a:t>('tips’)</a:t>
            </a:r>
            <a:endParaRPr lang="en-US" sz="2400" b="0" i="0" dirty="0">
              <a:solidFill>
                <a:srgbClr val="273239"/>
              </a:solidFill>
              <a:effectLst/>
              <a:latin typeface="urw-din"/>
            </a:endParaRPr>
          </a:p>
          <a:p>
            <a:pPr algn="l" fontAlgn="base"/>
            <a:r>
              <a:rPr lang="en-US" sz="2400" b="0" i="0" dirty="0" err="1">
                <a:solidFill>
                  <a:srgbClr val="273239"/>
                </a:solidFill>
                <a:effectLst/>
                <a:latin typeface="urw-din"/>
              </a:rPr>
              <a:t>sns.set_style</a:t>
            </a:r>
            <a:r>
              <a:rPr lang="en-US" sz="2400" b="0" i="0" dirty="0">
                <a:solidFill>
                  <a:srgbClr val="273239"/>
                </a:solidFill>
                <a:effectLst/>
                <a:latin typeface="urw-din"/>
              </a:rPr>
              <a:t>("</a:t>
            </a:r>
            <a:r>
              <a:rPr lang="en-US" sz="2400" b="0" i="0" dirty="0" err="1">
                <a:solidFill>
                  <a:srgbClr val="273239"/>
                </a:solidFill>
                <a:effectLst/>
                <a:latin typeface="urw-din"/>
              </a:rPr>
              <a:t>whitegrid</a:t>
            </a:r>
            <a:r>
              <a:rPr lang="en-US" sz="2400" b="0" i="0" dirty="0">
                <a:solidFill>
                  <a:srgbClr val="273239"/>
                </a:solidFill>
                <a:effectLst/>
                <a:latin typeface="urw-din"/>
              </a:rPr>
              <a:t>")</a:t>
            </a:r>
            <a:endParaRPr lang="en-US" sz="2400" dirty="0">
              <a:solidFill>
                <a:srgbClr val="273239"/>
              </a:solidFill>
              <a:latin typeface="urw-din"/>
            </a:endParaRPr>
          </a:p>
          <a:p>
            <a:pPr algn="l" fontAlgn="base"/>
            <a:r>
              <a:rPr lang="en-US" sz="2400" b="0" i="0" dirty="0">
                <a:solidFill>
                  <a:srgbClr val="273239"/>
                </a:solidFill>
                <a:effectLst/>
                <a:latin typeface="urw-din"/>
              </a:rPr>
              <a:t>Boxplot of days with respect to </a:t>
            </a:r>
            <a:r>
              <a:rPr lang="en-US" sz="2400" b="0" i="0" dirty="0" err="1">
                <a:solidFill>
                  <a:srgbClr val="273239"/>
                </a:solidFill>
                <a:effectLst/>
                <a:latin typeface="urw-din"/>
              </a:rPr>
              <a:t>total_bill</a:t>
            </a:r>
            <a:r>
              <a:rPr lang="en-US" sz="2400" b="0" i="0" dirty="0">
                <a:solidFill>
                  <a:srgbClr val="273239"/>
                </a:solidFill>
                <a:effectLst/>
                <a:latin typeface="urw-din"/>
              </a:rPr>
              <a:t>.</a:t>
            </a:r>
            <a:endParaRPr lang="en-US" sz="2400" b="0" i="0" dirty="0">
              <a:solidFill>
                <a:srgbClr val="273239"/>
              </a:solidFill>
              <a:effectLst/>
              <a:latin typeface="urw-din"/>
            </a:endParaRPr>
          </a:p>
          <a:p>
            <a:pPr algn="l" fontAlgn="base"/>
            <a:r>
              <a:rPr lang="en-US" sz="2400" b="0" i="0" dirty="0" err="1">
                <a:solidFill>
                  <a:srgbClr val="273239"/>
                </a:solidFill>
                <a:effectLst/>
                <a:latin typeface="urw-din"/>
              </a:rPr>
              <a:t>sns.boxplot</a:t>
            </a:r>
            <a:r>
              <a:rPr lang="en-US" sz="2400" b="0" i="0" dirty="0">
                <a:solidFill>
                  <a:srgbClr val="273239"/>
                </a:solidFill>
                <a:effectLst/>
                <a:latin typeface="urw-din"/>
              </a:rPr>
              <a:t>(x='</a:t>
            </a:r>
            <a:r>
              <a:rPr lang="en-US" sz="2400" b="0" i="0" dirty="0" err="1">
                <a:solidFill>
                  <a:srgbClr val="273239"/>
                </a:solidFill>
                <a:effectLst/>
                <a:latin typeface="urw-din"/>
              </a:rPr>
              <a:t>day',y</a:t>
            </a:r>
            <a:r>
              <a:rPr lang="en-US" sz="2400" b="0" i="0" dirty="0">
                <a:solidFill>
                  <a:srgbClr val="273239"/>
                </a:solidFill>
                <a:effectLst/>
                <a:latin typeface="urw-din"/>
              </a:rPr>
              <a:t>='</a:t>
            </a:r>
            <a:r>
              <a:rPr lang="en-US" sz="2400" b="0" i="0" dirty="0" err="1">
                <a:solidFill>
                  <a:srgbClr val="273239"/>
                </a:solidFill>
                <a:effectLst/>
                <a:latin typeface="urw-din"/>
              </a:rPr>
              <a:t>total_bill',data</a:t>
            </a:r>
            <a:r>
              <a:rPr lang="en-US" sz="2400" b="0" i="0" dirty="0">
                <a:solidFill>
                  <a:srgbClr val="273239"/>
                </a:solidFill>
                <a:effectLst/>
                <a:latin typeface="urw-din"/>
              </a:rPr>
              <a:t>=tips)</a:t>
            </a:r>
            <a:endParaRPr lang="en-US" sz="2400" b="0" i="0" dirty="0">
              <a:solidFill>
                <a:srgbClr val="273239"/>
              </a:solidFill>
              <a:effectLst/>
              <a:latin typeface="urw-din"/>
            </a:endParaRPr>
          </a:p>
          <a:p>
            <a:endParaRPr lang="en-IN"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lnSpcReduction="10000"/>
          </a:bodyPr>
          <a:lstStyle/>
          <a:p>
            <a:r>
              <a:rPr lang="en-US" sz="2800" b="0" i="0" dirty="0">
                <a:solidFill>
                  <a:srgbClr val="273239"/>
                </a:solidFill>
                <a:effectLst/>
                <a:latin typeface="urw-din"/>
              </a:rPr>
              <a:t>Let’s take the first box plot </a:t>
            </a:r>
            <a:r>
              <a:rPr lang="en-US" sz="2800" b="0" i="0" dirty="0" err="1">
                <a:solidFill>
                  <a:srgbClr val="273239"/>
                </a:solidFill>
                <a:effectLst/>
                <a:latin typeface="urw-din"/>
              </a:rPr>
              <a:t>i.e</a:t>
            </a:r>
            <a:r>
              <a:rPr lang="en-US" sz="2800" b="0" i="0" dirty="0">
                <a:solidFill>
                  <a:srgbClr val="273239"/>
                </a:solidFill>
                <a:effectLst/>
                <a:latin typeface="urw-din"/>
              </a:rPr>
              <a:t>, </a:t>
            </a:r>
            <a:r>
              <a:rPr lang="en-US" sz="2800" b="0" i="1" dirty="0">
                <a:solidFill>
                  <a:srgbClr val="273239"/>
                </a:solidFill>
                <a:effectLst/>
                <a:latin typeface="urw-din"/>
              </a:rPr>
              <a:t>blue box plot</a:t>
            </a:r>
            <a:r>
              <a:rPr lang="en-US" sz="2800" b="0" i="0" dirty="0">
                <a:solidFill>
                  <a:srgbClr val="273239"/>
                </a:solidFill>
                <a:effectLst/>
                <a:latin typeface="urw-din"/>
              </a:rPr>
              <a:t> of the figure and understand these statistical </a:t>
            </a:r>
            <a:r>
              <a:rPr lang="en-US" sz="2800" b="0" i="0" dirty="0" err="1">
                <a:solidFill>
                  <a:srgbClr val="273239"/>
                </a:solidFill>
                <a:effectLst/>
                <a:latin typeface="urw-din"/>
              </a:rPr>
              <a:t>things:</a:t>
            </a:r>
            <a:r>
              <a:rPr lang="en-US" sz="2800" b="0" i="1" dirty="0" err="1">
                <a:solidFill>
                  <a:srgbClr val="273239"/>
                </a:solidFill>
                <a:effectLst/>
                <a:latin typeface="urw-din"/>
              </a:rPr>
              <a:t>Bottom</a:t>
            </a:r>
            <a:r>
              <a:rPr lang="en-US" sz="2800" b="0" i="1" dirty="0">
                <a:solidFill>
                  <a:srgbClr val="273239"/>
                </a:solidFill>
                <a:effectLst/>
                <a:latin typeface="urw-din"/>
              </a:rPr>
              <a:t> black</a:t>
            </a:r>
            <a:r>
              <a:rPr lang="en-US" sz="2800" b="0" i="0" dirty="0">
                <a:solidFill>
                  <a:srgbClr val="273239"/>
                </a:solidFill>
                <a:effectLst/>
                <a:latin typeface="urw-din"/>
              </a:rPr>
              <a:t> horizontal line of blue box plot is minimum value</a:t>
            </a:r>
            <a:endParaRPr lang="en-US" sz="2800" b="0" i="0" dirty="0">
              <a:solidFill>
                <a:srgbClr val="273239"/>
              </a:solidFill>
              <a:effectLst/>
              <a:latin typeface="urw-din"/>
            </a:endParaRPr>
          </a:p>
          <a:p>
            <a:r>
              <a:rPr lang="en-US" sz="2400" b="0" i="1" dirty="0">
                <a:solidFill>
                  <a:srgbClr val="273239"/>
                </a:solidFill>
                <a:effectLst/>
                <a:latin typeface="urw-din"/>
              </a:rPr>
              <a:t>First black</a:t>
            </a:r>
            <a:r>
              <a:rPr lang="en-US" sz="2400" b="0" i="0" dirty="0">
                <a:solidFill>
                  <a:srgbClr val="273239"/>
                </a:solidFill>
                <a:effectLst/>
                <a:latin typeface="urw-din"/>
              </a:rPr>
              <a:t> horizontal line of rectangle shape of blue box plot is First quartile or 25%</a:t>
            </a:r>
            <a:endParaRPr lang="en-US" sz="2400" b="0" i="0" dirty="0">
              <a:solidFill>
                <a:srgbClr val="273239"/>
              </a:solidFill>
              <a:effectLst/>
              <a:latin typeface="urw-din"/>
            </a:endParaRPr>
          </a:p>
          <a:p>
            <a:r>
              <a:rPr lang="en-US" sz="2400" b="0" i="1" dirty="0">
                <a:solidFill>
                  <a:srgbClr val="273239"/>
                </a:solidFill>
                <a:effectLst/>
                <a:latin typeface="urw-din"/>
              </a:rPr>
              <a:t>Second black</a:t>
            </a:r>
            <a:r>
              <a:rPr lang="en-US" sz="2400" b="0" i="0" dirty="0">
                <a:solidFill>
                  <a:srgbClr val="273239"/>
                </a:solidFill>
                <a:effectLst/>
                <a:latin typeface="urw-din"/>
              </a:rPr>
              <a:t> horizontal line of rectangle shape of blue box plot is Second quartile or 50% or median.</a:t>
            </a:r>
            <a:endParaRPr lang="en-US" sz="2400" b="0" i="0" dirty="0">
              <a:solidFill>
                <a:srgbClr val="273239"/>
              </a:solidFill>
              <a:effectLst/>
              <a:latin typeface="urw-din"/>
            </a:endParaRPr>
          </a:p>
          <a:p>
            <a:r>
              <a:rPr lang="en-US" b="0" i="1" dirty="0">
                <a:solidFill>
                  <a:srgbClr val="273239"/>
                </a:solidFill>
                <a:effectLst/>
                <a:latin typeface="urw-din"/>
              </a:rPr>
              <a:t>Third black</a:t>
            </a:r>
            <a:r>
              <a:rPr lang="en-US" b="0" i="0" dirty="0">
                <a:solidFill>
                  <a:srgbClr val="273239"/>
                </a:solidFill>
                <a:effectLst/>
                <a:latin typeface="urw-din"/>
              </a:rPr>
              <a:t> horizontal line of rectangle shape of blue box plot is third quartile or 75%</a:t>
            </a:r>
            <a:endParaRPr lang="en-US" b="0" i="0" dirty="0">
              <a:solidFill>
                <a:srgbClr val="273239"/>
              </a:solidFill>
              <a:effectLst/>
              <a:latin typeface="urw-din"/>
            </a:endParaRPr>
          </a:p>
          <a:p>
            <a:r>
              <a:rPr lang="en-US" b="0" i="1" dirty="0">
                <a:solidFill>
                  <a:srgbClr val="273239"/>
                </a:solidFill>
                <a:effectLst/>
                <a:latin typeface="urw-din"/>
              </a:rPr>
              <a:t>Top black</a:t>
            </a:r>
            <a:r>
              <a:rPr lang="en-US" b="0" i="0" dirty="0">
                <a:solidFill>
                  <a:srgbClr val="273239"/>
                </a:solidFill>
                <a:effectLst/>
                <a:latin typeface="urw-din"/>
              </a:rPr>
              <a:t> horizontal line of rectangle shape of blue box plot is maximum value.</a:t>
            </a:r>
            <a:endParaRPr lang="en-US" b="0" i="0" dirty="0">
              <a:solidFill>
                <a:srgbClr val="273239"/>
              </a:solidFill>
              <a:effectLst/>
              <a:latin typeface="urw-din"/>
            </a:endParaRPr>
          </a:p>
          <a:p>
            <a:r>
              <a:rPr lang="en-US" b="0" i="1" dirty="0">
                <a:solidFill>
                  <a:srgbClr val="273239"/>
                </a:solidFill>
                <a:effectLst/>
                <a:latin typeface="urw-din"/>
              </a:rPr>
              <a:t>Small diamond shape</a:t>
            </a:r>
            <a:r>
              <a:rPr lang="en-US" b="0" i="0" dirty="0">
                <a:solidFill>
                  <a:srgbClr val="273239"/>
                </a:solidFill>
                <a:effectLst/>
                <a:latin typeface="urw-din"/>
              </a:rPr>
              <a:t> of blue box plot is outlier data or erroneous data.</a:t>
            </a:r>
            <a:endParaRPr lang="en-US" b="0" i="0" dirty="0">
              <a:solidFill>
                <a:srgbClr val="273239"/>
              </a:solidFill>
              <a:effectLst/>
              <a:latin typeface="urw-din"/>
            </a:endParaRPr>
          </a:p>
          <a:p>
            <a:endParaRPr lang="en-US" b="0" i="0" dirty="0">
              <a:solidFill>
                <a:srgbClr val="273239"/>
              </a:solidFill>
              <a:effectLst/>
              <a:latin typeface="urw-din"/>
            </a:endParaRPr>
          </a:p>
          <a:p>
            <a:endParaRPr lang="en-US" sz="2400" b="0" i="0" dirty="0">
              <a:solidFill>
                <a:srgbClr val="273239"/>
              </a:solidFill>
              <a:effectLst/>
              <a:latin typeface="urw-din"/>
            </a:endParaRPr>
          </a:p>
          <a:p>
            <a:endParaRPr lang="en-IN" dirty="0"/>
          </a:p>
          <a:p>
            <a:endParaRPr lang="en-IN"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b="1" i="0" dirty="0">
                <a:solidFill>
                  <a:srgbClr val="273239"/>
                </a:solidFill>
                <a:effectLst/>
                <a:latin typeface="sofia-pro"/>
              </a:rPr>
              <a:t>Grouped Boxplots in Python with Seaborn</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r>
              <a:rPr lang="en-US" sz="2400" b="0" i="0" dirty="0">
                <a:solidFill>
                  <a:srgbClr val="273239"/>
                </a:solidFill>
                <a:effectLst/>
                <a:latin typeface="urw-din"/>
              </a:rPr>
              <a:t>Grouped Boxplots are used to visualize the data having multiple subgroups. Also, we can visualize three variables at a time with grouped boxplot where one variable is numerical and the other two are categorical variables.</a:t>
            </a:r>
            <a:endParaRPr lang="en-US" sz="2400" b="0" i="0" dirty="0">
              <a:solidFill>
                <a:srgbClr val="273239"/>
              </a:solidFill>
              <a:effectLst/>
              <a:latin typeface="urw-din"/>
            </a:endParaRPr>
          </a:p>
          <a:p>
            <a:r>
              <a:rPr lang="en-US" sz="1400" b="0" i="0" dirty="0">
                <a:solidFill>
                  <a:srgbClr val="273239"/>
                </a:solidFill>
                <a:effectLst/>
                <a:latin typeface="urw-din"/>
              </a:rPr>
              <a:t>We will be using the Seaborn library of Python to create Grouped Boxplots. We will use dataset ‘tips’ from the Seaborn library.</a:t>
            </a:r>
            <a:endParaRPr lang="en-US" sz="2400" dirty="0">
              <a:solidFill>
                <a:srgbClr val="273239"/>
              </a:solidFill>
              <a:latin typeface="urw-din"/>
            </a:endParaRPr>
          </a:p>
          <a:p>
            <a:r>
              <a:rPr lang="en-US" sz="1400" b="0" i="0" dirty="0">
                <a:solidFill>
                  <a:srgbClr val="273239"/>
                </a:solidFill>
                <a:effectLst/>
                <a:latin typeface="urw-din"/>
              </a:rPr>
              <a:t>Let us create a boxplot to know the distribution of the ‘</a:t>
            </a:r>
            <a:r>
              <a:rPr lang="en-US" sz="1400" b="0" i="0" dirty="0" err="1">
                <a:solidFill>
                  <a:srgbClr val="273239"/>
                </a:solidFill>
                <a:effectLst/>
                <a:latin typeface="urw-din"/>
              </a:rPr>
              <a:t>total_bill</a:t>
            </a:r>
            <a:r>
              <a:rPr lang="en-US" sz="1400" b="0" i="0" dirty="0">
                <a:solidFill>
                  <a:srgbClr val="273239"/>
                </a:solidFill>
                <a:effectLst/>
                <a:latin typeface="urw-din"/>
              </a:rPr>
              <a:t>’ on each ‘day’ of the ‘tips’ dataset. But we also want to group it on the basis of ‘sex’ attribute.</a:t>
            </a:r>
            <a:endParaRPr lang="en-US" sz="2400" b="0" i="0" dirty="0">
              <a:solidFill>
                <a:srgbClr val="273239"/>
              </a:solidFill>
              <a:effectLst/>
              <a:latin typeface="urw-din"/>
            </a:endParaRPr>
          </a:p>
          <a:p>
            <a:r>
              <a:rPr lang="en-US" sz="1400" b="0" i="0" dirty="0">
                <a:solidFill>
                  <a:srgbClr val="273239"/>
                </a:solidFill>
                <a:effectLst/>
                <a:latin typeface="urw-din"/>
              </a:rPr>
              <a:t>So we will plot a grouped boxplots for these three attributes where ‘sex’ and ‘day’ are categorical attributes and ‘</a:t>
            </a:r>
            <a:r>
              <a:rPr lang="en-US" sz="1400" b="0" i="0" dirty="0" err="1">
                <a:solidFill>
                  <a:srgbClr val="273239"/>
                </a:solidFill>
                <a:effectLst/>
                <a:latin typeface="urw-din"/>
              </a:rPr>
              <a:t>total_bill</a:t>
            </a:r>
            <a:r>
              <a:rPr lang="en-US" sz="1400" b="0" i="0" dirty="0">
                <a:solidFill>
                  <a:srgbClr val="273239"/>
                </a:solidFill>
                <a:effectLst/>
                <a:latin typeface="urw-din"/>
              </a:rPr>
              <a:t>’ is a numeric attribute.</a:t>
            </a:r>
            <a:endParaRPr lang="en-US" sz="2400" dirty="0">
              <a:solidFill>
                <a:srgbClr val="273239"/>
              </a:solidFill>
              <a:latin typeface="urw-din"/>
            </a:endParaRPr>
          </a:p>
          <a:p>
            <a:r>
              <a:rPr lang="en-IN" sz="2400" dirty="0" err="1"/>
              <a:t>sns.boxplot</a:t>
            </a:r>
            <a:r>
              <a:rPr lang="en-IN" sz="2400" dirty="0"/>
              <a:t>(x=tips['day'],</a:t>
            </a:r>
            <a:endParaRPr lang="en-IN" sz="2400" dirty="0"/>
          </a:p>
          <a:p>
            <a:r>
              <a:rPr lang="en-IN" sz="2400" dirty="0"/>
              <a:t>           y=tips['</a:t>
            </a:r>
            <a:r>
              <a:rPr lang="en-IN" sz="2400" dirty="0" err="1"/>
              <a:t>total_bill</a:t>
            </a:r>
            <a:r>
              <a:rPr lang="en-IN" sz="2400" dirty="0"/>
              <a:t>'],</a:t>
            </a:r>
            <a:endParaRPr lang="en-IN" sz="2400" dirty="0"/>
          </a:p>
          <a:p>
            <a:r>
              <a:rPr lang="en-IN" sz="2400" dirty="0"/>
              <a:t>           hue=tips['sex'])</a:t>
            </a:r>
            <a:endParaRPr lang="en-I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NumPy Array Indexing</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IN" sz="1400" b="0" i="0" dirty="0">
                <a:solidFill>
                  <a:srgbClr val="000000"/>
                </a:solidFill>
                <a:effectLst/>
                <a:latin typeface="Segoe UI" panose="020B0502040204020203" pitchFamily="34" charset="0"/>
              </a:rPr>
              <a:t>Access Array Elements</a:t>
            </a:r>
            <a:endParaRPr lang="en-IN" sz="1400" b="0" i="0" dirty="0">
              <a:solidFill>
                <a:srgbClr val="000000"/>
              </a:solidFill>
              <a:effectLst/>
              <a:latin typeface="Segoe UI" panose="020B0502040204020203" pitchFamily="34" charset="0"/>
            </a:endParaRPr>
          </a:p>
          <a:p>
            <a:r>
              <a:rPr lang="en-US" sz="1400" b="0" i="0" dirty="0">
                <a:solidFill>
                  <a:srgbClr val="0000CD"/>
                </a:solidFill>
                <a:effectLst/>
                <a:latin typeface="Consolas" panose="020B0609020204030204" pitchFamily="49" charset="0"/>
              </a:rPr>
              <a:t>import</a:t>
            </a:r>
            <a:r>
              <a:rPr lang="en-US" sz="1400" b="0" i="0" dirty="0">
                <a:solidFill>
                  <a:srgbClr val="000000"/>
                </a:solidFill>
                <a:effectLst/>
                <a:latin typeface="Consolas" panose="020B0609020204030204" pitchFamily="49" charset="0"/>
              </a:rPr>
              <a:t> </a:t>
            </a:r>
            <a:r>
              <a:rPr lang="en-US" sz="1400" b="0" i="0" dirty="0" err="1">
                <a:solidFill>
                  <a:srgbClr val="000000"/>
                </a:solidFill>
                <a:effectLst/>
                <a:latin typeface="Consolas" panose="020B0609020204030204" pitchFamily="49" charset="0"/>
              </a:rPr>
              <a:t>numpy</a:t>
            </a: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as</a:t>
            </a:r>
            <a:r>
              <a:rPr lang="en-US" sz="1400" b="0" i="0" dirty="0">
                <a:solidFill>
                  <a:srgbClr val="000000"/>
                </a:solidFill>
                <a:effectLst/>
                <a:latin typeface="Consolas" panose="020B0609020204030204" pitchFamily="49" charset="0"/>
              </a:rPr>
              <a:t> np</a:t>
            </a:r>
            <a:br>
              <a:rPr lang="en-US" sz="1400" dirty="0"/>
            </a:br>
            <a:br>
              <a:rPr lang="en-US" sz="1400" dirty="0"/>
            </a:br>
            <a:r>
              <a:rPr lang="en-US" sz="1400" b="0" i="0" dirty="0" err="1">
                <a:solidFill>
                  <a:srgbClr val="000000"/>
                </a:solidFill>
                <a:effectLst/>
                <a:latin typeface="Consolas" panose="020B0609020204030204" pitchFamily="49" charset="0"/>
              </a:rPr>
              <a:t>arr</a:t>
            </a:r>
            <a:r>
              <a:rPr lang="en-US" sz="1400" b="0" i="0" dirty="0">
                <a:solidFill>
                  <a:srgbClr val="000000"/>
                </a:solidFill>
                <a:effectLst/>
                <a:latin typeface="Consolas" panose="020B0609020204030204" pitchFamily="49" charset="0"/>
              </a:rPr>
              <a:t> = </a:t>
            </a:r>
            <a:r>
              <a:rPr lang="en-US" sz="1400" b="0" i="0" dirty="0" err="1">
                <a:solidFill>
                  <a:srgbClr val="000000"/>
                </a:solidFill>
                <a:effectLst/>
                <a:latin typeface="Consolas" panose="020B0609020204030204" pitchFamily="49" charset="0"/>
              </a:rPr>
              <a:t>np.array</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1</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2</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3</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4</a:t>
            </a:r>
            <a:r>
              <a:rPr lang="en-US" sz="1400" b="0" i="0" dirty="0">
                <a:solidFill>
                  <a:srgbClr val="000000"/>
                </a:solidFill>
                <a:effectLst/>
                <a:latin typeface="Consolas" panose="020B0609020204030204" pitchFamily="49" charset="0"/>
              </a:rPr>
              <a:t>])</a:t>
            </a:r>
            <a:br>
              <a:rPr lang="en-US" sz="1400" dirty="0"/>
            </a:br>
            <a:br>
              <a:rPr lang="en-US" sz="1400" dirty="0"/>
            </a:br>
            <a:r>
              <a:rPr lang="en-US" sz="1400" b="0" i="0" dirty="0">
                <a:solidFill>
                  <a:srgbClr val="0000CD"/>
                </a:solidFill>
                <a:effectLst/>
                <a:latin typeface="Consolas" panose="020B0609020204030204" pitchFamily="49" charset="0"/>
              </a:rPr>
              <a:t>print</a:t>
            </a:r>
            <a:r>
              <a:rPr lang="en-US" sz="1400" b="0" i="0" dirty="0">
                <a:solidFill>
                  <a:srgbClr val="000000"/>
                </a:solidFill>
                <a:effectLst/>
                <a:latin typeface="Consolas" panose="020B0609020204030204" pitchFamily="49" charset="0"/>
              </a:rPr>
              <a:t>(</a:t>
            </a:r>
            <a:r>
              <a:rPr lang="en-US" sz="1400" b="0" i="0" dirty="0" err="1">
                <a:solidFill>
                  <a:srgbClr val="000000"/>
                </a:solidFill>
                <a:effectLst/>
                <a:latin typeface="Consolas" panose="020B0609020204030204" pitchFamily="49" charset="0"/>
              </a:rPr>
              <a:t>arr</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0</a:t>
            </a:r>
            <a:r>
              <a:rPr lang="en-US" sz="1400" b="0" i="0" dirty="0">
                <a:solidFill>
                  <a:srgbClr val="000000"/>
                </a:solidFill>
                <a:effectLst/>
                <a:latin typeface="Consolas" panose="020B0609020204030204" pitchFamily="49" charset="0"/>
              </a:rPr>
              <a:t>])</a:t>
            </a:r>
            <a:endParaRPr lang="en-US" sz="1400" b="0" i="0" dirty="0">
              <a:solidFill>
                <a:srgbClr val="000000"/>
              </a:solidFill>
              <a:effectLst/>
              <a:latin typeface="Consolas" panose="020B0609020204030204" pitchFamily="49" charset="0"/>
            </a:endParaRPr>
          </a:p>
          <a:p>
            <a:r>
              <a:rPr lang="en-US" sz="1600" b="0" i="0" dirty="0">
                <a:solidFill>
                  <a:srgbClr val="000000"/>
                </a:solidFill>
                <a:effectLst/>
                <a:latin typeface="Verdana" panose="020B0604030504040204" pitchFamily="34" charset="0"/>
              </a:rPr>
              <a:t>Get third and fourth elements from the following array and add them.</a:t>
            </a:r>
            <a:endParaRPr lang="en-US" sz="1600" dirty="0">
              <a:solidFill>
                <a:srgbClr val="000000"/>
              </a:solidFill>
              <a:latin typeface="Consolas" panose="020B0609020204030204" pitchFamily="49" charset="0"/>
            </a:endParaRPr>
          </a:p>
          <a:p>
            <a:r>
              <a:rPr lang="en-US" sz="1600" b="0" i="0" dirty="0">
                <a:solidFill>
                  <a:srgbClr val="0000CD"/>
                </a:solidFill>
                <a:effectLst/>
                <a:latin typeface="Consolas" panose="020B0609020204030204" pitchFamily="49" charset="0"/>
              </a:rPr>
              <a:t>import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numpy</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as</a:t>
            </a:r>
            <a:r>
              <a:rPr lang="en-US" sz="1600" b="0" i="0" dirty="0">
                <a:solidFill>
                  <a:srgbClr val="000000"/>
                </a:solidFill>
                <a:effectLst/>
                <a:latin typeface="Consolas" panose="020B0609020204030204" pitchFamily="49" charset="0"/>
              </a:rPr>
              <a:t> np</a:t>
            </a:r>
            <a:br>
              <a:rPr lang="en-US" sz="1600" dirty="0"/>
            </a:br>
            <a:br>
              <a:rPr lang="en-US" sz="1600" dirty="0"/>
            </a:b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np.array</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1</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3</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4</a:t>
            </a:r>
            <a:r>
              <a:rPr lang="en-US" sz="1600" b="0" i="0" dirty="0">
                <a:solidFill>
                  <a:srgbClr val="000000"/>
                </a:solidFill>
                <a:effectLst/>
                <a:latin typeface="Consolas" panose="020B0609020204030204" pitchFamily="49" charset="0"/>
              </a:rPr>
              <a:t>])</a:t>
            </a:r>
            <a:br>
              <a:rPr lang="en-US" sz="1600" dirty="0"/>
            </a:br>
            <a:br>
              <a:rPr lang="en-US" sz="1600" dirty="0"/>
            </a:br>
            <a:r>
              <a:rPr lang="en-US" sz="1600" b="0" i="0" dirty="0">
                <a:solidFill>
                  <a:srgbClr val="0000CD"/>
                </a:solidFill>
                <a:effectLst/>
                <a:latin typeface="Consolas" panose="020B0609020204030204" pitchFamily="49" charset="0"/>
              </a:rPr>
              <a:t>print</a:t>
            </a:r>
            <a:r>
              <a:rPr lang="en-US" sz="1600" b="0" i="0" dirty="0">
                <a:solidFill>
                  <a:srgbClr val="000000"/>
                </a:solidFill>
                <a:effectLst/>
                <a:latin typeface="Consolas" panose="020B0609020204030204" pitchFamily="49" charset="0"/>
              </a:rPr>
              <a:t>(</a:t>
            </a: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3</a:t>
            </a:r>
            <a:r>
              <a:rPr lang="en-US" sz="1600" b="0" i="0" dirty="0">
                <a:solidFill>
                  <a:srgbClr val="000000"/>
                </a:solidFill>
                <a:effectLst/>
                <a:latin typeface="Consolas" panose="020B0609020204030204" pitchFamily="49" charset="0"/>
              </a:rPr>
              <a:t>])</a:t>
            </a:r>
            <a:endParaRPr lang="en-IN" sz="16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Heatmap</a:t>
            </a:r>
            <a:endParaRPr lang="en-IN" dirty="0"/>
          </a:p>
        </p:txBody>
      </p:sp>
      <p:sp>
        <p:nvSpPr>
          <p:cNvPr id="3" name="Content Placeholder 2"/>
          <p:cNvSpPr>
            <a:spLocks noGrp="1"/>
          </p:cNvSpPr>
          <p:nvPr>
            <p:ph idx="1"/>
          </p:nvPr>
        </p:nvSpPr>
        <p:spPr>
          <a:xfrm>
            <a:off x="457200" y="980728"/>
            <a:ext cx="8229600" cy="5760640"/>
          </a:xfrm>
        </p:spPr>
        <p:txBody>
          <a:bodyPr>
            <a:normAutofit/>
          </a:bodyPr>
          <a:lstStyle/>
          <a:p>
            <a:r>
              <a:rPr lang="en-US" sz="2000" b="1" i="0" dirty="0">
                <a:solidFill>
                  <a:srgbClr val="273239"/>
                </a:solidFill>
                <a:effectLst/>
                <a:latin typeface="urw-din"/>
              </a:rPr>
              <a:t>Heatmap</a:t>
            </a:r>
            <a:r>
              <a:rPr lang="en-US" sz="2000" b="0" i="0" dirty="0">
                <a:solidFill>
                  <a:srgbClr val="273239"/>
                </a:solidFill>
                <a:effectLst/>
                <a:latin typeface="urw-din"/>
              </a:rPr>
              <a:t> is defined as a graphical representation of data using colors to visualize the value of the matrix. </a:t>
            </a:r>
            <a:endParaRPr lang="en-US" sz="2000" b="0" i="0" dirty="0">
              <a:solidFill>
                <a:srgbClr val="273239"/>
              </a:solidFill>
              <a:effectLst/>
              <a:latin typeface="urw-din"/>
            </a:endParaRPr>
          </a:p>
          <a:p>
            <a:r>
              <a:rPr lang="en-US" sz="1600" b="0" i="0" dirty="0">
                <a:solidFill>
                  <a:srgbClr val="273239"/>
                </a:solidFill>
                <a:effectLst/>
                <a:latin typeface="urw-din"/>
              </a:rPr>
              <a:t> In this, to represent more common values or higher activities brighter colors basically reddish colors are used and to represent less common or activity values, darker colors are preferred.</a:t>
            </a:r>
            <a:endParaRPr lang="en-US" sz="1600" dirty="0">
              <a:solidFill>
                <a:srgbClr val="273239"/>
              </a:solidFill>
              <a:latin typeface="urw-din"/>
            </a:endParaRPr>
          </a:p>
          <a:p>
            <a:r>
              <a:rPr lang="en-US" sz="1600" b="0" i="0" dirty="0">
                <a:solidFill>
                  <a:srgbClr val="273239"/>
                </a:solidFill>
                <a:effectLst/>
                <a:latin typeface="urw-din"/>
              </a:rPr>
              <a:t>Heatmap is also defined by the name of the shading matrix. Heatmaps in Seaborn can be plotted by using the </a:t>
            </a:r>
            <a:r>
              <a:rPr lang="en-US" sz="1600" b="0" i="0" dirty="0" err="1">
                <a:solidFill>
                  <a:srgbClr val="273239"/>
                </a:solidFill>
                <a:effectLst/>
                <a:latin typeface="urw-din"/>
              </a:rPr>
              <a:t>seaborn.heatmap</a:t>
            </a:r>
            <a:r>
              <a:rPr lang="en-US" sz="1600" b="0" i="0" dirty="0">
                <a:solidFill>
                  <a:srgbClr val="273239"/>
                </a:solidFill>
                <a:effectLst/>
                <a:latin typeface="urw-din"/>
              </a:rPr>
              <a:t>() function.</a:t>
            </a:r>
            <a:endParaRPr lang="en-US" sz="1600" b="0" i="0" dirty="0">
              <a:solidFill>
                <a:srgbClr val="273239"/>
              </a:solidFill>
              <a:effectLst/>
              <a:latin typeface="urw-din"/>
            </a:endParaRPr>
          </a:p>
          <a:p>
            <a:r>
              <a:rPr lang="en-US" sz="1800" b="0" i="0" dirty="0">
                <a:solidFill>
                  <a:srgbClr val="273239"/>
                </a:solidFill>
                <a:effectLst/>
                <a:latin typeface="urw-din"/>
              </a:rPr>
              <a:t>Making a heatmap with the default parameters. We will be creating a 10×10 2-D data using the </a:t>
            </a:r>
            <a:r>
              <a:rPr lang="en-US" sz="1800" b="1" i="0" u="sng" dirty="0" err="1">
                <a:effectLst/>
                <a:latin typeface="urw-din"/>
                <a:hlinkClick r:id="rId1"/>
              </a:rPr>
              <a:t>randint</a:t>
            </a:r>
            <a:r>
              <a:rPr lang="en-US" sz="1800" b="1" i="0" u="sng" dirty="0">
                <a:effectLst/>
                <a:latin typeface="urw-din"/>
                <a:hlinkClick r:id="rId1"/>
              </a:rPr>
              <a:t>() </a:t>
            </a:r>
            <a:r>
              <a:rPr lang="en-US" sz="1800" b="0" i="0" dirty="0">
                <a:solidFill>
                  <a:srgbClr val="273239"/>
                </a:solidFill>
                <a:effectLst/>
                <a:latin typeface="urw-din"/>
              </a:rPr>
              <a:t>function of the NumPy module.</a:t>
            </a:r>
            <a:endParaRPr lang="en-US" sz="1800" b="0" i="0" dirty="0">
              <a:solidFill>
                <a:srgbClr val="273239"/>
              </a:solidFill>
              <a:effectLst/>
              <a:latin typeface="urw-din"/>
            </a:endParaRPr>
          </a:p>
          <a:p>
            <a:r>
              <a:rPr lang="en-US" sz="1800" dirty="0"/>
              <a:t>data=</a:t>
            </a:r>
            <a:r>
              <a:rPr lang="en-US" sz="1800" dirty="0" err="1"/>
              <a:t>np.random.randint</a:t>
            </a:r>
            <a:r>
              <a:rPr lang="en-US" sz="1800" dirty="0"/>
              <a:t>(low=1,high=100,size=(10,10))</a:t>
            </a:r>
            <a:endParaRPr lang="en-US" sz="1800" dirty="0">
              <a:solidFill>
                <a:srgbClr val="273239"/>
              </a:solidFill>
              <a:latin typeface="urw-din"/>
            </a:endParaRPr>
          </a:p>
          <a:p>
            <a:r>
              <a:rPr lang="nn-NO" sz="1800" dirty="0"/>
              <a:t>hm=sns.heatmap(data=data)</a:t>
            </a:r>
            <a:endParaRPr lang="en-IN" sz="18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273239"/>
                </a:solidFill>
                <a:effectLst/>
                <a:latin typeface="urw-din"/>
              </a:rPr>
              <a:t>Anchoring the colormap</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400" b="0" i="0" dirty="0">
                <a:solidFill>
                  <a:srgbClr val="273239"/>
                </a:solidFill>
                <a:effectLst/>
                <a:latin typeface="urw-din"/>
              </a:rPr>
              <a:t>If we set the </a:t>
            </a:r>
            <a:r>
              <a:rPr lang="en-US" sz="2400" b="1" i="0" dirty="0" err="1">
                <a:solidFill>
                  <a:srgbClr val="273239"/>
                </a:solidFill>
                <a:effectLst/>
                <a:latin typeface="urw-din"/>
              </a:rPr>
              <a:t>vmin</a:t>
            </a:r>
            <a:r>
              <a:rPr lang="en-US" sz="2400" b="1" i="0" dirty="0">
                <a:solidFill>
                  <a:srgbClr val="273239"/>
                </a:solidFill>
                <a:effectLst/>
                <a:latin typeface="urw-din"/>
              </a:rPr>
              <a:t> </a:t>
            </a:r>
            <a:r>
              <a:rPr lang="en-US" sz="2400" b="0" i="0" dirty="0">
                <a:solidFill>
                  <a:srgbClr val="273239"/>
                </a:solidFill>
                <a:effectLst/>
                <a:latin typeface="urw-din"/>
              </a:rPr>
              <a:t>value to 30 and the </a:t>
            </a:r>
            <a:r>
              <a:rPr lang="en-US" sz="2400" b="1" i="0" dirty="0" err="1">
                <a:solidFill>
                  <a:srgbClr val="273239"/>
                </a:solidFill>
                <a:effectLst/>
                <a:latin typeface="urw-din"/>
              </a:rPr>
              <a:t>vmax</a:t>
            </a:r>
            <a:r>
              <a:rPr lang="en-US" sz="2400" b="1" i="0" dirty="0">
                <a:solidFill>
                  <a:srgbClr val="273239"/>
                </a:solidFill>
                <a:effectLst/>
                <a:latin typeface="urw-din"/>
              </a:rPr>
              <a:t> </a:t>
            </a:r>
            <a:r>
              <a:rPr lang="en-US" sz="2400" b="0" i="0" dirty="0">
                <a:solidFill>
                  <a:srgbClr val="273239"/>
                </a:solidFill>
                <a:effectLst/>
                <a:latin typeface="urw-din"/>
              </a:rPr>
              <a:t>value to 70, then only the cells with values between 30 and 70 will be displayed. This is called anchoring the colormap.</a:t>
            </a:r>
            <a:endParaRPr lang="en-US" sz="2400" b="0" i="0" dirty="0">
              <a:solidFill>
                <a:srgbClr val="273239"/>
              </a:solidFill>
              <a:effectLst/>
              <a:latin typeface="urw-din"/>
            </a:endParaRPr>
          </a:p>
          <a:p>
            <a:r>
              <a:rPr lang="en-US" sz="2400" b="0" i="0" dirty="0" err="1">
                <a:solidFill>
                  <a:srgbClr val="273239"/>
                </a:solidFill>
                <a:effectLst/>
                <a:latin typeface="urw-din"/>
              </a:rPr>
              <a:t>vmin</a:t>
            </a:r>
            <a:r>
              <a:rPr lang="en-US" sz="2400" b="0" i="0" dirty="0">
                <a:solidFill>
                  <a:srgbClr val="273239"/>
                </a:solidFill>
                <a:effectLst/>
                <a:latin typeface="urw-din"/>
              </a:rPr>
              <a:t>=30</a:t>
            </a:r>
            <a:endParaRPr lang="en-US" sz="2400" b="0" i="0" dirty="0">
              <a:solidFill>
                <a:srgbClr val="273239"/>
              </a:solidFill>
              <a:effectLst/>
              <a:latin typeface="urw-din"/>
            </a:endParaRPr>
          </a:p>
          <a:p>
            <a:r>
              <a:rPr lang="en-US" sz="2400" b="0" i="0" dirty="0" err="1">
                <a:solidFill>
                  <a:srgbClr val="273239"/>
                </a:solidFill>
                <a:effectLst/>
                <a:latin typeface="urw-din"/>
              </a:rPr>
              <a:t>vmax</a:t>
            </a:r>
            <a:r>
              <a:rPr lang="en-US" sz="2400" b="0" i="0" dirty="0">
                <a:solidFill>
                  <a:srgbClr val="273239"/>
                </a:solidFill>
                <a:effectLst/>
                <a:latin typeface="urw-din"/>
              </a:rPr>
              <a:t>=70</a:t>
            </a:r>
            <a:endParaRPr lang="en-US" sz="2400" dirty="0">
              <a:solidFill>
                <a:srgbClr val="273239"/>
              </a:solidFill>
              <a:latin typeface="urw-din"/>
            </a:endParaRPr>
          </a:p>
          <a:p>
            <a:r>
              <a:rPr lang="en-US" sz="2400" b="0" i="0" dirty="0">
                <a:solidFill>
                  <a:srgbClr val="273239"/>
                </a:solidFill>
                <a:effectLst/>
                <a:latin typeface="urw-din"/>
              </a:rPr>
              <a:t>hm=</a:t>
            </a:r>
            <a:r>
              <a:rPr lang="en-US" sz="2400" b="0" i="0" dirty="0" err="1">
                <a:solidFill>
                  <a:srgbClr val="273239"/>
                </a:solidFill>
                <a:effectLst/>
                <a:latin typeface="urw-din"/>
              </a:rPr>
              <a:t>sns.heatmap</a:t>
            </a:r>
            <a:r>
              <a:rPr lang="en-US" sz="2400" b="0" i="0" dirty="0">
                <a:solidFill>
                  <a:srgbClr val="273239"/>
                </a:solidFill>
                <a:effectLst/>
                <a:latin typeface="urw-din"/>
              </a:rPr>
              <a:t>(data=</a:t>
            </a:r>
            <a:r>
              <a:rPr lang="en-US" sz="2400" b="0" i="0" dirty="0" err="1">
                <a:solidFill>
                  <a:srgbClr val="273239"/>
                </a:solidFill>
                <a:effectLst/>
                <a:latin typeface="urw-din"/>
              </a:rPr>
              <a:t>data,vmin</a:t>
            </a:r>
            <a:r>
              <a:rPr lang="en-US" sz="2400" b="0" i="0" dirty="0">
                <a:solidFill>
                  <a:srgbClr val="273239"/>
                </a:solidFill>
                <a:effectLst/>
                <a:latin typeface="urw-din"/>
              </a:rPr>
              <a:t>=</a:t>
            </a:r>
            <a:r>
              <a:rPr lang="en-US" sz="2400" b="0" i="0" dirty="0" err="1">
                <a:solidFill>
                  <a:srgbClr val="273239"/>
                </a:solidFill>
                <a:effectLst/>
                <a:latin typeface="urw-din"/>
              </a:rPr>
              <a:t>vmin,vmax</a:t>
            </a:r>
            <a:r>
              <a:rPr lang="en-US" sz="2400" b="0" i="0" dirty="0">
                <a:solidFill>
                  <a:srgbClr val="273239"/>
                </a:solidFill>
                <a:effectLst/>
                <a:latin typeface="urw-din"/>
              </a:rPr>
              <a:t>=</a:t>
            </a:r>
            <a:r>
              <a:rPr lang="en-US" sz="2400" b="0" i="0" dirty="0" err="1">
                <a:solidFill>
                  <a:srgbClr val="273239"/>
                </a:solidFill>
                <a:effectLst/>
                <a:latin typeface="urw-din"/>
              </a:rPr>
              <a:t>vmax</a:t>
            </a:r>
            <a:r>
              <a:rPr lang="en-US" sz="2400" b="0" i="0" dirty="0">
                <a:solidFill>
                  <a:srgbClr val="273239"/>
                </a:solidFill>
                <a:effectLst/>
                <a:latin typeface="urw-din"/>
              </a:rPr>
              <a:t>)</a:t>
            </a:r>
            <a:endParaRPr lang="en-US" sz="2400" b="0" i="0" dirty="0">
              <a:solidFill>
                <a:srgbClr val="273239"/>
              </a:solidFill>
              <a:effectLst/>
              <a:latin typeface="urw-din"/>
            </a:endParaRPr>
          </a:p>
          <a:p>
            <a:endParaRPr lang="en-IN"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Displaying the cell values</a:t>
            </a:r>
            <a:br>
              <a:rPr lang="en-IN" b="1" i="0" dirty="0">
                <a:solidFill>
                  <a:srgbClr val="273239"/>
                </a:solidFill>
                <a:effectLst/>
                <a:latin typeface="urw-din"/>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400" b="0" i="0" dirty="0">
                <a:solidFill>
                  <a:srgbClr val="273239"/>
                </a:solidFill>
                <a:effectLst/>
                <a:latin typeface="urw-din"/>
              </a:rPr>
              <a:t>If we want to display the value of the cells, then we pass the parameter </a:t>
            </a:r>
            <a:r>
              <a:rPr lang="en-US" sz="2400" b="1" i="0" dirty="0" err="1">
                <a:solidFill>
                  <a:srgbClr val="273239"/>
                </a:solidFill>
                <a:effectLst/>
                <a:latin typeface="urw-din"/>
              </a:rPr>
              <a:t>annot</a:t>
            </a:r>
            <a:r>
              <a:rPr lang="en-US" sz="2400" b="0" i="0" dirty="0">
                <a:solidFill>
                  <a:srgbClr val="273239"/>
                </a:solidFill>
                <a:effectLst/>
                <a:latin typeface="urw-din"/>
              </a:rPr>
              <a:t> as True. </a:t>
            </a:r>
            <a:r>
              <a:rPr lang="en-US" sz="2400" b="1" i="0" dirty="0" err="1">
                <a:solidFill>
                  <a:srgbClr val="273239"/>
                </a:solidFill>
                <a:effectLst/>
                <a:latin typeface="urw-din"/>
              </a:rPr>
              <a:t>fmt</a:t>
            </a:r>
            <a:r>
              <a:rPr lang="en-US" sz="2400" b="0" i="0" dirty="0">
                <a:solidFill>
                  <a:srgbClr val="273239"/>
                </a:solidFill>
                <a:effectLst/>
                <a:latin typeface="urw-din"/>
              </a:rPr>
              <a:t> is used to select the datatype of the contents of the cells displayed. </a:t>
            </a:r>
            <a:endParaRPr lang="en-US" sz="2400" b="0" i="0" dirty="0">
              <a:solidFill>
                <a:srgbClr val="273239"/>
              </a:solidFill>
              <a:effectLst/>
              <a:latin typeface="urw-din"/>
            </a:endParaRPr>
          </a:p>
          <a:p>
            <a:r>
              <a:rPr lang="en-IN" sz="2400" dirty="0" err="1"/>
              <a:t>annot</a:t>
            </a:r>
            <a:r>
              <a:rPr lang="en-IN" sz="2400" dirty="0"/>
              <a:t>=True</a:t>
            </a:r>
            <a:endParaRPr lang="en-US" sz="2400" dirty="0">
              <a:solidFill>
                <a:srgbClr val="273239"/>
              </a:solidFill>
              <a:latin typeface="urw-din"/>
            </a:endParaRPr>
          </a:p>
          <a:p>
            <a:r>
              <a:rPr lang="en-US" sz="2400" dirty="0"/>
              <a:t>hm=</a:t>
            </a:r>
            <a:r>
              <a:rPr lang="en-US" sz="2400" dirty="0" err="1"/>
              <a:t>sns.heatmap</a:t>
            </a:r>
            <a:r>
              <a:rPr lang="en-US" sz="2400" dirty="0"/>
              <a:t>(data=</a:t>
            </a:r>
            <a:r>
              <a:rPr lang="en-US" sz="2400" dirty="0" err="1"/>
              <a:t>data,annot</a:t>
            </a:r>
            <a:r>
              <a:rPr lang="en-US" sz="2400" dirty="0"/>
              <a:t>=</a:t>
            </a:r>
            <a:r>
              <a:rPr lang="en-US" sz="2400" dirty="0" err="1"/>
              <a:t>annot</a:t>
            </a:r>
            <a:r>
              <a:rPr lang="en-US" sz="2400" dirty="0"/>
              <a:t>)</a:t>
            </a:r>
            <a:endParaRPr lang="en-US" sz="2400" dirty="0">
              <a:solidFill>
                <a:srgbClr val="273239"/>
              </a:solidFill>
              <a:latin typeface="urw-din"/>
            </a:endParaRPr>
          </a:p>
          <a:p>
            <a:endParaRPr lang="en-IN" sz="2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a:t>SciPy</a:t>
            </a: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2000" b="0" i="0" dirty="0">
                <a:solidFill>
                  <a:srgbClr val="000000"/>
                </a:solidFill>
                <a:effectLst/>
                <a:latin typeface="Verdana" panose="020B0604030504040204" pitchFamily="34" charset="0"/>
              </a:rPr>
              <a:t>SciPy is a scientific computation library that uses </a:t>
            </a:r>
            <a:r>
              <a:rPr lang="en-US" sz="2000" b="0" i="0" dirty="0">
                <a:effectLst/>
                <a:latin typeface="Verdana" panose="020B0604030504040204" pitchFamily="34" charset="0"/>
                <a:hlinkClick r:id="rId1"/>
              </a:rPr>
              <a:t>NumPy</a:t>
            </a:r>
            <a:r>
              <a:rPr lang="en-US" sz="2000" b="0" i="0" dirty="0">
                <a:solidFill>
                  <a:srgbClr val="000000"/>
                </a:solidFill>
                <a:effectLst/>
                <a:latin typeface="Verdana" panose="020B0604030504040204" pitchFamily="34" charset="0"/>
              </a:rPr>
              <a:t> underneath.</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SciPy stands for Scientific Python.</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It provides more utility functions for optimization, stats and signal processing.</a:t>
            </a:r>
            <a:endParaRPr lang="en-US" sz="1800" dirty="0">
              <a:solidFill>
                <a:srgbClr val="000000"/>
              </a:solidFill>
              <a:latin typeface="Verdana" panose="020B0604030504040204" pitchFamily="34" charset="0"/>
            </a:endParaRPr>
          </a:p>
          <a:p>
            <a:pPr algn="l"/>
            <a:r>
              <a:rPr lang="en-US" sz="1200" b="0" i="0" dirty="0">
                <a:solidFill>
                  <a:srgbClr val="000000"/>
                </a:solidFill>
                <a:effectLst/>
                <a:latin typeface="Verdana" panose="020B0604030504040204" pitchFamily="34" charset="0"/>
              </a:rPr>
              <a:t>Like NumPy, SciPy is open source so we can use it freely.</a:t>
            </a:r>
            <a:endParaRPr lang="en-US" sz="1200" b="0" i="0" dirty="0">
              <a:solidFill>
                <a:srgbClr val="000000"/>
              </a:solidFill>
              <a:effectLst/>
              <a:latin typeface="Verdana" panose="020B0604030504040204" pitchFamily="34" charset="0"/>
            </a:endParaRPr>
          </a:p>
          <a:p>
            <a:pPr algn="l"/>
            <a:r>
              <a:rPr lang="en-US" sz="1200" b="0" i="0" dirty="0">
                <a:solidFill>
                  <a:srgbClr val="000000"/>
                </a:solidFill>
                <a:effectLst/>
                <a:latin typeface="Verdana" panose="020B0604030504040204" pitchFamily="34" charset="0"/>
              </a:rPr>
              <a:t>SciPy was created by NumPy's creator Travis </a:t>
            </a:r>
            <a:r>
              <a:rPr lang="en-US" sz="1200" b="0" i="0" dirty="0" err="1">
                <a:solidFill>
                  <a:srgbClr val="000000"/>
                </a:solidFill>
                <a:effectLst/>
                <a:latin typeface="Verdana" panose="020B0604030504040204" pitchFamily="34" charset="0"/>
              </a:rPr>
              <a:t>Olliphant</a:t>
            </a:r>
            <a:r>
              <a:rPr lang="en-US" sz="1200" b="0" i="0" dirty="0">
                <a:solidFill>
                  <a:srgbClr val="000000"/>
                </a:solidFill>
                <a:effectLst/>
                <a:latin typeface="Verdana" panose="020B0604030504040204" pitchFamily="34" charset="0"/>
              </a:rPr>
              <a:t>.</a:t>
            </a:r>
            <a:endParaRPr lang="en-US" sz="12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000000"/>
                </a:solidFill>
                <a:effectLst/>
                <a:latin typeface="Segoe UI" panose="020B0502040204020203" pitchFamily="34" charset="0"/>
              </a:rPr>
              <a:t>Installation of SciPy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pPr marL="0" indent="0">
              <a:buNone/>
            </a:pPr>
            <a:r>
              <a:rPr lang="en-US" dirty="0"/>
              <a:t>pip install </a:t>
            </a:r>
            <a:r>
              <a:rPr lang="en-US" dirty="0" err="1"/>
              <a:t>scipy</a:t>
            </a:r>
            <a:endParaRPr lang="en-US" dirty="0"/>
          </a:p>
          <a:p>
            <a:pPr marL="0" indent="0">
              <a:buNone/>
            </a:pPr>
            <a:r>
              <a:rPr lang="en-IN" b="1" i="0" dirty="0">
                <a:solidFill>
                  <a:srgbClr val="000000"/>
                </a:solidFill>
                <a:effectLst/>
                <a:latin typeface="Segoe UI" panose="020B0502040204020203" pitchFamily="34" charset="0"/>
              </a:rPr>
              <a:t>Import SciPy</a:t>
            </a:r>
            <a:endParaRPr lang="en-IN" b="1" i="0" dirty="0">
              <a:solidFill>
                <a:srgbClr val="000000"/>
              </a:solidFill>
              <a:effectLst/>
              <a:latin typeface="Segoe UI" panose="020B0502040204020203" pitchFamily="34" charset="0"/>
            </a:endParaRPr>
          </a:p>
          <a:p>
            <a:pPr marL="0" indent="0">
              <a:buNone/>
            </a:pPr>
            <a:r>
              <a:rPr lang="en-US" sz="2000" b="0" i="0" dirty="0">
                <a:solidFill>
                  <a:srgbClr val="000000"/>
                </a:solidFill>
                <a:effectLst/>
                <a:latin typeface="Verdana" panose="020B0604030504040204" pitchFamily="34" charset="0"/>
              </a:rPr>
              <a:t>Once SciPy is installed, import the SciPy module(s) you want to use in your applications by adding the </a:t>
            </a:r>
            <a:r>
              <a:rPr lang="en-IN" sz="1200" b="0" i="0" dirty="0">
                <a:solidFill>
                  <a:srgbClr val="0000CD"/>
                </a:solidFill>
                <a:effectLst/>
                <a:latin typeface="Consolas" panose="020B0609020204030204" pitchFamily="49" charset="0"/>
              </a:rPr>
              <a:t>from</a:t>
            </a:r>
            <a:r>
              <a:rPr lang="en-IN" sz="1200" b="0" i="0" dirty="0">
                <a:solidFill>
                  <a:srgbClr val="000000"/>
                </a:solidFill>
                <a:effectLst/>
                <a:latin typeface="Consolas" panose="020B0609020204030204" pitchFamily="49" charset="0"/>
              </a:rPr>
              <a:t> </a:t>
            </a:r>
            <a:r>
              <a:rPr lang="en-IN" sz="1200" b="0" i="0" dirty="0" err="1">
                <a:solidFill>
                  <a:srgbClr val="000000"/>
                </a:solidFill>
                <a:effectLst/>
                <a:latin typeface="Consolas" panose="020B0609020204030204" pitchFamily="49" charset="0"/>
              </a:rPr>
              <a:t>scipy</a:t>
            </a:r>
            <a:r>
              <a:rPr lang="en-IN" sz="1200" b="0" i="0" dirty="0">
                <a:solidFill>
                  <a:srgbClr val="000000"/>
                </a:solidFill>
                <a:effectLst/>
                <a:latin typeface="Consolas" panose="020B0609020204030204" pitchFamily="49" charset="0"/>
              </a:rPr>
              <a:t> </a:t>
            </a:r>
            <a:r>
              <a:rPr lang="en-IN" sz="1200" b="0" i="0" dirty="0">
                <a:solidFill>
                  <a:srgbClr val="0000CD"/>
                </a:solidFill>
                <a:effectLst/>
                <a:latin typeface="Consolas" panose="020B0609020204030204" pitchFamily="49" charset="0"/>
              </a:rPr>
              <a:t>import</a:t>
            </a:r>
            <a:r>
              <a:rPr lang="en-IN" sz="1200" b="0" i="0" dirty="0">
                <a:solidFill>
                  <a:srgbClr val="000000"/>
                </a:solidFill>
                <a:effectLst/>
                <a:latin typeface="Consolas" panose="020B0609020204030204" pitchFamily="49" charset="0"/>
              </a:rPr>
              <a:t> constants statement.</a:t>
            </a:r>
            <a:endParaRPr lang="en-IN" sz="1200" b="0" i="0" dirty="0">
              <a:solidFill>
                <a:srgbClr val="000000"/>
              </a:solidFill>
              <a:effectLst/>
              <a:latin typeface="Consolas" panose="020B0609020204030204" pitchFamily="49" charset="0"/>
            </a:endParaRPr>
          </a:p>
          <a:p>
            <a:pPr marL="0" indent="0">
              <a:buNone/>
            </a:pPr>
            <a:r>
              <a:rPr lang="en-US" sz="1200" b="0" i="0" dirty="0">
                <a:solidFill>
                  <a:srgbClr val="000000"/>
                </a:solidFill>
                <a:effectLst/>
                <a:latin typeface="Verdana" panose="020B0604030504040204" pitchFamily="34" charset="0"/>
              </a:rPr>
              <a:t>Now we have imported the </a:t>
            </a:r>
            <a:r>
              <a:rPr lang="en-US" sz="1200" b="0" i="1" dirty="0">
                <a:solidFill>
                  <a:srgbClr val="000000"/>
                </a:solidFill>
                <a:effectLst/>
                <a:latin typeface="Verdana" panose="020B0604030504040204" pitchFamily="34" charset="0"/>
              </a:rPr>
              <a:t>constants</a:t>
            </a:r>
            <a:r>
              <a:rPr lang="en-US" sz="1200" b="0" i="0" dirty="0">
                <a:solidFill>
                  <a:srgbClr val="000000"/>
                </a:solidFill>
                <a:effectLst/>
                <a:latin typeface="Verdana" panose="020B0604030504040204" pitchFamily="34" charset="0"/>
              </a:rPr>
              <a:t> module from SciPy, and the application is ready to use it:</a:t>
            </a:r>
            <a:endParaRPr lang="en-IN" sz="1200" dirty="0">
              <a:solidFill>
                <a:srgbClr val="000000"/>
              </a:solidFill>
              <a:latin typeface="Consolas" panose="020B0609020204030204" pitchFamily="49" charset="0"/>
            </a:endParaRPr>
          </a:p>
          <a:p>
            <a:pPr marL="0" indent="0">
              <a:buNone/>
            </a:pPr>
            <a:endParaRPr lang="en-IN" sz="20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Constants in SciPy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lstStyle/>
          <a:p>
            <a:pPr algn="l"/>
            <a:r>
              <a:rPr lang="en-US" sz="2000" b="0" i="0" dirty="0">
                <a:solidFill>
                  <a:srgbClr val="000000"/>
                </a:solidFill>
                <a:effectLst/>
                <a:latin typeface="Verdana" panose="020B0604030504040204" pitchFamily="34" charset="0"/>
              </a:rPr>
              <a:t>As SciPy is more focused on scientific implementations, it provides many built-in scientific constants.</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These constants can be helpful when you are working with Data Science.</a:t>
            </a:r>
            <a:endParaRPr lang="en-US" sz="2000"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PI is an example of a scientific constant.</a:t>
            </a:r>
            <a:endParaRPr lang="en-US" b="0" i="0" dirty="0">
              <a:solidFill>
                <a:srgbClr val="000000"/>
              </a:solidFill>
              <a:effectLst/>
              <a:latin typeface="Verdana" panose="020B0604030504040204" pitchFamily="34" charset="0"/>
            </a:endParaRPr>
          </a:p>
          <a:p>
            <a:r>
              <a:rPr lang="en-IN" b="0" i="0" dirty="0">
                <a:solidFill>
                  <a:srgbClr val="0000CD"/>
                </a:solidFill>
                <a:effectLst/>
                <a:latin typeface="Consolas" panose="020B0609020204030204" pitchFamily="49" charset="0"/>
              </a:rPr>
              <a:t>from</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scipy</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constants</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constants.pi</a:t>
            </a:r>
            <a:r>
              <a:rPr lang="en-IN"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Constant Units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400" b="0" i="0" dirty="0">
                <a:solidFill>
                  <a:srgbClr val="000000"/>
                </a:solidFill>
                <a:effectLst/>
                <a:latin typeface="Verdana" panose="020B0604030504040204" pitchFamily="34" charset="0"/>
              </a:rPr>
              <a:t>A list of all units under the constants module can be seen using the </a:t>
            </a:r>
            <a:r>
              <a:rPr lang="en-US" sz="2400" b="0" i="0" dirty="0" err="1">
                <a:solidFill>
                  <a:srgbClr val="000000"/>
                </a:solidFill>
                <a:effectLst/>
                <a:latin typeface="Verdana" panose="020B0604030504040204" pitchFamily="34" charset="0"/>
              </a:rPr>
              <a:t>dir</a:t>
            </a:r>
            <a:r>
              <a:rPr lang="en-US" sz="2400" b="0" i="0" dirty="0">
                <a:solidFill>
                  <a:srgbClr val="000000"/>
                </a:solidFill>
                <a:effectLst/>
                <a:latin typeface="Verdana" panose="020B0604030504040204" pitchFamily="34" charset="0"/>
              </a:rPr>
              <a:t>() function.</a:t>
            </a:r>
            <a:endParaRPr lang="en-US" sz="2400" b="0" i="0" dirty="0">
              <a:solidFill>
                <a:srgbClr val="000000"/>
              </a:solidFill>
              <a:effectLst/>
              <a:latin typeface="Verdana" panose="020B0604030504040204" pitchFamily="34" charset="0"/>
            </a:endParaRPr>
          </a:p>
          <a:p>
            <a:r>
              <a:rPr lang="en-IN" sz="1400" b="0" i="0" dirty="0">
                <a:solidFill>
                  <a:srgbClr val="0000CD"/>
                </a:solidFill>
                <a:effectLst/>
                <a:latin typeface="Consolas" panose="020B0609020204030204" pitchFamily="49" charset="0"/>
              </a:rPr>
              <a:t>print</a:t>
            </a:r>
            <a:r>
              <a:rPr lang="en-IN" sz="1400" b="0" i="0" dirty="0">
                <a:solidFill>
                  <a:srgbClr val="000000"/>
                </a:solidFill>
                <a:effectLst/>
                <a:latin typeface="Consolas" panose="020B0609020204030204" pitchFamily="49" charset="0"/>
              </a:rPr>
              <a:t>(</a:t>
            </a:r>
            <a:r>
              <a:rPr lang="en-IN" sz="1400" b="0" i="0" dirty="0" err="1">
                <a:solidFill>
                  <a:srgbClr val="0000CD"/>
                </a:solidFill>
                <a:effectLst/>
                <a:latin typeface="Consolas" panose="020B0609020204030204" pitchFamily="49" charset="0"/>
              </a:rPr>
              <a:t>dir</a:t>
            </a:r>
            <a:r>
              <a:rPr lang="en-IN" sz="1400" b="0" i="0" dirty="0">
                <a:solidFill>
                  <a:srgbClr val="000000"/>
                </a:solidFill>
                <a:effectLst/>
                <a:latin typeface="Consolas" panose="020B0609020204030204" pitchFamily="49" charset="0"/>
              </a:rPr>
              <a:t>(constants))</a:t>
            </a:r>
            <a:endParaRPr lang="en-US" sz="2400" dirty="0">
              <a:solidFill>
                <a:srgbClr val="000000"/>
              </a:solidFill>
              <a:latin typeface="Verdana" panose="020B0604030504040204" pitchFamily="34" charset="0"/>
            </a:endParaRPr>
          </a:p>
          <a:p>
            <a:endParaRPr lang="en-IN" sz="2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Unit Categories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fontScale="77500" lnSpcReduction="20000"/>
          </a:bodyPr>
          <a:lstStyle/>
          <a:p>
            <a:pPr algn="l"/>
            <a:r>
              <a:rPr lang="en-US" b="0" i="0" dirty="0">
                <a:solidFill>
                  <a:srgbClr val="000000"/>
                </a:solidFill>
                <a:effectLst/>
                <a:latin typeface="Verdana" panose="020B0604030504040204" pitchFamily="34" charset="0"/>
              </a:rPr>
              <a:t>The units are placed under these categories:</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Metric</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Binary</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Mass</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Angle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Time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Length</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Pressure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Volume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Speed</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Temperature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Energy</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Power</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Force</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Metric (SI) Prefixes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b="0" i="0" dirty="0">
                <a:solidFill>
                  <a:srgbClr val="000000"/>
                </a:solidFill>
                <a:effectLst/>
                <a:latin typeface="Verdana" panose="020B0604030504040204" pitchFamily="34" charset="0"/>
              </a:rPr>
              <a:t>Return the specified unit in </a:t>
            </a:r>
            <a:r>
              <a:rPr lang="en-US" b="1" i="0" dirty="0">
                <a:solidFill>
                  <a:srgbClr val="000000"/>
                </a:solidFill>
                <a:effectLst/>
                <a:latin typeface="Verdana" panose="020B0604030504040204" pitchFamily="34" charset="0"/>
              </a:rPr>
              <a:t>meter(e.g. </a:t>
            </a:r>
            <a:r>
              <a:rPr lang="en-US" b="1" i="0" dirty="0" err="1">
                <a:solidFill>
                  <a:srgbClr val="000000"/>
                </a:solidFill>
                <a:effectLst/>
                <a:latin typeface="Verdana" panose="020B0604030504040204" pitchFamily="34" charset="0"/>
              </a:rPr>
              <a:t>centi</a:t>
            </a:r>
            <a:r>
              <a:rPr lang="en-US" b="1" i="0" dirty="0">
                <a:solidFill>
                  <a:srgbClr val="000000"/>
                </a:solidFill>
                <a:effectLst/>
                <a:latin typeface="Verdana" panose="020B0604030504040204" pitchFamily="34" charset="0"/>
              </a:rPr>
              <a:t> returns 0.01)</a:t>
            </a:r>
            <a:endParaRPr lang="en-US" b="1" i="0" dirty="0">
              <a:solidFill>
                <a:srgbClr val="000000"/>
              </a:solidFill>
              <a:effectLst/>
              <a:latin typeface="Verdana" panose="020B0604030504040204" pitchFamily="34" charset="0"/>
            </a:endParaRPr>
          </a:p>
          <a:p>
            <a:r>
              <a:rPr lang="en-IN" dirty="0"/>
              <a:t>print(</a:t>
            </a:r>
            <a:r>
              <a:rPr lang="en-IN" dirty="0" err="1"/>
              <a:t>constants.centi</a:t>
            </a:r>
            <a:r>
              <a:rPr lang="en-IN" dirty="0"/>
              <a:t>)</a:t>
            </a:r>
            <a:endParaRPr lang="en-IN"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316335"/>
          </a:xfrm>
        </p:spPr>
        <p:txBody>
          <a:bodyPr>
            <a:normAutofit fontScale="90000"/>
          </a:bodyPr>
          <a:lstStyle/>
          <a:p>
            <a:r>
              <a:rPr lang="en-IN" b="0" i="0" dirty="0">
                <a:solidFill>
                  <a:srgbClr val="000000"/>
                </a:solidFill>
                <a:effectLst/>
                <a:latin typeface="Segoe UI" panose="020B0502040204020203" pitchFamily="34" charset="0"/>
              </a:rPr>
              <a:t>Binary Prefixes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000" b="0" i="0" dirty="0">
                <a:solidFill>
                  <a:srgbClr val="000000"/>
                </a:solidFill>
                <a:effectLst/>
                <a:latin typeface="Verdana" panose="020B0604030504040204" pitchFamily="34" charset="0"/>
              </a:rPr>
              <a:t>Return the specified unit in </a:t>
            </a:r>
            <a:r>
              <a:rPr lang="en-US" sz="2000" b="1" i="0" dirty="0">
                <a:solidFill>
                  <a:srgbClr val="000000"/>
                </a:solidFill>
                <a:effectLst/>
                <a:latin typeface="Verdana" panose="020B0604030504040204" pitchFamily="34" charset="0"/>
              </a:rPr>
              <a:t>bytes </a:t>
            </a:r>
            <a:r>
              <a:rPr lang="en-US" sz="2000" b="0" i="0" dirty="0">
                <a:solidFill>
                  <a:srgbClr val="000000"/>
                </a:solidFill>
                <a:effectLst/>
                <a:latin typeface="Verdana" panose="020B0604030504040204" pitchFamily="34" charset="0"/>
              </a:rPr>
              <a:t>(</a:t>
            </a:r>
            <a:r>
              <a:rPr lang="en-US" sz="2000" b="0" i="0" dirty="0" err="1">
                <a:solidFill>
                  <a:srgbClr val="000000"/>
                </a:solidFill>
                <a:effectLst/>
                <a:latin typeface="Verdana" panose="020B0604030504040204" pitchFamily="34" charset="0"/>
              </a:rPr>
              <a:t>e.g</a:t>
            </a:r>
            <a:r>
              <a:rPr lang="en-US" sz="2000" b="0" i="0" dirty="0">
                <a:solidFill>
                  <a:srgbClr val="000000"/>
                </a:solidFill>
                <a:effectLst/>
                <a:latin typeface="Verdana" panose="020B0604030504040204" pitchFamily="34" charset="0"/>
              </a:rPr>
              <a:t> </a:t>
            </a:r>
            <a:r>
              <a:rPr lang="en-US" sz="2000" b="0" i="0" dirty="0" err="1">
                <a:solidFill>
                  <a:srgbClr val="000000"/>
                </a:solidFill>
                <a:effectLst/>
                <a:latin typeface="Verdana" panose="020B0604030504040204" pitchFamily="34" charset="0"/>
              </a:rPr>
              <a:t>kibi</a:t>
            </a:r>
            <a:r>
              <a:rPr lang="en-US" sz="2000" b="0" i="0" dirty="0">
                <a:solidFill>
                  <a:srgbClr val="000000"/>
                </a:solidFill>
                <a:effectLst/>
                <a:latin typeface="Verdana" panose="020B0604030504040204" pitchFamily="34" charset="0"/>
              </a:rPr>
              <a:t> returns 1024)</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print(</a:t>
            </a:r>
            <a:r>
              <a:rPr lang="en-US" sz="2000" b="0" i="0" dirty="0" err="1">
                <a:solidFill>
                  <a:srgbClr val="000000"/>
                </a:solidFill>
                <a:effectLst/>
                <a:latin typeface="Verdana" panose="020B0604030504040204" pitchFamily="34" charset="0"/>
              </a:rPr>
              <a:t>constants.kibi</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Generate arrays using </a:t>
            </a:r>
            <a:r>
              <a:rPr lang="en-IN" dirty="0" err="1"/>
              <a:t>linspace</a:t>
            </a:r>
            <a:r>
              <a:rPr lang="en-IN" dirty="0"/>
              <a:t>()</a:t>
            </a:r>
            <a:endParaRPr lang="en-IN" dirty="0"/>
          </a:p>
        </p:txBody>
      </p:sp>
      <p:sp>
        <p:nvSpPr>
          <p:cNvPr id="3" name="Content Placeholder 2"/>
          <p:cNvSpPr>
            <a:spLocks noGrp="1"/>
          </p:cNvSpPr>
          <p:nvPr>
            <p:ph idx="1"/>
          </p:nvPr>
        </p:nvSpPr>
        <p:spPr>
          <a:xfrm>
            <a:off x="457200" y="1214422"/>
            <a:ext cx="8229600" cy="4911741"/>
          </a:xfrm>
        </p:spPr>
        <p:txBody>
          <a:bodyPr>
            <a:normAutofit/>
          </a:bodyPr>
          <a:lstStyle/>
          <a:p>
            <a:r>
              <a:rPr lang="en-IN" sz="2400" dirty="0" err="1"/>
              <a:t>Numpy.linspace</a:t>
            </a:r>
            <a:r>
              <a:rPr lang="en-IN" sz="2400" dirty="0"/>
              <a:t>()- returns equally spaced numbers within the given range based on the sample number.</a:t>
            </a:r>
            <a:endParaRPr lang="en-IN" sz="2400" dirty="0"/>
          </a:p>
          <a:p>
            <a:pPr>
              <a:buNone/>
            </a:pPr>
            <a:endParaRPr lang="en-IN" sz="2400" dirty="0"/>
          </a:p>
          <a:p>
            <a:r>
              <a:rPr lang="en-IN" sz="2400" dirty="0"/>
              <a:t>Syntax: </a:t>
            </a:r>
            <a:r>
              <a:rPr lang="en-IN" sz="2400" dirty="0" err="1"/>
              <a:t>numpy.linspace</a:t>
            </a:r>
            <a:r>
              <a:rPr lang="en-IN" sz="2400" dirty="0"/>
              <a:t>(</a:t>
            </a:r>
            <a:r>
              <a:rPr lang="en-IN" sz="2400" dirty="0" err="1"/>
              <a:t>start,stop,num,dtype,retstep</a:t>
            </a:r>
            <a:r>
              <a:rPr lang="en-IN" sz="2400" dirty="0"/>
              <a:t>)</a:t>
            </a:r>
            <a:endParaRPr lang="en-IN" sz="2400" dirty="0"/>
          </a:p>
          <a:p>
            <a:pPr>
              <a:buNone/>
            </a:pPr>
            <a:endParaRPr lang="en-IN" sz="2400" dirty="0"/>
          </a:p>
          <a:p>
            <a:r>
              <a:rPr lang="en-IN" sz="2400" dirty="0"/>
              <a:t>Start- start of interval range</a:t>
            </a:r>
            <a:endParaRPr lang="en-IN" sz="2400" dirty="0"/>
          </a:p>
          <a:p>
            <a:r>
              <a:rPr lang="en-IN" sz="2400" dirty="0"/>
              <a:t>Stop- end of interval range</a:t>
            </a:r>
            <a:endParaRPr lang="en-IN" sz="2400" dirty="0"/>
          </a:p>
          <a:p>
            <a:r>
              <a:rPr lang="en-IN" sz="2400" dirty="0"/>
              <a:t>Num- number of samples to be generated</a:t>
            </a:r>
            <a:endParaRPr lang="en-IN" sz="2400" dirty="0"/>
          </a:p>
          <a:p>
            <a:r>
              <a:rPr lang="en-IN" sz="2400" dirty="0" err="1"/>
              <a:t>Dtype</a:t>
            </a:r>
            <a:r>
              <a:rPr lang="en-IN" sz="2400" dirty="0"/>
              <a:t>- type of output array</a:t>
            </a:r>
            <a:endParaRPr lang="en-IN" sz="2400" dirty="0"/>
          </a:p>
          <a:p>
            <a:r>
              <a:rPr lang="en-IN" sz="2400" dirty="0" err="1"/>
              <a:t>Retstep</a:t>
            </a:r>
            <a:r>
              <a:rPr lang="en-IN" sz="2400" dirty="0"/>
              <a:t>- return the </a:t>
            </a:r>
            <a:r>
              <a:rPr lang="en-IN" sz="2400" dirty="0" err="1"/>
              <a:t>samples,step</a:t>
            </a:r>
            <a:r>
              <a:rPr lang="en-IN" sz="2400" dirty="0"/>
              <a:t> value</a:t>
            </a:r>
            <a:endParaRPr lang="en-IN" sz="2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Mass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lnSpcReduction="10000"/>
          </a:bodyPr>
          <a:lstStyle/>
          <a:p>
            <a:r>
              <a:rPr lang="en-US" b="0" i="0" dirty="0">
                <a:solidFill>
                  <a:srgbClr val="000000"/>
                </a:solidFill>
                <a:effectLst/>
                <a:latin typeface="Verdana" panose="020B0604030504040204" pitchFamily="34" charset="0"/>
              </a:rPr>
              <a:t>Return the specified unit in </a:t>
            </a:r>
            <a:r>
              <a:rPr lang="en-US" b="1" i="0" dirty="0">
                <a:solidFill>
                  <a:srgbClr val="000000"/>
                </a:solidFill>
                <a:effectLst/>
                <a:latin typeface="Verdana" panose="020B0604030504040204" pitchFamily="34" charset="0"/>
              </a:rPr>
              <a:t>kg </a:t>
            </a:r>
            <a:r>
              <a:rPr lang="en-US" b="0" i="0" dirty="0">
                <a:solidFill>
                  <a:srgbClr val="000000"/>
                </a:solidFill>
                <a:effectLst/>
                <a:latin typeface="Verdana" panose="020B0604030504040204" pitchFamily="34" charset="0"/>
              </a:rPr>
              <a:t>(e.g. gram returns 0.001)</a:t>
            </a:r>
            <a:endParaRPr lang="en-US" b="0" i="0" dirty="0">
              <a:solidFill>
                <a:srgbClr val="000000"/>
              </a:solidFill>
              <a:effectLst/>
              <a:latin typeface="Verdana" panose="020B0604030504040204" pitchFamily="34" charset="0"/>
            </a:endParaRPr>
          </a:p>
          <a:p>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constants.gram</a:t>
            </a:r>
            <a:r>
              <a:rPr lang="en-IN" b="0" i="0" dirty="0">
                <a:solidFill>
                  <a:srgbClr val="000000"/>
                </a:solidFill>
                <a:effectLst/>
                <a:latin typeface="Consolas" panose="020B0609020204030204" pitchFamily="49" charset="0"/>
              </a:rPr>
              <a:t>) </a:t>
            </a:r>
            <a:endParaRPr lang="en-US" dirty="0">
              <a:solidFill>
                <a:srgbClr val="000000"/>
              </a:solidFill>
              <a:latin typeface="Verdana" panose="020B0604030504040204" pitchFamily="34" charset="0"/>
            </a:endParaRPr>
          </a:p>
          <a:p>
            <a:r>
              <a:rPr lang="en-IN" b="1" i="0" dirty="0">
                <a:solidFill>
                  <a:srgbClr val="000000"/>
                </a:solidFill>
                <a:effectLst/>
                <a:latin typeface="Segoe UI" panose="020B0502040204020203" pitchFamily="34" charset="0"/>
              </a:rPr>
              <a:t>Angle</a:t>
            </a:r>
            <a:endParaRPr lang="en-IN" b="1" i="0" dirty="0">
              <a:solidFill>
                <a:srgbClr val="000000"/>
              </a:solidFill>
              <a:effectLst/>
              <a:latin typeface="Segoe UI" panose="020B0502040204020203" pitchFamily="34" charset="0"/>
            </a:endParaRPr>
          </a:p>
          <a:p>
            <a:r>
              <a:rPr lang="en-US" sz="1800" b="0" i="0" dirty="0">
                <a:solidFill>
                  <a:srgbClr val="000000"/>
                </a:solidFill>
                <a:effectLst/>
                <a:latin typeface="Verdana" panose="020B0604030504040204" pitchFamily="34" charset="0"/>
              </a:rPr>
              <a:t>Return the specified unit in </a:t>
            </a:r>
            <a:r>
              <a:rPr lang="en-US" sz="1800" b="1" i="0" dirty="0">
                <a:solidFill>
                  <a:srgbClr val="000000"/>
                </a:solidFill>
                <a:effectLst/>
                <a:latin typeface="Verdana" panose="020B0604030504040204" pitchFamily="34" charset="0"/>
              </a:rPr>
              <a:t>radians</a:t>
            </a:r>
            <a:r>
              <a:rPr lang="en-IN" sz="1800" dirty="0">
                <a:solidFill>
                  <a:srgbClr val="000000"/>
                </a:solidFill>
                <a:latin typeface="Segoe UI" panose="020B0502040204020203" pitchFamily="34" charset="0"/>
              </a:rPr>
              <a:t> (e.g. degree returns 0.017453)</a:t>
            </a:r>
            <a:endParaRPr lang="en-IN" sz="1800" dirty="0">
              <a:solidFill>
                <a:srgbClr val="000000"/>
              </a:solidFill>
              <a:latin typeface="Segoe UI" panose="020B0502040204020203" pitchFamily="34" charset="0"/>
            </a:endParaRPr>
          </a:p>
          <a:p>
            <a:r>
              <a:rPr lang="en-IN" sz="1800" i="0" dirty="0">
                <a:solidFill>
                  <a:srgbClr val="000000"/>
                </a:solidFill>
                <a:effectLst/>
                <a:latin typeface="Segoe UI" panose="020B0502040204020203" pitchFamily="34" charset="0"/>
              </a:rPr>
              <a:t>print(</a:t>
            </a:r>
            <a:r>
              <a:rPr lang="en-IN" sz="1800" i="0" dirty="0" err="1">
                <a:solidFill>
                  <a:srgbClr val="000000"/>
                </a:solidFill>
                <a:effectLst/>
                <a:latin typeface="Segoe UI" panose="020B0502040204020203" pitchFamily="34" charset="0"/>
              </a:rPr>
              <a:t>constants.degree</a:t>
            </a:r>
            <a:r>
              <a:rPr lang="en-IN" sz="1800" i="0" dirty="0">
                <a:solidFill>
                  <a:srgbClr val="000000"/>
                </a:solidFill>
                <a:effectLst/>
                <a:latin typeface="Segoe UI" panose="020B0502040204020203" pitchFamily="34" charset="0"/>
              </a:rPr>
              <a:t>)</a:t>
            </a:r>
            <a:endParaRPr lang="en-IN" sz="1800" i="0" dirty="0">
              <a:solidFill>
                <a:srgbClr val="000000"/>
              </a:solidFill>
              <a:effectLst/>
              <a:latin typeface="Segoe UI" panose="020B0502040204020203" pitchFamily="34" charset="0"/>
            </a:endParaRPr>
          </a:p>
          <a:p>
            <a:r>
              <a:rPr lang="en-IN" b="1" i="0" dirty="0">
                <a:solidFill>
                  <a:srgbClr val="000000"/>
                </a:solidFill>
                <a:effectLst/>
                <a:latin typeface="Segoe UI" panose="020B0502040204020203" pitchFamily="34" charset="0"/>
              </a:rPr>
              <a:t>Time</a:t>
            </a:r>
            <a:endParaRPr lang="en-IN" b="1" i="0" dirty="0">
              <a:solidFill>
                <a:srgbClr val="000000"/>
              </a:solidFill>
              <a:effectLst/>
              <a:latin typeface="Segoe UI" panose="020B0502040204020203" pitchFamily="34" charset="0"/>
            </a:endParaRPr>
          </a:p>
          <a:p>
            <a:r>
              <a:rPr lang="en-US" sz="1800" b="0" i="0" dirty="0">
                <a:solidFill>
                  <a:srgbClr val="000000"/>
                </a:solidFill>
                <a:effectLst/>
                <a:latin typeface="Verdana" panose="020B0604030504040204" pitchFamily="34" charset="0"/>
              </a:rPr>
              <a:t>Return the specified unit in </a:t>
            </a:r>
            <a:r>
              <a:rPr lang="en-US" sz="1800" b="1" i="0" dirty="0">
                <a:solidFill>
                  <a:srgbClr val="000000"/>
                </a:solidFill>
                <a:effectLst/>
                <a:latin typeface="Verdana" panose="020B0604030504040204" pitchFamily="34" charset="0"/>
              </a:rPr>
              <a:t>seconds(</a:t>
            </a:r>
            <a:r>
              <a:rPr lang="en-US" sz="1800" b="1" i="0" dirty="0" err="1">
                <a:solidFill>
                  <a:srgbClr val="000000"/>
                </a:solidFill>
                <a:effectLst/>
                <a:latin typeface="Verdana" panose="020B0604030504040204" pitchFamily="34" charset="0"/>
              </a:rPr>
              <a:t>e.g</a:t>
            </a:r>
            <a:r>
              <a:rPr lang="en-US" sz="1800" b="1" i="0" dirty="0">
                <a:solidFill>
                  <a:srgbClr val="000000"/>
                </a:solidFill>
                <a:effectLst/>
                <a:latin typeface="Verdana" panose="020B0604030504040204" pitchFamily="34" charset="0"/>
              </a:rPr>
              <a:t> hour returns 3600.0)</a:t>
            </a:r>
            <a:endParaRPr lang="en-US" sz="1800" b="1" i="0" dirty="0">
              <a:solidFill>
                <a:srgbClr val="000000"/>
              </a:solidFill>
              <a:effectLst/>
              <a:latin typeface="Verdana" panose="020B0604030504040204" pitchFamily="34" charset="0"/>
            </a:endParaRPr>
          </a:p>
          <a:p>
            <a:r>
              <a:rPr lang="en-IN" sz="1800" i="0" dirty="0">
                <a:solidFill>
                  <a:srgbClr val="000000"/>
                </a:solidFill>
                <a:effectLst/>
                <a:latin typeface="Segoe UI" panose="020B0502040204020203" pitchFamily="34" charset="0"/>
              </a:rPr>
              <a:t>print(</a:t>
            </a:r>
            <a:r>
              <a:rPr lang="en-IN" sz="1800" i="0" dirty="0" err="1">
                <a:solidFill>
                  <a:srgbClr val="000000"/>
                </a:solidFill>
                <a:effectLst/>
                <a:latin typeface="Segoe UI" panose="020B0502040204020203" pitchFamily="34" charset="0"/>
              </a:rPr>
              <a:t>constants.minute</a:t>
            </a:r>
            <a:r>
              <a:rPr lang="en-IN" sz="1800" i="0" dirty="0">
                <a:solidFill>
                  <a:srgbClr val="000000"/>
                </a:solidFill>
                <a:effectLst/>
                <a:latin typeface="Segoe UI" panose="020B0502040204020203" pitchFamily="34" charset="0"/>
              </a:rPr>
              <a:t>)</a:t>
            </a:r>
            <a:endParaRPr lang="en-IN" sz="1800" i="0" dirty="0">
              <a:solidFill>
                <a:srgbClr val="000000"/>
              </a:solidFill>
              <a:effectLst/>
              <a:latin typeface="Segoe UI" panose="020B0502040204020203" pitchFamily="34" charset="0"/>
            </a:endParaRPr>
          </a:p>
          <a:p>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constants.year</a:t>
            </a:r>
            <a:r>
              <a:rPr lang="en-IN" b="0" i="0" dirty="0">
                <a:solidFill>
                  <a:srgbClr val="000000"/>
                </a:solidFill>
                <a:effectLst/>
                <a:latin typeface="Consolas" panose="020B0609020204030204" pitchFamily="49" charset="0"/>
              </a:rPr>
              <a:t>) </a:t>
            </a:r>
            <a:endParaRPr lang="en-IN" b="0" i="0" dirty="0">
              <a:solidFill>
                <a:srgbClr val="000000"/>
              </a:solidFill>
              <a:effectLst/>
              <a:latin typeface="Consolas" panose="020B0609020204030204" pitchFamily="49" charset="0"/>
            </a:endParaRPr>
          </a:p>
          <a:p>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constants.day</a:t>
            </a:r>
            <a:r>
              <a:rPr lang="en-IN" b="0" i="0" dirty="0">
                <a:solidFill>
                  <a:srgbClr val="000000"/>
                </a:solidFill>
                <a:effectLst/>
                <a:latin typeface="Consolas" panose="020B0609020204030204" pitchFamily="49" charset="0"/>
              </a:rPr>
              <a:t>)         </a:t>
            </a:r>
            <a:br>
              <a:rPr lang="en-IN" b="0" i="0" dirty="0">
                <a:solidFill>
                  <a:srgbClr val="008000"/>
                </a:solidFill>
                <a:effectLst/>
                <a:latin typeface="Consolas" panose="020B0609020204030204" pitchFamily="49" charset="0"/>
              </a:rPr>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constants.week</a:t>
            </a:r>
            <a:r>
              <a:rPr lang="en-IN"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r>
              <a:rPr lang="en-IN" b="0" i="0" dirty="0">
                <a:solidFill>
                  <a:srgbClr val="000000"/>
                </a:solidFill>
                <a:effectLst/>
                <a:latin typeface="Segoe UI" panose="020B0502040204020203" pitchFamily="34" charset="0"/>
              </a:rPr>
              <a:t>Optimizers in SciPy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251520" y="476672"/>
            <a:ext cx="8229600" cy="5678091"/>
          </a:xfrm>
        </p:spPr>
        <p:txBody>
          <a:bodyPr>
            <a:normAutofit/>
          </a:bodyPr>
          <a:lstStyle/>
          <a:p>
            <a:r>
              <a:rPr lang="en-US" sz="1800" b="0" i="0" dirty="0">
                <a:solidFill>
                  <a:srgbClr val="000000"/>
                </a:solidFill>
                <a:effectLst/>
                <a:latin typeface="Verdana" panose="020B0604030504040204" pitchFamily="34" charset="0"/>
              </a:rPr>
              <a:t>Optimizers are a set of procedures defined in SciPy that either find the minimum value of a function, or the root of an equation.</a:t>
            </a:r>
            <a:endParaRPr lang="en-US" sz="1800" b="0" i="0" dirty="0">
              <a:solidFill>
                <a:srgbClr val="000000"/>
              </a:solidFill>
              <a:effectLst/>
              <a:latin typeface="Verdana" panose="020B0604030504040204" pitchFamily="34" charset="0"/>
            </a:endParaRPr>
          </a:p>
          <a:p>
            <a:r>
              <a:rPr lang="en-IN" sz="1600" b="1" i="0" dirty="0">
                <a:solidFill>
                  <a:srgbClr val="000000"/>
                </a:solidFill>
                <a:effectLst/>
                <a:latin typeface="Segoe UI" panose="020B0502040204020203" pitchFamily="34" charset="0"/>
              </a:rPr>
              <a:t>Optimizing Functions</a:t>
            </a:r>
            <a:endParaRPr lang="en-IN" sz="1600" b="1" i="0" dirty="0">
              <a:solidFill>
                <a:srgbClr val="000000"/>
              </a:solidFill>
              <a:effectLst/>
              <a:latin typeface="Segoe UI" panose="020B0502040204020203" pitchFamily="34" charset="0"/>
            </a:endParaRPr>
          </a:p>
          <a:p>
            <a:r>
              <a:rPr lang="en-US" sz="1800" b="0" i="0" dirty="0">
                <a:solidFill>
                  <a:srgbClr val="555555"/>
                </a:solidFill>
                <a:effectLst/>
                <a:latin typeface="Helvetica Neue"/>
              </a:rPr>
              <a:t>Optimization involves finding the inputs to an objective function that result in the minimum or maximum output of the function.</a:t>
            </a:r>
            <a:endParaRPr lang="en-US" sz="1800" b="0" i="0" dirty="0">
              <a:solidFill>
                <a:srgbClr val="555555"/>
              </a:solidFill>
              <a:effectLst/>
              <a:latin typeface="Helvetica Neue"/>
            </a:endParaRPr>
          </a:p>
          <a:p>
            <a:r>
              <a:rPr lang="en-US" sz="1800" b="0" i="0" dirty="0">
                <a:solidFill>
                  <a:srgbClr val="555555"/>
                </a:solidFill>
                <a:effectLst/>
                <a:latin typeface="Helvetica Neue"/>
              </a:rPr>
              <a:t>The open-source Python library for scientific computing called SciPy provides a suite of optimization algorithms.</a:t>
            </a:r>
            <a:endParaRPr lang="en-US" sz="1800" dirty="0">
              <a:solidFill>
                <a:srgbClr val="555555"/>
              </a:solidFill>
              <a:latin typeface="Helvetica Neue"/>
            </a:endParaRPr>
          </a:p>
          <a:p>
            <a:r>
              <a:rPr lang="en-US" sz="1800" b="0" i="0" dirty="0">
                <a:solidFill>
                  <a:srgbClr val="555555"/>
                </a:solidFill>
                <a:effectLst/>
                <a:latin typeface="Helvetica Neue"/>
              </a:rPr>
              <a:t>These </a:t>
            </a:r>
            <a:r>
              <a:rPr lang="en-US" sz="1800" b="1" i="0" dirty="0">
                <a:solidFill>
                  <a:srgbClr val="555555"/>
                </a:solidFill>
                <a:effectLst/>
                <a:latin typeface="Helvetica Neue"/>
              </a:rPr>
              <a:t>optimization algorithms</a:t>
            </a:r>
            <a:r>
              <a:rPr lang="en-US" sz="1800" b="0" i="0" dirty="0">
                <a:solidFill>
                  <a:srgbClr val="555555"/>
                </a:solidFill>
                <a:effectLst/>
                <a:latin typeface="Helvetica Neue"/>
              </a:rPr>
              <a:t> can be used directly in a standalone manner to optimize a function. </a:t>
            </a:r>
            <a:endParaRPr lang="en-US" sz="1800" b="0" i="0" dirty="0">
              <a:solidFill>
                <a:srgbClr val="555555"/>
              </a:solidFill>
              <a:effectLst/>
              <a:latin typeface="Helvetica Neue"/>
            </a:endParaRPr>
          </a:p>
          <a:p>
            <a:r>
              <a:rPr lang="en-US" sz="1800" dirty="0">
                <a:solidFill>
                  <a:srgbClr val="555555"/>
                </a:solidFill>
                <a:latin typeface="Helvetica Neue"/>
              </a:rPr>
              <a:t>Objective-&gt; minx1x4(x1+x2+x3)+x3</a:t>
            </a:r>
            <a:endParaRPr lang="en-US" sz="1800" dirty="0">
              <a:solidFill>
                <a:srgbClr val="555555"/>
              </a:solidFill>
              <a:latin typeface="Helvetica Neue"/>
            </a:endParaRPr>
          </a:p>
          <a:p>
            <a:r>
              <a:rPr lang="en-US" sz="1800" i="0" dirty="0" err="1">
                <a:solidFill>
                  <a:srgbClr val="555555"/>
                </a:solidFill>
                <a:effectLst/>
                <a:latin typeface="Helvetica Neue"/>
              </a:rPr>
              <a:t>S.t.</a:t>
            </a:r>
            <a:r>
              <a:rPr lang="en-US" sz="1800" i="0" dirty="0">
                <a:solidFill>
                  <a:srgbClr val="555555"/>
                </a:solidFill>
                <a:effectLst/>
                <a:latin typeface="Helvetica Neue"/>
              </a:rPr>
              <a:t> x1x2x3x4&gt;=25</a:t>
            </a:r>
            <a:endParaRPr lang="en-US" sz="1800" i="0" dirty="0">
              <a:solidFill>
                <a:srgbClr val="555555"/>
              </a:solidFill>
              <a:effectLst/>
              <a:latin typeface="Helvetica Neue"/>
            </a:endParaRPr>
          </a:p>
          <a:p>
            <a:endParaRPr lang="en-IN" sz="1800" i="0" dirty="0">
              <a:solidFill>
                <a:srgbClr val="000000"/>
              </a:solidFill>
              <a:effectLst/>
              <a:latin typeface="Segoe UI" panose="020B0502040204020203" pitchFamily="34" charset="0"/>
            </a:endParaRPr>
          </a:p>
          <a:p>
            <a:endParaRPr lang="en-IN" sz="18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Minimizing a Function</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lstStyle/>
          <a:p>
            <a:r>
              <a:rPr lang="en-US" sz="2000" b="0" i="0" dirty="0">
                <a:solidFill>
                  <a:srgbClr val="000000"/>
                </a:solidFill>
                <a:effectLst/>
                <a:latin typeface="Verdana" panose="020B0604030504040204" pitchFamily="34" charset="0"/>
              </a:rPr>
              <a:t>A function, in this context, represents a curve, curves have </a:t>
            </a:r>
            <a:r>
              <a:rPr lang="en-US" sz="2000" b="0" i="1" dirty="0">
                <a:solidFill>
                  <a:srgbClr val="000000"/>
                </a:solidFill>
                <a:effectLst/>
                <a:latin typeface="Verdana" panose="020B0604030504040204" pitchFamily="34" charset="0"/>
              </a:rPr>
              <a:t>high points</a:t>
            </a:r>
            <a:r>
              <a:rPr lang="en-US" sz="2000" b="0" i="0" dirty="0">
                <a:solidFill>
                  <a:srgbClr val="000000"/>
                </a:solidFill>
                <a:effectLst/>
                <a:latin typeface="Verdana" panose="020B0604030504040204" pitchFamily="34" charset="0"/>
              </a:rPr>
              <a:t> and </a:t>
            </a:r>
            <a:r>
              <a:rPr lang="en-US" sz="2000" b="0" i="1" dirty="0">
                <a:solidFill>
                  <a:srgbClr val="000000"/>
                </a:solidFill>
                <a:effectLst/>
                <a:latin typeface="Verdana" panose="020B0604030504040204" pitchFamily="34" charset="0"/>
              </a:rPr>
              <a:t>low points</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High points are called </a:t>
            </a:r>
            <a:r>
              <a:rPr lang="en-US" sz="2000" b="0" i="1" dirty="0">
                <a:solidFill>
                  <a:srgbClr val="000000"/>
                </a:solidFill>
                <a:effectLst/>
                <a:latin typeface="Verdana" panose="020B0604030504040204" pitchFamily="34" charset="0"/>
              </a:rPr>
              <a:t>maxima</a:t>
            </a:r>
            <a:r>
              <a:rPr lang="en-US" sz="2000" b="0" i="0" dirty="0">
                <a:solidFill>
                  <a:srgbClr val="000000"/>
                </a:solidFill>
                <a:effectLst/>
                <a:latin typeface="Verdana" panose="020B0604030504040204" pitchFamily="34" charset="0"/>
              </a:rPr>
              <a:t>.</a:t>
            </a:r>
            <a:endParaRPr lang="en-US" sz="2000" dirty="0">
              <a:solidFill>
                <a:srgbClr val="000000"/>
              </a:solidFill>
              <a:latin typeface="Verdana" panose="020B0604030504040204" pitchFamily="34" charset="0"/>
            </a:endParaRPr>
          </a:p>
          <a:p>
            <a:r>
              <a:rPr lang="en-US" sz="2000" b="0" i="0" dirty="0">
                <a:solidFill>
                  <a:srgbClr val="000000"/>
                </a:solidFill>
                <a:effectLst/>
                <a:latin typeface="Verdana" panose="020B0604030504040204" pitchFamily="34" charset="0"/>
              </a:rPr>
              <a:t>Low points are called </a:t>
            </a:r>
            <a:r>
              <a:rPr lang="en-US" sz="2000" b="0" i="1" dirty="0">
                <a:solidFill>
                  <a:srgbClr val="000000"/>
                </a:solidFill>
                <a:effectLst/>
                <a:latin typeface="Verdana" panose="020B0604030504040204" pitchFamily="34" charset="0"/>
              </a:rPr>
              <a:t>minima</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The highest point in the whole curve is called </a:t>
            </a:r>
            <a:r>
              <a:rPr lang="en-US" sz="2400" b="0" i="1" dirty="0">
                <a:solidFill>
                  <a:srgbClr val="000000"/>
                </a:solidFill>
                <a:effectLst/>
                <a:latin typeface="Verdana" panose="020B0604030504040204" pitchFamily="34" charset="0"/>
              </a:rPr>
              <a:t>global maxima</a:t>
            </a:r>
            <a:r>
              <a:rPr lang="en-US" sz="2400" b="0" i="0" dirty="0">
                <a:solidFill>
                  <a:srgbClr val="000000"/>
                </a:solidFill>
                <a:effectLst/>
                <a:latin typeface="Verdana" panose="020B0604030504040204" pitchFamily="34" charset="0"/>
              </a:rPr>
              <a:t>, whereas the rest of them are called </a:t>
            </a:r>
            <a:r>
              <a:rPr lang="en-US" sz="2400" b="0" i="1" dirty="0">
                <a:solidFill>
                  <a:srgbClr val="000000"/>
                </a:solidFill>
                <a:effectLst/>
                <a:latin typeface="Verdana" panose="020B0604030504040204" pitchFamily="34" charset="0"/>
              </a:rPr>
              <a:t>local maxima</a:t>
            </a:r>
            <a:r>
              <a:rPr lang="en-US" sz="2400" b="0" i="0" dirty="0">
                <a:solidFill>
                  <a:srgbClr val="000000"/>
                </a:solidFill>
                <a:effectLst/>
                <a:latin typeface="Verdana" panose="020B0604030504040204" pitchFamily="34" charset="0"/>
              </a:rPr>
              <a:t>.</a:t>
            </a:r>
            <a:endParaRPr lang="en-US" sz="24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The lowest point in whole curve is called </a:t>
            </a:r>
            <a:r>
              <a:rPr lang="en-US" sz="2400" b="0" i="1" dirty="0">
                <a:solidFill>
                  <a:srgbClr val="000000"/>
                </a:solidFill>
                <a:effectLst/>
                <a:latin typeface="Verdana" panose="020B0604030504040204" pitchFamily="34" charset="0"/>
              </a:rPr>
              <a:t>global minima</a:t>
            </a:r>
            <a:r>
              <a:rPr lang="en-US" sz="2400" b="0" i="0" dirty="0">
                <a:solidFill>
                  <a:srgbClr val="000000"/>
                </a:solidFill>
                <a:effectLst/>
                <a:latin typeface="Verdana" panose="020B0604030504040204" pitchFamily="34" charset="0"/>
              </a:rPr>
              <a:t>, whereas the rest of them are called </a:t>
            </a:r>
            <a:r>
              <a:rPr lang="en-US" sz="2400" b="0" i="1" dirty="0">
                <a:solidFill>
                  <a:srgbClr val="000000"/>
                </a:solidFill>
                <a:effectLst/>
                <a:latin typeface="Verdana" panose="020B0604030504040204" pitchFamily="34" charset="0"/>
              </a:rPr>
              <a:t>local minima</a:t>
            </a:r>
            <a:r>
              <a:rPr lang="en-US" sz="2400" b="0" i="0" dirty="0">
                <a:solidFill>
                  <a:srgbClr val="000000"/>
                </a:solidFill>
                <a:effectLst/>
                <a:latin typeface="Verdana" panose="020B0604030504040204" pitchFamily="34" charset="0"/>
              </a:rPr>
              <a:t>.</a:t>
            </a:r>
            <a:endParaRPr lang="en-IN" sz="2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Finding Minima</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IN" b="0" i="0" dirty="0">
                <a:solidFill>
                  <a:srgbClr val="000000"/>
                </a:solidFill>
                <a:effectLst/>
                <a:latin typeface="Verdana" panose="020B0604030504040204" pitchFamily="34" charset="0"/>
              </a:rPr>
              <a:t>We can use </a:t>
            </a:r>
            <a:r>
              <a:rPr lang="en-IN" b="0" i="0" dirty="0" err="1">
                <a:solidFill>
                  <a:srgbClr val="000000"/>
                </a:solidFill>
                <a:effectLst/>
                <a:latin typeface="Verdana" panose="020B0604030504040204" pitchFamily="34" charset="0"/>
              </a:rPr>
              <a:t>scipy.optimize.minimize</a:t>
            </a:r>
            <a:r>
              <a:rPr lang="en-IN" b="0"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 function to minimize the function.</a:t>
            </a:r>
            <a:endParaRPr lang="en-US" b="0" i="0" dirty="0">
              <a:solidFill>
                <a:srgbClr val="000000"/>
              </a:solidFill>
              <a:effectLst/>
              <a:latin typeface="Verdana" panose="020B0604030504040204" pitchFamily="34" charset="0"/>
            </a:endParaRPr>
          </a:p>
          <a:p>
            <a:r>
              <a:rPr lang="en-US" sz="2000" b="0" i="0" dirty="0">
                <a:solidFill>
                  <a:srgbClr val="555555"/>
                </a:solidFill>
                <a:effectLst/>
                <a:latin typeface="Helvetica Neue"/>
              </a:rPr>
              <a:t>The </a:t>
            </a:r>
            <a:r>
              <a:rPr lang="en-US" sz="2000" b="0" i="1" dirty="0">
                <a:solidFill>
                  <a:srgbClr val="555555"/>
                </a:solidFill>
                <a:effectLst/>
                <a:latin typeface="Helvetica Neue"/>
              </a:rPr>
              <a:t>minimize()</a:t>
            </a:r>
            <a:r>
              <a:rPr lang="en-US" sz="2000" b="0" i="0" dirty="0">
                <a:solidFill>
                  <a:srgbClr val="555555"/>
                </a:solidFill>
                <a:effectLst/>
                <a:latin typeface="Helvetica Neue"/>
              </a:rPr>
              <a:t> function takes as input the name of the objective function that is being minimized and the initial point from which to start the search and returns an </a:t>
            </a:r>
            <a:r>
              <a:rPr lang="en-US" sz="2000" b="0" i="0" u="none" strike="noStrike" dirty="0" err="1">
                <a:solidFill>
                  <a:srgbClr val="428BCA"/>
                </a:solidFill>
                <a:effectLst/>
                <a:latin typeface="Helvetica Neue"/>
                <a:hlinkClick r:id="rId1"/>
              </a:rPr>
              <a:t>OptimizeResult</a:t>
            </a:r>
            <a:r>
              <a:rPr lang="en-US" sz="2000" b="0" i="0" dirty="0">
                <a:solidFill>
                  <a:srgbClr val="555555"/>
                </a:solidFill>
                <a:effectLst/>
                <a:latin typeface="Helvetica Neue"/>
              </a:rPr>
              <a:t> that summarizes the success or failure of the search and the details of the solution if found.</a:t>
            </a:r>
            <a:endParaRPr lang="en-US" sz="2000" b="0" i="0" dirty="0">
              <a:solidFill>
                <a:srgbClr val="555555"/>
              </a:solidFill>
              <a:effectLst/>
              <a:latin typeface="Helvetica Neue"/>
            </a:endParaRPr>
          </a:p>
          <a:p>
            <a:r>
              <a:rPr lang="en-IN" sz="2000" b="0" i="0" dirty="0">
                <a:solidFill>
                  <a:srgbClr val="002D7A"/>
                </a:solidFill>
                <a:effectLst/>
                <a:latin typeface="Monaco"/>
              </a:rPr>
              <a:t>result</a:t>
            </a:r>
            <a:r>
              <a:rPr lang="en-IN" sz="2000" b="0" i="0" dirty="0">
                <a:solidFill>
                  <a:srgbClr val="006FE0"/>
                </a:solidFill>
                <a:effectLst/>
                <a:latin typeface="Monaco"/>
              </a:rPr>
              <a:t> = </a:t>
            </a:r>
            <a:r>
              <a:rPr lang="en-IN" sz="2000" b="0" i="0" dirty="0">
                <a:solidFill>
                  <a:srgbClr val="004ED0"/>
                </a:solidFill>
                <a:effectLst/>
                <a:latin typeface="Monaco"/>
              </a:rPr>
              <a:t>minimize</a:t>
            </a:r>
            <a:r>
              <a:rPr lang="en-IN" sz="2000" b="0" i="0" dirty="0">
                <a:solidFill>
                  <a:srgbClr val="333333"/>
                </a:solidFill>
                <a:effectLst/>
                <a:latin typeface="Monaco"/>
              </a:rPr>
              <a:t>(</a:t>
            </a:r>
            <a:r>
              <a:rPr lang="en-IN" sz="2000" b="0" i="0" dirty="0">
                <a:solidFill>
                  <a:srgbClr val="002D7A"/>
                </a:solidFill>
                <a:effectLst/>
                <a:latin typeface="Monaco"/>
              </a:rPr>
              <a:t>objective</a:t>
            </a:r>
            <a:r>
              <a:rPr lang="en-IN" sz="2000" b="0" i="0" dirty="0">
                <a:solidFill>
                  <a:srgbClr val="333333"/>
                </a:solidFill>
                <a:effectLst/>
                <a:latin typeface="Monaco"/>
              </a:rPr>
              <a:t>,</a:t>
            </a:r>
            <a:r>
              <a:rPr lang="en-IN" sz="2000" b="0" i="0" dirty="0">
                <a:solidFill>
                  <a:srgbClr val="006FE0"/>
                </a:solidFill>
                <a:effectLst/>
                <a:latin typeface="Monaco"/>
              </a:rPr>
              <a:t> </a:t>
            </a:r>
            <a:r>
              <a:rPr lang="en-IN" sz="2000" b="0" i="0" dirty="0">
                <a:solidFill>
                  <a:srgbClr val="002D7A"/>
                </a:solidFill>
                <a:effectLst/>
                <a:latin typeface="Monaco"/>
              </a:rPr>
              <a:t>point</a:t>
            </a:r>
            <a:r>
              <a:rPr lang="en-IN" sz="2000" b="0" i="0" dirty="0">
                <a:solidFill>
                  <a:srgbClr val="333333"/>
                </a:solidFill>
                <a:effectLst/>
                <a:latin typeface="Monaco"/>
              </a:rPr>
              <a:t>)</a:t>
            </a:r>
            <a:endParaRPr lang="en-IN" sz="2000" b="0" i="0" dirty="0">
              <a:solidFill>
                <a:srgbClr val="333333"/>
              </a:solidFill>
              <a:effectLst/>
              <a:latin typeface="Monaco"/>
            </a:endParaRPr>
          </a:p>
          <a:p>
            <a:endParaRPr lang="en-IN" sz="20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r>
              <a:rPr lang="en-US" b="0" i="0">
                <a:solidFill>
                  <a:srgbClr val="222222"/>
                </a:solidFill>
                <a:effectLst/>
                <a:latin typeface="source sans pro" panose="020B0503030403020204" pitchFamily="34" charset="0"/>
              </a:rPr>
              <a:t>Minimizing a Function With One Variable</a:t>
            </a:r>
            <a:endParaRPr lang="en-US" b="0" i="0">
              <a:solidFill>
                <a:srgbClr val="222222"/>
              </a:solidFill>
              <a:effectLst/>
              <a:latin typeface="source sans pro" panose="020B0503030403020204" pitchFamily="34" charset="0"/>
            </a:endParaRPr>
          </a:p>
        </p:txBody>
      </p:sp>
      <p:sp>
        <p:nvSpPr>
          <p:cNvPr id="3" name="Content Placeholder 2"/>
          <p:cNvSpPr>
            <a:spLocks noGrp="1"/>
          </p:cNvSpPr>
          <p:nvPr>
            <p:ph idx="1"/>
          </p:nvPr>
        </p:nvSpPr>
        <p:spPr>
          <a:xfrm>
            <a:off x="457200" y="980728"/>
            <a:ext cx="8229600" cy="5145435"/>
          </a:xfrm>
        </p:spPr>
        <p:txBody>
          <a:bodyPr>
            <a:normAutofit/>
          </a:bodyPr>
          <a:lstStyle/>
          <a:p>
            <a:r>
              <a:rPr lang="en-US" sz="2800" b="0" i="0" dirty="0">
                <a:solidFill>
                  <a:srgbClr val="222222"/>
                </a:solidFill>
                <a:effectLst/>
                <a:latin typeface="source sans pro" panose="020B0503030403020204" pitchFamily="34" charset="0"/>
              </a:rPr>
              <a:t>A mathematical function that accepts one number and results in one output is called a </a:t>
            </a:r>
            <a:r>
              <a:rPr lang="en-US" sz="2800" b="1" i="0" dirty="0">
                <a:solidFill>
                  <a:srgbClr val="222222"/>
                </a:solidFill>
                <a:effectLst/>
                <a:latin typeface="source sans pro" panose="020B0503030403020204" pitchFamily="34" charset="0"/>
              </a:rPr>
              <a:t>scalar function</a:t>
            </a:r>
            <a:r>
              <a:rPr lang="en-US" sz="2800" b="0" i="0" dirty="0">
                <a:solidFill>
                  <a:srgbClr val="222222"/>
                </a:solidFill>
                <a:effectLst/>
                <a:latin typeface="source sans pro" panose="020B0503030403020204" pitchFamily="34" charset="0"/>
              </a:rPr>
              <a:t>.</a:t>
            </a:r>
            <a:endParaRPr lang="en-US" sz="2800" b="0" i="0" dirty="0">
              <a:solidFill>
                <a:srgbClr val="222222"/>
              </a:solidFill>
              <a:effectLst/>
              <a:latin typeface="source sans pro" panose="020B0503030403020204" pitchFamily="34" charset="0"/>
            </a:endParaRPr>
          </a:p>
          <a:p>
            <a:r>
              <a:rPr lang="en-US" sz="2800" b="0" i="0" dirty="0">
                <a:solidFill>
                  <a:srgbClr val="222222"/>
                </a:solidFill>
                <a:effectLst/>
                <a:latin typeface="source sans pro" panose="020B0503030403020204" pitchFamily="34" charset="0"/>
              </a:rPr>
              <a:t>your scalar function will be a </a:t>
            </a:r>
            <a:r>
              <a:rPr lang="en-US" sz="2800" b="1" i="0" dirty="0">
                <a:solidFill>
                  <a:srgbClr val="222222"/>
                </a:solidFill>
                <a:effectLst/>
                <a:latin typeface="source sans pro" panose="020B0503030403020204" pitchFamily="34" charset="0"/>
              </a:rPr>
              <a:t>quartic polynomial</a:t>
            </a:r>
            <a:r>
              <a:rPr lang="en-US" sz="2800" b="0" i="0" dirty="0">
                <a:solidFill>
                  <a:srgbClr val="222222"/>
                </a:solidFill>
                <a:effectLst/>
                <a:latin typeface="source sans pro" panose="020B0503030403020204" pitchFamily="34" charset="0"/>
              </a:rPr>
              <a:t>, and your objective is to find the </a:t>
            </a:r>
            <a:r>
              <a:rPr lang="en-US" sz="2800" b="1" i="0" dirty="0">
                <a:solidFill>
                  <a:srgbClr val="222222"/>
                </a:solidFill>
                <a:effectLst/>
                <a:latin typeface="source sans pro" panose="020B0503030403020204" pitchFamily="34" charset="0"/>
              </a:rPr>
              <a:t>minimum value</a:t>
            </a:r>
            <a:r>
              <a:rPr lang="en-US" sz="2800" b="0" i="0" dirty="0">
                <a:solidFill>
                  <a:srgbClr val="222222"/>
                </a:solidFill>
                <a:effectLst/>
                <a:latin typeface="source sans pro" panose="020B0503030403020204" pitchFamily="34" charset="0"/>
              </a:rPr>
              <a:t> of the function.</a:t>
            </a:r>
            <a:endParaRPr lang="en-US" sz="2800" b="0" i="0" dirty="0">
              <a:solidFill>
                <a:srgbClr val="222222"/>
              </a:solidFill>
              <a:effectLst/>
              <a:latin typeface="source sans pro" panose="020B0503030403020204" pitchFamily="34" charset="0"/>
            </a:endParaRPr>
          </a:p>
          <a:p>
            <a:r>
              <a:rPr lang="en-US" b="0" i="0" dirty="0">
                <a:solidFill>
                  <a:srgbClr val="222222"/>
                </a:solidFill>
                <a:effectLst/>
                <a:latin typeface="source sans pro" panose="020B0503030403020204" pitchFamily="34" charset="0"/>
              </a:rPr>
              <a:t>The function is y = 3x⁴ - 2x + 1. The function is plotted in the image below for a range of x from 0 to 1:</a:t>
            </a:r>
            <a:endParaRPr lang="en-IN"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710141" y="333375"/>
            <a:ext cx="7723717" cy="5792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a:bodyPr>
          <a:lstStyle/>
          <a:p>
            <a:r>
              <a:rPr lang="en-US" sz="2800" b="0" i="0" dirty="0">
                <a:solidFill>
                  <a:srgbClr val="222222"/>
                </a:solidFill>
                <a:effectLst/>
                <a:latin typeface="source sans pro" panose="020B0503030403020204" pitchFamily="34" charset="0"/>
              </a:rPr>
              <a:t>In the figure, you can see that there’s a minimum value of this function at approximately x = 0.55. </a:t>
            </a:r>
            <a:endParaRPr lang="en-US" sz="2800" b="0" i="0" dirty="0">
              <a:solidFill>
                <a:srgbClr val="222222"/>
              </a:solidFill>
              <a:effectLst/>
              <a:latin typeface="source sans pro" panose="020B0503030403020204" pitchFamily="34" charset="0"/>
            </a:endParaRPr>
          </a:p>
          <a:p>
            <a:r>
              <a:rPr lang="en-IN" sz="2800" b="0" i="0" dirty="0">
                <a:solidFill>
                  <a:srgbClr val="222222"/>
                </a:solidFill>
                <a:effectLst/>
                <a:latin typeface="source sans pro" panose="020B0503030403020204" pitchFamily="34" charset="0"/>
              </a:rPr>
              <a:t>You can use</a:t>
            </a:r>
            <a:r>
              <a:rPr lang="en-US" sz="2800" dirty="0">
                <a:solidFill>
                  <a:srgbClr val="222222"/>
                </a:solidFill>
                <a:latin typeface="source sans pro" panose="020B0503030403020204" pitchFamily="34" charset="0"/>
              </a:rPr>
              <a:t> </a:t>
            </a:r>
            <a:r>
              <a:rPr lang="en-US" sz="2800" dirty="0" err="1">
                <a:solidFill>
                  <a:srgbClr val="222222"/>
                </a:solidFill>
                <a:latin typeface="source sans pro" panose="020B0503030403020204" pitchFamily="34" charset="0"/>
              </a:rPr>
              <a:t>minimize_scalar</a:t>
            </a:r>
            <a:r>
              <a:rPr lang="en-US" sz="2800" dirty="0">
                <a:solidFill>
                  <a:srgbClr val="222222"/>
                </a:solidFill>
                <a:latin typeface="source sans pro" panose="020B0503030403020204" pitchFamily="34" charset="0"/>
              </a:rPr>
              <a:t>() </a:t>
            </a:r>
            <a:r>
              <a:rPr lang="en-US" sz="2800" b="0" i="0" dirty="0">
                <a:solidFill>
                  <a:srgbClr val="222222"/>
                </a:solidFill>
                <a:effectLst/>
                <a:latin typeface="source sans pro" panose="020B0503030403020204" pitchFamily="34" charset="0"/>
              </a:rPr>
              <a:t>to determine the exact x and y coordinates of the minimum.</a:t>
            </a:r>
            <a:endParaRPr lang="en-US" sz="2800" dirty="0">
              <a:solidFill>
                <a:srgbClr val="222222"/>
              </a:solidFill>
              <a:latin typeface="source sans pro" panose="020B0503030403020204" pitchFamily="34" charset="0"/>
            </a:endParaRPr>
          </a:p>
          <a:p>
            <a:r>
              <a:rPr lang="en-IN" sz="2800" b="0" i="0" dirty="0">
                <a:solidFill>
                  <a:srgbClr val="222222"/>
                </a:solidFill>
                <a:effectLst/>
                <a:latin typeface="source sans pro" panose="020B0503030403020204" pitchFamily="34" charset="0"/>
              </a:rPr>
              <a:t>First, import</a:t>
            </a:r>
            <a:r>
              <a:rPr lang="en-US" sz="2800" b="0" i="0" dirty="0">
                <a:solidFill>
                  <a:srgbClr val="222222"/>
                </a:solidFill>
                <a:effectLst/>
                <a:latin typeface="source sans pro" panose="020B0503030403020204" pitchFamily="34" charset="0"/>
              </a:rPr>
              <a:t> </a:t>
            </a:r>
            <a:r>
              <a:rPr lang="en-US" sz="2800" b="0" i="0" dirty="0" err="1">
                <a:solidFill>
                  <a:srgbClr val="222222"/>
                </a:solidFill>
                <a:effectLst/>
                <a:latin typeface="source sans pro" panose="020B0503030403020204" pitchFamily="34" charset="0"/>
              </a:rPr>
              <a:t>minimize_scalar</a:t>
            </a:r>
            <a:r>
              <a:rPr lang="en-US" sz="2800" b="0" i="0" dirty="0">
                <a:solidFill>
                  <a:srgbClr val="222222"/>
                </a:solidFill>
                <a:effectLst/>
                <a:latin typeface="source sans pro" panose="020B0503030403020204" pitchFamily="34" charset="0"/>
              </a:rPr>
              <a:t>() from </a:t>
            </a:r>
            <a:r>
              <a:rPr lang="en-US" sz="2800" b="0" i="0" dirty="0" err="1">
                <a:solidFill>
                  <a:srgbClr val="222222"/>
                </a:solidFill>
                <a:effectLst/>
                <a:latin typeface="source sans pro" panose="020B0503030403020204" pitchFamily="34" charset="0"/>
              </a:rPr>
              <a:t>scipy.optimize</a:t>
            </a:r>
            <a:r>
              <a:rPr lang="en-US" sz="2800" b="0" i="0" dirty="0">
                <a:solidFill>
                  <a:srgbClr val="222222"/>
                </a:solidFill>
                <a:effectLst/>
                <a:latin typeface="source sans pro" panose="020B0503030403020204" pitchFamily="34" charset="0"/>
              </a:rPr>
              <a:t>.</a:t>
            </a:r>
            <a:endParaRPr lang="en-US" sz="2800" b="0" i="0" dirty="0">
              <a:solidFill>
                <a:srgbClr val="222222"/>
              </a:solidFill>
              <a:effectLst/>
              <a:latin typeface="source sans pro" panose="020B0503030403020204" pitchFamily="34" charset="0"/>
            </a:endParaRPr>
          </a:p>
          <a:p>
            <a:r>
              <a:rPr lang="en-US" sz="2800" b="0" i="0" dirty="0">
                <a:solidFill>
                  <a:srgbClr val="222222"/>
                </a:solidFill>
                <a:effectLst/>
                <a:latin typeface="source sans pro" panose="020B0503030403020204" pitchFamily="34" charset="0"/>
              </a:rPr>
              <a:t>Then, you need to define the objective function to be minimized:</a:t>
            </a:r>
            <a:endParaRPr lang="en-US" sz="2800" b="0" i="0" dirty="0">
              <a:solidFill>
                <a:srgbClr val="222222"/>
              </a:solidFill>
              <a:effectLst/>
              <a:latin typeface="source sans pro" panose="020B0503030403020204" pitchFamily="34" charset="0"/>
            </a:endParaRPr>
          </a:p>
          <a:p>
            <a:r>
              <a:rPr lang="en-IN" sz="2800" dirty="0"/>
              <a:t>from </a:t>
            </a:r>
            <a:r>
              <a:rPr lang="en-IN" sz="2800" dirty="0" err="1"/>
              <a:t>scipy.optimize</a:t>
            </a:r>
            <a:r>
              <a:rPr lang="en-IN" sz="2800" dirty="0"/>
              <a:t> import </a:t>
            </a:r>
            <a:r>
              <a:rPr lang="en-IN" sz="2800" dirty="0" err="1"/>
              <a:t>minimize_scalar</a:t>
            </a:r>
            <a:endParaRPr lang="en-IN" sz="2800" dirty="0"/>
          </a:p>
          <a:p>
            <a:r>
              <a:rPr lang="en-US" sz="2800" dirty="0"/>
              <a:t>def </a:t>
            </a:r>
            <a:r>
              <a:rPr lang="en-US" sz="2800" dirty="0" err="1"/>
              <a:t>objective_function</a:t>
            </a:r>
            <a:r>
              <a:rPr lang="en-US" sz="2800" dirty="0"/>
              <a:t>(x):</a:t>
            </a:r>
            <a:endParaRPr lang="en-US" sz="2800" dirty="0"/>
          </a:p>
          <a:p>
            <a:r>
              <a:rPr lang="en-US" sz="2800" dirty="0"/>
              <a:t>    return 3*x**4-2*x+1</a:t>
            </a:r>
            <a:endParaRPr lang="en-IN" sz="2800" dirty="0"/>
          </a:p>
          <a:p>
            <a:r>
              <a:rPr lang="en-IN" sz="2800" dirty="0"/>
              <a:t>res=</a:t>
            </a:r>
            <a:r>
              <a:rPr lang="en-IN" sz="2800" dirty="0" err="1"/>
              <a:t>minimize_scalar</a:t>
            </a:r>
            <a:r>
              <a:rPr lang="en-IN" sz="2800" dirty="0"/>
              <a:t>(</a:t>
            </a:r>
            <a:r>
              <a:rPr lang="en-IN" sz="2800" dirty="0" err="1"/>
              <a:t>objective_function</a:t>
            </a:r>
            <a:r>
              <a:rPr lang="en-IN" sz="2800" dirty="0"/>
              <a:t>)</a:t>
            </a:r>
            <a:endParaRPr lang="en-IN" sz="28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lnSpcReduction="10000"/>
          </a:bodyPr>
          <a:lstStyle/>
          <a:p>
            <a:r>
              <a:rPr lang="en-IN" dirty="0" err="1"/>
              <a:t>objective_function</a:t>
            </a:r>
            <a:r>
              <a:rPr lang="en-IN" dirty="0"/>
              <a:t>() </a:t>
            </a:r>
            <a:r>
              <a:rPr lang="en-IN" b="0" i="0" dirty="0">
                <a:solidFill>
                  <a:srgbClr val="222222"/>
                </a:solidFill>
                <a:effectLst/>
                <a:latin typeface="source sans pro" panose="020B0503030403020204" pitchFamily="34" charset="0"/>
              </a:rPr>
              <a:t>takes the input x and </a:t>
            </a:r>
            <a:r>
              <a:rPr lang="en-US" b="0" i="0" dirty="0">
                <a:solidFill>
                  <a:srgbClr val="222222"/>
                </a:solidFill>
                <a:effectLst/>
                <a:latin typeface="source sans pro" panose="020B0503030403020204" pitchFamily="34" charset="0"/>
              </a:rPr>
              <a:t>applies the necessary mathematical operations to it, then returns the result.</a:t>
            </a:r>
            <a:endParaRPr lang="en-US" b="0" i="0" dirty="0">
              <a:solidFill>
                <a:srgbClr val="222222"/>
              </a:solidFill>
              <a:effectLst/>
              <a:latin typeface="source sans pro" panose="020B0503030403020204" pitchFamily="34" charset="0"/>
            </a:endParaRPr>
          </a:p>
          <a:p>
            <a:r>
              <a:rPr lang="en-US" b="0" i="0" dirty="0">
                <a:solidFill>
                  <a:srgbClr val="222222"/>
                </a:solidFill>
                <a:effectLst/>
                <a:latin typeface="source sans pro" panose="020B0503030403020204" pitchFamily="34" charset="0"/>
              </a:rPr>
              <a:t>In the function definition, you can use any mathematical functions you want. The only limit is that the function must return a single number at the end.</a:t>
            </a:r>
            <a:endParaRPr lang="en-US" dirty="0">
              <a:solidFill>
                <a:srgbClr val="222222"/>
              </a:solidFill>
              <a:latin typeface="source sans pro" panose="020B0503030403020204" pitchFamily="34" charset="0"/>
            </a:endParaRPr>
          </a:p>
          <a:p>
            <a:r>
              <a:rPr lang="en-IN" b="0" i="0" dirty="0">
                <a:solidFill>
                  <a:srgbClr val="222222"/>
                </a:solidFill>
                <a:effectLst/>
                <a:latin typeface="source sans pro" panose="020B0503030403020204" pitchFamily="34" charset="0"/>
              </a:rPr>
              <a:t>Next, use</a:t>
            </a:r>
            <a:r>
              <a:rPr lang="en-US" b="0" i="0" dirty="0">
                <a:solidFill>
                  <a:srgbClr val="222222"/>
                </a:solidFill>
                <a:effectLst/>
                <a:latin typeface="source sans pro" panose="020B0503030403020204" pitchFamily="34" charset="0"/>
              </a:rPr>
              <a:t> </a:t>
            </a:r>
            <a:r>
              <a:rPr lang="en-US" b="0" i="0" dirty="0" err="1">
                <a:solidFill>
                  <a:srgbClr val="222222"/>
                </a:solidFill>
                <a:effectLst/>
                <a:latin typeface="source sans pro" panose="020B0503030403020204" pitchFamily="34" charset="0"/>
              </a:rPr>
              <a:t>minimize_scalar</a:t>
            </a:r>
            <a:r>
              <a:rPr lang="en-US" b="0" i="0" dirty="0">
                <a:solidFill>
                  <a:srgbClr val="222222"/>
                </a:solidFill>
                <a:effectLst/>
                <a:latin typeface="source sans pro" panose="020B0503030403020204" pitchFamily="34" charset="0"/>
              </a:rPr>
              <a:t>()  to find the minimum value of this function. </a:t>
            </a:r>
            <a:r>
              <a:rPr lang="en-US" b="0" i="0" dirty="0" err="1">
                <a:solidFill>
                  <a:srgbClr val="222222"/>
                </a:solidFill>
                <a:effectLst/>
                <a:latin typeface="source sans pro" panose="020B0503030403020204" pitchFamily="34" charset="0"/>
              </a:rPr>
              <a:t>minimize_scalar</a:t>
            </a:r>
            <a:r>
              <a:rPr lang="en-US" b="0" i="0" dirty="0">
                <a:solidFill>
                  <a:srgbClr val="222222"/>
                </a:solidFill>
                <a:effectLst/>
                <a:latin typeface="source sans pro" panose="020B0503030403020204" pitchFamily="34" charset="0"/>
              </a:rPr>
              <a:t>() has only one required input, which is the name of the objective function definition.</a:t>
            </a:r>
            <a:endParaRPr lang="en-IN"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SciPy Sparse Data</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lstStyle/>
          <a:p>
            <a:r>
              <a:rPr lang="en-IN" b="0" i="0" dirty="0">
                <a:solidFill>
                  <a:srgbClr val="000000"/>
                </a:solidFill>
                <a:effectLst/>
                <a:latin typeface="Segoe UI" panose="020B0502040204020203" pitchFamily="34" charset="0"/>
              </a:rPr>
              <a:t>What is Sparse Data</a:t>
            </a:r>
            <a:endParaRPr lang="en-IN" b="0" i="0" dirty="0">
              <a:solidFill>
                <a:srgbClr val="000000"/>
              </a:solidFill>
              <a:effectLst/>
              <a:latin typeface="Segoe UI" panose="020B0502040204020203" pitchFamily="34" charset="0"/>
            </a:endParaRPr>
          </a:p>
          <a:p>
            <a:pPr algn="l"/>
            <a:r>
              <a:rPr lang="en-US" sz="2000" b="0" i="0" dirty="0">
                <a:solidFill>
                  <a:srgbClr val="000000"/>
                </a:solidFill>
                <a:effectLst/>
                <a:latin typeface="Verdana" panose="020B0604030504040204" pitchFamily="34" charset="0"/>
              </a:rPr>
              <a:t>Sparse data is data that has mostly unused elements (elements that don't carry any information ).</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It can be an array like this one:</a:t>
            </a:r>
            <a:endParaRPr lang="en-US" sz="2000" b="0" i="0" dirty="0">
              <a:solidFill>
                <a:srgbClr val="000000"/>
              </a:solidFill>
              <a:effectLst/>
              <a:latin typeface="Verdana" panose="020B0604030504040204" pitchFamily="34" charset="0"/>
            </a:endParaRPr>
          </a:p>
          <a:p>
            <a:r>
              <a:rPr lang="en-IN" sz="2000" b="1" dirty="0"/>
              <a:t>[1,0,2,0,0,3,0,0,0,0,0,0]</a:t>
            </a:r>
            <a:endParaRPr lang="en-IN" sz="2000" b="1" dirty="0"/>
          </a:p>
          <a:p>
            <a:r>
              <a:rPr lang="en-US" sz="2000" b="1" i="0" dirty="0">
                <a:solidFill>
                  <a:srgbClr val="000000"/>
                </a:solidFill>
                <a:effectLst/>
                <a:latin typeface="Verdana" panose="020B0604030504040204" pitchFamily="34" charset="0"/>
              </a:rPr>
              <a:t>Sparse Data:</a:t>
            </a:r>
            <a:r>
              <a:rPr lang="en-US" sz="2000" b="0" i="0" dirty="0">
                <a:solidFill>
                  <a:srgbClr val="000000"/>
                </a:solidFill>
                <a:effectLst/>
                <a:latin typeface="Verdana" panose="020B0604030504040204" pitchFamily="34" charset="0"/>
              </a:rPr>
              <a:t> is a data set where most of the item values are zero.</a:t>
            </a:r>
            <a:endParaRPr lang="en-IN" sz="2000" b="1" i="0" dirty="0">
              <a:solidFill>
                <a:srgbClr val="000000"/>
              </a:solidFill>
              <a:effectLst/>
              <a:latin typeface="Verdana" panose="020B0604030504040204" pitchFamily="34" charset="0"/>
            </a:endParaRPr>
          </a:p>
          <a:p>
            <a:r>
              <a:rPr lang="en-US" sz="2000" b="1" i="0" dirty="0">
                <a:solidFill>
                  <a:srgbClr val="000000"/>
                </a:solidFill>
                <a:effectLst/>
                <a:latin typeface="Verdana" panose="020B0604030504040204" pitchFamily="34" charset="0"/>
              </a:rPr>
              <a:t>Dense Array:</a:t>
            </a:r>
            <a:r>
              <a:rPr lang="en-US" sz="2000" b="0" i="0" dirty="0">
                <a:solidFill>
                  <a:srgbClr val="000000"/>
                </a:solidFill>
                <a:effectLst/>
                <a:latin typeface="Verdana" panose="020B0604030504040204" pitchFamily="34" charset="0"/>
              </a:rPr>
              <a:t> is the opposite of a sparse array: most of the values are </a:t>
            </a:r>
            <a:r>
              <a:rPr lang="en-US" sz="2000" b="0" i="1" dirty="0">
                <a:solidFill>
                  <a:srgbClr val="000000"/>
                </a:solidFill>
                <a:effectLst/>
                <a:latin typeface="Verdana" panose="020B0604030504040204" pitchFamily="34" charset="0"/>
              </a:rPr>
              <a:t>not </a:t>
            </a:r>
            <a:r>
              <a:rPr lang="en-US" sz="2000" b="0" i="0" dirty="0">
                <a:solidFill>
                  <a:srgbClr val="000000"/>
                </a:solidFill>
                <a:effectLst/>
                <a:latin typeface="Verdana" panose="020B0604030504040204" pitchFamily="34" charset="0"/>
              </a:rPr>
              <a:t>zero.</a:t>
            </a:r>
            <a:endParaRPr lang="en-IN" sz="2000" b="1"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How to Work With Sparse Data</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IN" sz="2400" b="0" i="0" dirty="0">
                <a:solidFill>
                  <a:srgbClr val="000000"/>
                </a:solidFill>
                <a:effectLst/>
                <a:latin typeface="Verdana" panose="020B0604030504040204" pitchFamily="34" charset="0"/>
              </a:rPr>
              <a:t>SciPy has a module </a:t>
            </a:r>
            <a:r>
              <a:rPr lang="en-IN" sz="2400" b="0" i="0" dirty="0" err="1">
                <a:solidFill>
                  <a:srgbClr val="000000"/>
                </a:solidFill>
                <a:effectLst/>
                <a:latin typeface="Verdana" panose="020B0604030504040204" pitchFamily="34" charset="0"/>
              </a:rPr>
              <a:t>scipy.sparse</a:t>
            </a:r>
            <a:r>
              <a:rPr lang="en-IN" sz="2400" b="0" i="0" dirty="0">
                <a:solidFill>
                  <a:srgbClr val="000000"/>
                </a:solidFill>
                <a:effectLst/>
                <a:latin typeface="Verdana" panose="020B0604030504040204" pitchFamily="34" charset="0"/>
              </a:rPr>
              <a:t>  </a:t>
            </a:r>
            <a:r>
              <a:rPr lang="en-US" sz="2400" b="0" i="0" dirty="0">
                <a:solidFill>
                  <a:srgbClr val="000000"/>
                </a:solidFill>
                <a:effectLst/>
                <a:latin typeface="Verdana" panose="020B0604030504040204" pitchFamily="34" charset="0"/>
              </a:rPr>
              <a:t>that provides functions to deal with sparse data.</a:t>
            </a:r>
            <a:endParaRPr lang="en-US" sz="24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There are primarily two types of sparse matrices that we use:</a:t>
            </a:r>
            <a:endParaRPr lang="en-US" sz="2400" dirty="0">
              <a:solidFill>
                <a:srgbClr val="000000"/>
              </a:solidFill>
              <a:latin typeface="Verdana" panose="020B0604030504040204" pitchFamily="34" charset="0"/>
            </a:endParaRPr>
          </a:p>
          <a:p>
            <a:r>
              <a:rPr lang="en-US" sz="2400" b="1" i="0" dirty="0">
                <a:solidFill>
                  <a:srgbClr val="000000"/>
                </a:solidFill>
                <a:effectLst/>
                <a:latin typeface="Verdana" panose="020B0604030504040204" pitchFamily="34" charset="0"/>
              </a:rPr>
              <a:t>CSC</a:t>
            </a:r>
            <a:r>
              <a:rPr lang="en-US" sz="2400" b="0" i="0" dirty="0">
                <a:solidFill>
                  <a:srgbClr val="000000"/>
                </a:solidFill>
                <a:effectLst/>
                <a:latin typeface="Verdana" panose="020B0604030504040204" pitchFamily="34" charset="0"/>
              </a:rPr>
              <a:t> - Compressed Sparse Column. For efficient arithmetic, fast column slicing.</a:t>
            </a:r>
            <a:endParaRPr lang="en-US" sz="2400" b="0" i="0" dirty="0">
              <a:solidFill>
                <a:srgbClr val="000000"/>
              </a:solidFill>
              <a:effectLst/>
              <a:latin typeface="Verdana" panose="020B0604030504040204" pitchFamily="34" charset="0"/>
            </a:endParaRPr>
          </a:p>
          <a:p>
            <a:r>
              <a:rPr lang="en-US" sz="2400" b="1" i="0" dirty="0">
                <a:solidFill>
                  <a:srgbClr val="000000"/>
                </a:solidFill>
                <a:effectLst/>
                <a:latin typeface="Verdana" panose="020B0604030504040204" pitchFamily="34" charset="0"/>
              </a:rPr>
              <a:t>CSR</a:t>
            </a:r>
            <a:r>
              <a:rPr lang="en-US" sz="2400" b="0" i="0" dirty="0">
                <a:solidFill>
                  <a:srgbClr val="000000"/>
                </a:solidFill>
                <a:effectLst/>
                <a:latin typeface="Verdana" panose="020B0604030504040204" pitchFamily="34" charset="0"/>
              </a:rPr>
              <a:t> - Compressed Sparse Row. For fast row slicing, faster matrix vector products</a:t>
            </a:r>
            <a:endParaRPr lang="en-US" sz="2400" b="0" i="0" dirty="0">
              <a:solidFill>
                <a:srgbClr val="000000"/>
              </a:solidFill>
              <a:effectLst/>
              <a:latin typeface="Verdana" panose="020B0604030504040204" pitchFamily="34" charset="0"/>
            </a:endParaRPr>
          </a:p>
          <a:p>
            <a:endParaRPr lang="en-I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sp>
        <p:nvSpPr>
          <p:cNvPr id="3" name="Content Placeholder 2"/>
          <p:cNvSpPr>
            <a:spLocks noGrp="1"/>
          </p:cNvSpPr>
          <p:nvPr>
            <p:ph idx="1"/>
          </p:nvPr>
        </p:nvSpPr>
        <p:spPr/>
        <p:txBody>
          <a:bodyPr/>
          <a:lstStyle/>
          <a:p>
            <a:r>
              <a:rPr lang="en-IN" dirty="0"/>
              <a:t>Generate an array b with start=1 and stop=5</a:t>
            </a:r>
            <a:endParaRPr lang="en-IN" dirty="0"/>
          </a:p>
          <a:p>
            <a:r>
              <a:rPr lang="en-IN" dirty="0"/>
              <a:t>b=</a:t>
            </a:r>
            <a:r>
              <a:rPr lang="en-IN" dirty="0" err="1"/>
              <a:t>np.linspace</a:t>
            </a:r>
            <a:r>
              <a:rPr lang="en-IN" dirty="0"/>
              <a:t>(start=1,stop=5,num=10,endpoint=True, </a:t>
            </a:r>
            <a:r>
              <a:rPr lang="en-IN" dirty="0" err="1"/>
              <a:t>retstep</a:t>
            </a:r>
            <a:r>
              <a:rPr lang="en-IN" dirty="0"/>
              <a:t>=False)</a:t>
            </a:r>
            <a:endParaRPr lang="en-IN" dirty="0"/>
          </a:p>
          <a:p>
            <a:r>
              <a:rPr lang="en-IN" dirty="0"/>
              <a:t>Here endpoint means if we want to include the last value.</a:t>
            </a:r>
            <a:endParaRPr lang="en-IN" dirty="0"/>
          </a:p>
          <a:p>
            <a:r>
              <a:rPr lang="en-IN" dirty="0" err="1"/>
              <a:t>Retstep</a:t>
            </a:r>
            <a:r>
              <a:rPr lang="en-IN" dirty="0"/>
              <a:t>=False will return the samples and not the increment value.</a:t>
            </a:r>
            <a:endParaRPr lang="en-IN" dirty="0"/>
          </a:p>
          <a:p>
            <a:r>
              <a:rPr lang="en-IN" dirty="0"/>
              <a:t>print(b)</a:t>
            </a:r>
            <a:endParaRPr lang="en-IN"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CSR Matrix</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000000"/>
                </a:solidFill>
                <a:effectLst/>
                <a:latin typeface="Verdana" panose="020B0604030504040204" pitchFamily="34" charset="0"/>
              </a:rPr>
              <a:t>We can create CSR matrix by passing an </a:t>
            </a:r>
            <a:r>
              <a:rPr lang="en-US" b="0" i="0" dirty="0" err="1">
                <a:solidFill>
                  <a:srgbClr val="000000"/>
                </a:solidFill>
                <a:effectLst/>
                <a:latin typeface="Verdana" panose="020B0604030504040204" pitchFamily="34" charset="0"/>
              </a:rPr>
              <a:t>arrray</a:t>
            </a:r>
            <a:r>
              <a:rPr lang="en-US" b="0" i="0" dirty="0">
                <a:solidFill>
                  <a:srgbClr val="000000"/>
                </a:solidFill>
                <a:effectLst/>
                <a:latin typeface="Verdana" panose="020B0604030504040204" pitchFamily="34" charset="0"/>
              </a:rPr>
              <a:t> into function </a:t>
            </a:r>
            <a:r>
              <a:rPr lang="en-US" b="0" i="0" dirty="0" err="1">
                <a:solidFill>
                  <a:srgbClr val="000000"/>
                </a:solidFill>
                <a:effectLst/>
                <a:latin typeface="Verdana" panose="020B0604030504040204" pitchFamily="34" charset="0"/>
              </a:rPr>
              <a:t>scipy.sparse.csr_matrix</a:t>
            </a:r>
            <a:r>
              <a:rPr lang="en-US" b="0" i="0" dirty="0">
                <a:solidFill>
                  <a:srgbClr val="000000"/>
                </a:solidFill>
                <a:effectLst/>
                <a:latin typeface="Verdana" panose="020B0604030504040204" pitchFamily="34" charset="0"/>
              </a:rPr>
              <a:t>().</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Create a CSR matrix from an array</a:t>
            </a:r>
            <a:endParaRPr lang="en-US" dirty="0">
              <a:solidFill>
                <a:srgbClr val="000000"/>
              </a:solidFill>
              <a:latin typeface="Verdana" panose="020B0604030504040204" pitchFamily="34" charset="0"/>
            </a:endParaRPr>
          </a:p>
          <a:p>
            <a:r>
              <a:rPr lang="en-IN" dirty="0"/>
              <a:t>import </a:t>
            </a:r>
            <a:r>
              <a:rPr lang="en-IN" dirty="0" err="1"/>
              <a:t>numpy</a:t>
            </a:r>
            <a:r>
              <a:rPr lang="en-IN" dirty="0"/>
              <a:t> as np</a:t>
            </a:r>
            <a:endParaRPr lang="en-IN" dirty="0"/>
          </a:p>
          <a:p>
            <a:r>
              <a:rPr lang="en-IN" dirty="0"/>
              <a:t>from </a:t>
            </a:r>
            <a:r>
              <a:rPr lang="en-IN" dirty="0" err="1"/>
              <a:t>scipy.sparse</a:t>
            </a:r>
            <a:r>
              <a:rPr lang="en-IN" dirty="0"/>
              <a:t> import </a:t>
            </a:r>
            <a:r>
              <a:rPr lang="en-IN" dirty="0" err="1"/>
              <a:t>csr_matrix</a:t>
            </a:r>
            <a:endParaRPr lang="en-US" dirty="0">
              <a:solidFill>
                <a:srgbClr val="000000"/>
              </a:solidFill>
              <a:latin typeface="Verdana" panose="020B0604030504040204" pitchFamily="34" charset="0"/>
            </a:endParaRPr>
          </a:p>
          <a:p>
            <a:r>
              <a:rPr lang="en-IN" dirty="0" err="1"/>
              <a:t>arr</a:t>
            </a:r>
            <a:r>
              <a:rPr lang="en-IN" dirty="0"/>
              <a:t>=</a:t>
            </a:r>
            <a:r>
              <a:rPr lang="en-IN" dirty="0" err="1"/>
              <a:t>np.array</a:t>
            </a:r>
            <a:r>
              <a:rPr lang="en-IN" dirty="0"/>
              <a:t>([0,0,0,0,0,1,1,0,2])</a:t>
            </a:r>
            <a:endParaRPr lang="en-US" dirty="0">
              <a:solidFill>
                <a:srgbClr val="000000"/>
              </a:solidFill>
              <a:latin typeface="Verdana" panose="020B0604030504040204" pitchFamily="34" charset="0"/>
            </a:endParaRPr>
          </a:p>
          <a:p>
            <a:r>
              <a:rPr lang="en-IN" dirty="0"/>
              <a:t>print(</a:t>
            </a:r>
            <a:r>
              <a:rPr lang="en-IN" dirty="0" err="1"/>
              <a:t>csr_matrix</a:t>
            </a:r>
            <a:r>
              <a:rPr lang="en-IN" dirty="0"/>
              <a:t>(</a:t>
            </a:r>
            <a:r>
              <a:rPr lang="en-IN" dirty="0" err="1"/>
              <a:t>arr</a:t>
            </a:r>
            <a:r>
              <a:rPr lang="en-IN" dirty="0"/>
              <a:t>))</a:t>
            </a:r>
            <a:endParaRPr lang="en-IN"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US" b="0" i="0" dirty="0">
                <a:solidFill>
                  <a:srgbClr val="000000"/>
                </a:solidFill>
                <a:effectLst/>
                <a:latin typeface="Verdana" panose="020B0604030504040204" pitchFamily="34" charset="0"/>
              </a:rPr>
              <a:t>From the result we can see that there are 3 items with value.</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The 1. item is in row</a:t>
            </a:r>
            <a:r>
              <a:rPr lang="en-US" dirty="0">
                <a:solidFill>
                  <a:srgbClr val="000000"/>
                </a:solidFill>
                <a:latin typeface="Verdana" panose="020B0604030504040204" pitchFamily="34" charset="0"/>
              </a:rPr>
              <a:t> 0 position 5 and has the value 1.</a:t>
            </a:r>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Item is in row 0 position 6 and has the value 1.</a:t>
            </a:r>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Item is in row 0 position 8 and has the value 2.</a:t>
            </a:r>
            <a:endParaRPr lang="en-IN"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err="1"/>
              <a:t>Scipy</a:t>
            </a:r>
            <a:r>
              <a:rPr lang="en-US" dirty="0"/>
              <a:t> Graphs</a:t>
            </a:r>
            <a:endParaRPr lang="en-IN" dirty="0"/>
          </a:p>
        </p:txBody>
      </p:sp>
      <p:sp>
        <p:nvSpPr>
          <p:cNvPr id="3" name="Content Placeholder 2"/>
          <p:cNvSpPr>
            <a:spLocks noGrp="1"/>
          </p:cNvSpPr>
          <p:nvPr>
            <p:ph idx="1"/>
          </p:nvPr>
        </p:nvSpPr>
        <p:spPr>
          <a:xfrm>
            <a:off x="457200" y="764704"/>
            <a:ext cx="8229600" cy="5361459"/>
          </a:xfrm>
        </p:spPr>
        <p:txBody>
          <a:bodyPr/>
          <a:lstStyle/>
          <a:p>
            <a:r>
              <a:rPr lang="en-IN" dirty="0"/>
              <a:t>Working with Graphs</a:t>
            </a:r>
            <a:endParaRPr lang="en-IN" dirty="0"/>
          </a:p>
          <a:p>
            <a:pPr lvl="1"/>
            <a:r>
              <a:rPr lang="en-US" dirty="0"/>
              <a:t>Graphs are an essential data structure.</a:t>
            </a:r>
            <a:endParaRPr lang="en-US" dirty="0"/>
          </a:p>
          <a:p>
            <a:pPr lvl="1"/>
            <a:r>
              <a:rPr lang="en-US" dirty="0"/>
              <a:t>SciPy provides us with the module  </a:t>
            </a:r>
            <a:r>
              <a:rPr lang="en-US" dirty="0" err="1"/>
              <a:t>scipy.sparse.csgraph</a:t>
            </a:r>
            <a:r>
              <a:rPr lang="en-US" dirty="0"/>
              <a:t> for working with such data structures.</a:t>
            </a:r>
            <a:endParaRPr lang="en-US" dirty="0"/>
          </a:p>
          <a:p>
            <a:pPr lvl="1"/>
            <a:endParaRPr lang="en-IN" dirty="0"/>
          </a:p>
          <a:p>
            <a:endParaRPr lang="en-IN"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Adjacency Matrix</a:t>
            </a:r>
            <a:br>
              <a:rPr lang="en-IN" dirty="0"/>
            </a:br>
            <a:endParaRPr lang="en-IN" dirty="0"/>
          </a:p>
        </p:txBody>
      </p:sp>
      <p:sp>
        <p:nvSpPr>
          <p:cNvPr id="3" name="Content Placeholder 2"/>
          <p:cNvSpPr>
            <a:spLocks noGrp="1"/>
          </p:cNvSpPr>
          <p:nvPr>
            <p:ph idx="1"/>
          </p:nvPr>
        </p:nvSpPr>
        <p:spPr>
          <a:xfrm>
            <a:off x="457200" y="476672"/>
            <a:ext cx="8229600" cy="6192688"/>
          </a:xfrm>
        </p:spPr>
        <p:txBody>
          <a:bodyPr>
            <a:normAutofit/>
          </a:bodyPr>
          <a:lstStyle/>
          <a:p>
            <a:r>
              <a:rPr lang="en-IN" sz="2000" dirty="0"/>
              <a:t>Adjacency matrix is a </a:t>
            </a:r>
            <a:r>
              <a:rPr lang="en-IN" sz="2000" dirty="0" err="1"/>
              <a:t>nxn</a:t>
            </a:r>
            <a:r>
              <a:rPr lang="en-IN" sz="2000" dirty="0"/>
              <a:t> matrix where n </a:t>
            </a:r>
            <a:r>
              <a:rPr lang="en-US" sz="2000" dirty="0"/>
              <a:t>is the number of elements in a graph.</a:t>
            </a:r>
            <a:endParaRPr lang="en-US" sz="2000" dirty="0"/>
          </a:p>
          <a:p>
            <a:r>
              <a:rPr lang="en-US" sz="2000" dirty="0"/>
              <a:t>And the values represents the connection between the elements.</a:t>
            </a:r>
            <a:endParaRPr lang="en-US" sz="2000" dirty="0"/>
          </a:p>
          <a:p>
            <a:r>
              <a:rPr lang="en-IN" sz="2000" dirty="0"/>
              <a:t>Example:</a:t>
            </a:r>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US" sz="2000" dirty="0"/>
              <a:t>For a graph like this, with elements A, B and C, the connections are:</a:t>
            </a:r>
            <a:endParaRPr lang="en-US" sz="2000" dirty="0"/>
          </a:p>
          <a:p>
            <a:r>
              <a:rPr lang="en-US" sz="1800" dirty="0"/>
              <a:t>A &amp; B are connected with weight 1.</a:t>
            </a:r>
            <a:endParaRPr lang="en-US" sz="1800" dirty="0"/>
          </a:p>
          <a:p>
            <a:r>
              <a:rPr lang="en-US" sz="1800" dirty="0"/>
              <a:t>A &amp; C are connected with weight 2</a:t>
            </a:r>
            <a:r>
              <a:rPr lang="en-US" dirty="0"/>
              <a:t>.</a:t>
            </a:r>
            <a:endParaRPr lang="en-US" dirty="0"/>
          </a:p>
          <a:p>
            <a:r>
              <a:rPr lang="en-US" sz="2400" dirty="0"/>
              <a:t>C &amp; B is not connected.</a:t>
            </a:r>
            <a:endParaRPr lang="en-IN" sz="2400" dirty="0"/>
          </a:p>
        </p:txBody>
      </p:sp>
      <p:pic>
        <p:nvPicPr>
          <p:cNvPr id="5" name="Picture 4"/>
          <p:cNvPicPr>
            <a:picLocks noChangeAspect="1"/>
          </p:cNvPicPr>
          <p:nvPr/>
        </p:nvPicPr>
        <p:blipFill>
          <a:blip r:embed="rId1"/>
          <a:stretch>
            <a:fillRect/>
          </a:stretch>
        </p:blipFill>
        <p:spPr>
          <a:xfrm>
            <a:off x="1835696" y="1988840"/>
            <a:ext cx="2808312" cy="2306454"/>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dirty="0"/>
              <a:t>The </a:t>
            </a:r>
            <a:r>
              <a:rPr lang="en-US" dirty="0" err="1"/>
              <a:t>Adjency</a:t>
            </a:r>
            <a:r>
              <a:rPr lang="en-US" dirty="0"/>
              <a:t> Matrix would look like this:</a:t>
            </a:r>
            <a:endParaRPr lang="en-US" dirty="0"/>
          </a:p>
          <a:p>
            <a:r>
              <a:rPr lang="en-IN" dirty="0"/>
              <a:t> A B C</a:t>
            </a:r>
            <a:endParaRPr lang="en-IN" dirty="0"/>
          </a:p>
          <a:p>
            <a:pPr marL="0" indent="0">
              <a:buNone/>
            </a:pPr>
            <a:r>
              <a:rPr lang="en-IN" dirty="0"/>
              <a:t>A:[0  1  2]</a:t>
            </a:r>
            <a:endParaRPr lang="en-IN" dirty="0"/>
          </a:p>
          <a:p>
            <a:pPr marL="0" indent="0">
              <a:buNone/>
            </a:pPr>
            <a:r>
              <a:rPr lang="en-IN" dirty="0"/>
              <a:t>B:[1  0  0]</a:t>
            </a:r>
            <a:endParaRPr lang="en-IN" dirty="0"/>
          </a:p>
          <a:p>
            <a:pPr marL="0" indent="0">
              <a:buNone/>
            </a:pPr>
            <a:r>
              <a:rPr lang="en-IN" dirty="0"/>
              <a:t>C:[2  0   0]</a:t>
            </a:r>
            <a:endParaRPr lang="en-IN" dirty="0"/>
          </a:p>
          <a:p>
            <a:pPr marL="0" indent="0">
              <a:buNone/>
            </a:pPr>
            <a:endParaRPr lang="en-IN"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Connected Components</a:t>
            </a:r>
            <a:br>
              <a:rPr lang="en-IN" dirty="0"/>
            </a:br>
            <a:endParaRPr lang="en-IN" dirty="0"/>
          </a:p>
        </p:txBody>
      </p:sp>
      <p:sp>
        <p:nvSpPr>
          <p:cNvPr id="3" name="Content Placeholder 2"/>
          <p:cNvSpPr>
            <a:spLocks noGrp="1"/>
          </p:cNvSpPr>
          <p:nvPr>
            <p:ph idx="1"/>
          </p:nvPr>
        </p:nvSpPr>
        <p:spPr>
          <a:xfrm>
            <a:off x="457200" y="548680"/>
            <a:ext cx="8229600" cy="5577483"/>
          </a:xfrm>
        </p:spPr>
        <p:txBody>
          <a:bodyPr>
            <a:normAutofit fontScale="85000" lnSpcReduction="20000"/>
          </a:bodyPr>
          <a:lstStyle/>
          <a:p>
            <a:r>
              <a:rPr lang="en-US" dirty="0"/>
              <a:t>Find all of the connected components with the </a:t>
            </a:r>
            <a:r>
              <a:rPr lang="en-US" dirty="0" err="1"/>
              <a:t>connected_components</a:t>
            </a:r>
            <a:r>
              <a:rPr lang="en-US" dirty="0"/>
              <a:t>() method.</a:t>
            </a:r>
            <a:endParaRPr lang="en-US" dirty="0"/>
          </a:p>
          <a:p>
            <a:r>
              <a:rPr lang="en-IN" dirty="0"/>
              <a:t>import </a:t>
            </a:r>
            <a:r>
              <a:rPr lang="en-IN" dirty="0" err="1"/>
              <a:t>numpy</a:t>
            </a:r>
            <a:r>
              <a:rPr lang="en-IN" dirty="0"/>
              <a:t> as np</a:t>
            </a:r>
            <a:br>
              <a:rPr lang="en-IN" dirty="0"/>
            </a:br>
            <a:r>
              <a:rPr lang="en-IN" dirty="0"/>
              <a:t>from </a:t>
            </a:r>
            <a:r>
              <a:rPr lang="en-IN" dirty="0" err="1"/>
              <a:t>scipy.sparse.csgraph</a:t>
            </a:r>
            <a:r>
              <a:rPr lang="en-IN" dirty="0"/>
              <a:t> import </a:t>
            </a:r>
            <a:r>
              <a:rPr lang="en-IN" dirty="0" err="1"/>
              <a:t>connected_components</a:t>
            </a:r>
            <a:br>
              <a:rPr lang="en-IN" dirty="0"/>
            </a:br>
            <a:r>
              <a:rPr lang="en-IN" dirty="0"/>
              <a:t>from </a:t>
            </a:r>
            <a:r>
              <a:rPr lang="en-IN" dirty="0" err="1"/>
              <a:t>scipy.sparse</a:t>
            </a:r>
            <a:r>
              <a:rPr lang="en-IN" dirty="0"/>
              <a:t> import </a:t>
            </a:r>
            <a:r>
              <a:rPr lang="en-IN" dirty="0" err="1"/>
              <a:t>csr_matrix</a:t>
            </a:r>
            <a:br>
              <a:rPr lang="en-IN" dirty="0"/>
            </a:br>
            <a:br>
              <a:rPr lang="en-IN" dirty="0"/>
            </a:br>
            <a:r>
              <a:rPr lang="en-IN" dirty="0" err="1"/>
              <a:t>arr</a:t>
            </a:r>
            <a:r>
              <a:rPr lang="en-IN" dirty="0"/>
              <a:t> = </a:t>
            </a:r>
            <a:r>
              <a:rPr lang="en-IN" dirty="0" err="1"/>
              <a:t>np.array</a:t>
            </a:r>
            <a:r>
              <a:rPr lang="en-IN" dirty="0"/>
              <a:t>([</a:t>
            </a:r>
            <a:br>
              <a:rPr lang="en-IN" dirty="0"/>
            </a:br>
            <a:r>
              <a:rPr lang="en-IN" dirty="0"/>
              <a:t>  [0, 1, 2],</a:t>
            </a:r>
            <a:br>
              <a:rPr lang="en-IN" dirty="0"/>
            </a:br>
            <a:r>
              <a:rPr lang="en-IN" dirty="0"/>
              <a:t>  [1, 0, 0],</a:t>
            </a:r>
            <a:br>
              <a:rPr lang="en-IN" dirty="0"/>
            </a:br>
            <a:r>
              <a:rPr lang="en-IN" dirty="0"/>
              <a:t>  [2, 0, 0]</a:t>
            </a:r>
            <a:br>
              <a:rPr lang="en-IN" dirty="0"/>
            </a:br>
            <a:r>
              <a:rPr lang="en-IN" dirty="0"/>
              <a:t>])</a:t>
            </a:r>
            <a:br>
              <a:rPr lang="en-IN" dirty="0"/>
            </a:br>
            <a:br>
              <a:rPr lang="en-IN" dirty="0"/>
            </a:br>
            <a:r>
              <a:rPr lang="en-IN" dirty="0" err="1"/>
              <a:t>newarr</a:t>
            </a:r>
            <a:r>
              <a:rPr lang="en-IN" dirty="0"/>
              <a:t> = </a:t>
            </a:r>
            <a:r>
              <a:rPr lang="en-IN" dirty="0" err="1"/>
              <a:t>csr_matrix</a:t>
            </a:r>
            <a:r>
              <a:rPr lang="en-IN" dirty="0"/>
              <a:t>(</a:t>
            </a:r>
            <a:r>
              <a:rPr lang="en-IN" dirty="0" err="1"/>
              <a:t>arr</a:t>
            </a:r>
            <a:r>
              <a:rPr lang="en-IN" dirty="0"/>
              <a:t>)</a:t>
            </a:r>
            <a:br>
              <a:rPr lang="en-IN" dirty="0"/>
            </a:br>
            <a:br>
              <a:rPr lang="en-IN" dirty="0"/>
            </a:br>
            <a:r>
              <a:rPr lang="en-IN" dirty="0"/>
              <a:t>print(</a:t>
            </a:r>
            <a:r>
              <a:rPr lang="en-IN" dirty="0" err="1"/>
              <a:t>connected_components</a:t>
            </a:r>
            <a:r>
              <a:rPr lang="en-IN" dirty="0"/>
              <a:t>(</a:t>
            </a:r>
            <a:r>
              <a:rPr lang="en-IN" dirty="0" err="1"/>
              <a:t>newarr</a:t>
            </a:r>
            <a:r>
              <a:rPr lang="en-IN" dirty="0"/>
              <a:t>))</a:t>
            </a:r>
            <a:endParaRPr lang="en-US" dirty="0"/>
          </a:p>
          <a:p>
            <a:endParaRPr lang="en-IN"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Measuring Central Tendency</a:t>
            </a:r>
            <a:br>
              <a:rPr lang="en-IN" dirty="0"/>
            </a:br>
            <a:endParaRPr lang="en-IN" dirty="0"/>
          </a:p>
        </p:txBody>
      </p:sp>
      <p:sp>
        <p:nvSpPr>
          <p:cNvPr id="3" name="Content Placeholder 2"/>
          <p:cNvSpPr>
            <a:spLocks noGrp="1"/>
          </p:cNvSpPr>
          <p:nvPr>
            <p:ph idx="1"/>
          </p:nvPr>
        </p:nvSpPr>
        <p:spPr>
          <a:xfrm>
            <a:off x="457200" y="620688"/>
            <a:ext cx="8229600" cy="5505475"/>
          </a:xfrm>
        </p:spPr>
        <p:txBody>
          <a:bodyPr>
            <a:normAutofit fontScale="92500"/>
          </a:bodyPr>
          <a:lstStyle/>
          <a:p>
            <a:r>
              <a:rPr lang="en-US" sz="2400" dirty="0"/>
              <a:t>Mathematically central tendency means measuring the center or distribution of location of values of a data set. </a:t>
            </a:r>
            <a:endParaRPr lang="en-US" sz="2400" dirty="0"/>
          </a:p>
          <a:p>
            <a:r>
              <a:rPr lang="en-US" sz="2400" dirty="0"/>
              <a:t>It gives an idea of the average value of the data in the data set and also an indication of how widely the values are spread in the data set. </a:t>
            </a:r>
            <a:endParaRPr lang="en-US" sz="2400" dirty="0"/>
          </a:p>
          <a:p>
            <a:r>
              <a:rPr lang="en-US" sz="2400" dirty="0"/>
              <a:t>That in turn helps in evaluating the chances of a new input fitting into the existing data set and hence probability of success.</a:t>
            </a:r>
            <a:endParaRPr lang="en-US" sz="2400" dirty="0"/>
          </a:p>
          <a:p>
            <a:r>
              <a:rPr lang="en-US" sz="2000" dirty="0"/>
              <a:t>There are three main measures of central tendency which can be calculated using the methods in pandas python library.</a:t>
            </a:r>
            <a:endParaRPr lang="en-US" sz="2000" dirty="0"/>
          </a:p>
          <a:p>
            <a:r>
              <a:rPr lang="en-US" sz="1600" dirty="0"/>
              <a:t>Mean - It is the Average value of the data which is a division of sum of the values with the number of values.</a:t>
            </a:r>
            <a:endParaRPr lang="en-US" sz="1600" dirty="0"/>
          </a:p>
          <a:p>
            <a:r>
              <a:rPr lang="en-US" sz="2000" dirty="0"/>
              <a:t>Median - It is the middle value in distribution when the values are arranged in ascending or descending order.</a:t>
            </a:r>
            <a:endParaRPr lang="en-US" sz="2000" dirty="0"/>
          </a:p>
          <a:p>
            <a:r>
              <a:rPr lang="en-US" dirty="0"/>
              <a:t>Mode - It is the most commonly occurring value in a distribution.</a:t>
            </a:r>
            <a:endParaRPr lang="en-US" dirty="0"/>
          </a:p>
          <a:p>
            <a:endParaRPr lang="en-US" sz="2000" dirty="0"/>
          </a:p>
          <a:p>
            <a:endParaRPr lang="en-US" sz="2000" dirty="0"/>
          </a:p>
          <a:p>
            <a:endParaRPr lang="en-IN" sz="2400"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Statistical Data Analysis</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b="1" i="0" dirty="0">
                <a:solidFill>
                  <a:srgbClr val="222222"/>
                </a:solidFill>
                <a:effectLst/>
                <a:latin typeface="Lato" panose="020F0502020204030203" pitchFamily="34" charset="0"/>
              </a:rPr>
              <a:t>What is Statistics? What are the types of statistical concepts you should know?</a:t>
            </a:r>
            <a:endParaRPr lang="en-US" sz="2000" b="1"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Statistics is one of the popularly known disciplines that is mainly focused on data collection, data organization, data analysis, data interpretation, and data visualization</a:t>
            </a:r>
            <a:r>
              <a:rPr lang="en-US" b="0" i="0" dirty="0">
                <a:solidFill>
                  <a:srgbClr val="222222"/>
                </a:solidFill>
                <a:effectLst/>
                <a:latin typeface="Lato" panose="020F0502020204030203" pitchFamily="34" charset="0"/>
              </a:rPr>
              <a:t>.</a:t>
            </a:r>
            <a:endParaRPr lang="en-US" b="0" i="0" dirty="0">
              <a:solidFill>
                <a:srgbClr val="222222"/>
              </a:solidFill>
              <a:effectLst/>
              <a:latin typeface="Lato" panose="020F0502020204030203" pitchFamily="34" charset="0"/>
            </a:endParaRPr>
          </a:p>
          <a:p>
            <a:r>
              <a:rPr lang="en-US" sz="1900" b="0" i="0" dirty="0">
                <a:solidFill>
                  <a:srgbClr val="222222"/>
                </a:solidFill>
                <a:effectLst/>
                <a:latin typeface="Lato" panose="020F0502020204030203" pitchFamily="34" charset="0"/>
              </a:rPr>
              <a:t>Earlier, statistics was practiced by statisticians, economists, business owners to calculate and represent relevant data in their field. Nowadays, statistics has taken a pivotal role in various fields like data science, machine learning, data analyst role, business intelligence analyst role, computer science role, and much more.</a:t>
            </a:r>
            <a:endParaRPr lang="en-US" sz="1900" b="0" i="0" dirty="0">
              <a:solidFill>
                <a:srgbClr val="222222"/>
              </a:solidFill>
              <a:effectLst/>
              <a:latin typeface="Lato" panose="020F0502020204030203" pitchFamily="34" charset="0"/>
            </a:endParaRPr>
          </a:p>
          <a:p>
            <a:endParaRPr lang="en-IN" sz="19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b="1" i="0" dirty="0">
                <a:solidFill>
                  <a:srgbClr val="222222"/>
                </a:solidFill>
                <a:effectLst/>
                <a:latin typeface="Lato" panose="020F0502020204030203" pitchFamily="34" charset="0"/>
              </a:rPr>
              <a:t>Basic Terminologies in Statistics</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04664"/>
            <a:ext cx="8229600" cy="5721499"/>
          </a:xfrm>
        </p:spPr>
        <p:txBody>
          <a:bodyPr/>
          <a:lstStyle/>
          <a:p>
            <a:r>
              <a:rPr lang="en-US" sz="2000" b="1" i="0" dirty="0">
                <a:solidFill>
                  <a:srgbClr val="222222"/>
                </a:solidFill>
                <a:effectLst/>
                <a:latin typeface="Lato" panose="020F0502020204030203" pitchFamily="34" charset="0"/>
              </a:rPr>
              <a:t>Population: A population</a:t>
            </a:r>
            <a:r>
              <a:rPr lang="en-US" sz="2000" b="0" i="0" dirty="0">
                <a:solidFill>
                  <a:srgbClr val="222222"/>
                </a:solidFill>
                <a:effectLst/>
                <a:latin typeface="Lato" panose="020F0502020204030203" pitchFamily="34" charset="0"/>
              </a:rPr>
              <a:t> is the set of resources from where we can collect data</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Sample: A </a:t>
            </a:r>
            <a:r>
              <a:rPr lang="en-US" sz="2000" b="1" i="0" dirty="0">
                <a:solidFill>
                  <a:srgbClr val="222222"/>
                </a:solidFill>
                <a:effectLst/>
                <a:latin typeface="Lato" panose="020F0502020204030203" pitchFamily="34" charset="0"/>
              </a:rPr>
              <a:t>Sample</a:t>
            </a:r>
            <a:r>
              <a:rPr lang="en-US" sz="2000" b="0" i="0" dirty="0">
                <a:solidFill>
                  <a:srgbClr val="222222"/>
                </a:solidFill>
                <a:effectLst/>
                <a:latin typeface="Lato" panose="020F0502020204030203" pitchFamily="34" charset="0"/>
              </a:rPr>
              <a:t> is nothing but a subset of the Population which is used for sampling of data and in inferential statistics to predict the outcome.</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Variable: A </a:t>
            </a:r>
            <a:r>
              <a:rPr lang="en-US" sz="2000" b="1" i="0" dirty="0">
                <a:solidFill>
                  <a:srgbClr val="222222"/>
                </a:solidFill>
                <a:effectLst/>
                <a:latin typeface="Lato" panose="020F0502020204030203" pitchFamily="34" charset="0"/>
              </a:rPr>
              <a:t>Variable</a:t>
            </a:r>
            <a:r>
              <a:rPr lang="en-US" sz="2000" b="0" i="0" dirty="0">
                <a:solidFill>
                  <a:srgbClr val="222222"/>
                </a:solidFill>
                <a:effectLst/>
                <a:latin typeface="Lato" panose="020F0502020204030203" pitchFamily="34" charset="0"/>
              </a:rPr>
              <a:t> can be a number, a characteristic, or a quantity that can be counted. It can be also called a data point.</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Probability Distribution: A </a:t>
            </a:r>
            <a:r>
              <a:rPr lang="en-US" sz="1800" b="1" i="0" dirty="0">
                <a:solidFill>
                  <a:srgbClr val="222222"/>
                </a:solidFill>
                <a:effectLst/>
                <a:latin typeface="Lato" panose="020F0502020204030203" pitchFamily="34" charset="0"/>
              </a:rPr>
              <a:t>probability distribution</a:t>
            </a:r>
            <a:r>
              <a:rPr lang="en-US" sz="1800" b="0" i="0" dirty="0">
                <a:solidFill>
                  <a:srgbClr val="222222"/>
                </a:solidFill>
                <a:effectLst/>
                <a:latin typeface="Lato" panose="020F0502020204030203" pitchFamily="34" charset="0"/>
              </a:rPr>
              <a:t> is a mathematical concept that primarily gives the probabilities of occurrence of different possible outcomes generally for an experiment conducted by statisticians</a:t>
            </a:r>
            <a:r>
              <a:rPr lang="en-US" sz="1200" b="0" i="0" dirty="0">
                <a:solidFill>
                  <a:srgbClr val="222222"/>
                </a:solidFill>
                <a:effectLst/>
                <a:latin typeface="Lato" panose="020F0502020204030203" pitchFamily="34" charset="0"/>
              </a:rPr>
              <a:t>.</a:t>
            </a:r>
            <a:endParaRPr lang="en-US" sz="12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Statistical </a:t>
            </a:r>
            <a:r>
              <a:rPr lang="en-US" sz="2000" b="1" i="0" dirty="0">
                <a:solidFill>
                  <a:srgbClr val="222222"/>
                </a:solidFill>
                <a:effectLst/>
                <a:latin typeface="Lato" panose="020F0502020204030203" pitchFamily="34" charset="0"/>
              </a:rPr>
              <a:t>Parameter</a:t>
            </a:r>
            <a:r>
              <a:rPr lang="en-US" sz="2000" b="0" i="0" dirty="0">
                <a:solidFill>
                  <a:srgbClr val="222222"/>
                </a:solidFill>
                <a:effectLst/>
                <a:latin typeface="Lato" panose="020F0502020204030203" pitchFamily="34" charset="0"/>
              </a:rPr>
              <a:t>: Statistical or population parameter is basically a quantity that helps in indexing a family of probability distributions like the mean, median, or mode of a population.</a:t>
            </a:r>
            <a:endParaRPr lang="en-US" sz="2000" b="0" i="0" dirty="0">
              <a:solidFill>
                <a:srgbClr val="222222"/>
              </a:solidFill>
              <a:effectLst/>
              <a:latin typeface="Lato" panose="020F0502020204030203" pitchFamily="34" charset="0"/>
            </a:endParaRPr>
          </a:p>
          <a:p>
            <a:endParaRPr lang="en-US" sz="12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sz="3100" b="1" i="0" dirty="0">
                <a:solidFill>
                  <a:srgbClr val="222222"/>
                </a:solidFill>
                <a:effectLst/>
                <a:latin typeface="Lato" panose="020F0502020204030203" pitchFamily="34" charset="0"/>
              </a:rPr>
              <a:t>Types of Statistics Concepts:</a:t>
            </a:r>
            <a:br>
              <a:rPr lang="en-IN" b="0" i="0" dirty="0">
                <a:solidFill>
                  <a:srgbClr val="222222"/>
                </a:solidFill>
                <a:effectLst/>
                <a:latin typeface="Lato" panose="020F0502020204030203" pitchFamily="34" charset="0"/>
              </a:rPr>
            </a:br>
            <a:br>
              <a:rPr lang="en-IN" b="0" i="0" dirty="0">
                <a:solidFill>
                  <a:srgbClr val="222222"/>
                </a:solidFill>
                <a:effectLst/>
                <a:latin typeface="Lato" panose="020F0502020204030203" pitchFamily="34" charset="0"/>
              </a:rPr>
            </a:br>
            <a:endParaRPr lang="en-IN" dirty="0"/>
          </a:p>
        </p:txBody>
      </p:sp>
      <p:pic>
        <p:nvPicPr>
          <p:cNvPr id="4" name="Content Placeholder 3"/>
          <p:cNvPicPr>
            <a:picLocks noGrp="1" noChangeAspect="1"/>
          </p:cNvPicPr>
          <p:nvPr>
            <p:ph idx="1"/>
          </p:nvPr>
        </p:nvPicPr>
        <p:blipFill>
          <a:blip r:embed="rId1"/>
          <a:stretch>
            <a:fillRect/>
          </a:stretch>
        </p:blipFill>
        <p:spPr>
          <a:xfrm>
            <a:off x="457200" y="1143000"/>
            <a:ext cx="8229600" cy="4114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Generate arrays using </a:t>
            </a:r>
            <a:r>
              <a:rPr lang="en-IN" dirty="0" err="1"/>
              <a:t>arange</a:t>
            </a:r>
            <a:r>
              <a:rPr lang="en-IN" dirty="0"/>
              <a:t>()</a:t>
            </a:r>
            <a:endParaRPr lang="en-IN" dirty="0"/>
          </a:p>
        </p:txBody>
      </p:sp>
      <p:sp>
        <p:nvSpPr>
          <p:cNvPr id="3" name="Content Placeholder 2"/>
          <p:cNvSpPr>
            <a:spLocks noGrp="1"/>
          </p:cNvSpPr>
          <p:nvPr>
            <p:ph idx="1"/>
          </p:nvPr>
        </p:nvSpPr>
        <p:spPr>
          <a:xfrm>
            <a:off x="457200" y="1071546"/>
            <a:ext cx="8229600" cy="5429288"/>
          </a:xfrm>
        </p:spPr>
        <p:txBody>
          <a:bodyPr>
            <a:normAutofit/>
          </a:bodyPr>
          <a:lstStyle/>
          <a:p>
            <a:r>
              <a:rPr lang="en-IN" sz="2400" dirty="0" err="1"/>
              <a:t>Numpy.arange</a:t>
            </a:r>
            <a:r>
              <a:rPr lang="en-IN" sz="2400" dirty="0"/>
              <a:t>()- returns equally  spaced numbers with in the given range based on step size.</a:t>
            </a:r>
            <a:endParaRPr lang="en-IN" sz="2400" dirty="0"/>
          </a:p>
          <a:p>
            <a:pPr>
              <a:buNone/>
            </a:pPr>
            <a:endParaRPr lang="en-IN" sz="2400" dirty="0"/>
          </a:p>
          <a:p>
            <a:r>
              <a:rPr lang="en-IN" sz="2400" dirty="0"/>
              <a:t>Syntax: </a:t>
            </a:r>
            <a:r>
              <a:rPr lang="en-IN" sz="2400" dirty="0" err="1"/>
              <a:t>numpy.arange</a:t>
            </a:r>
            <a:r>
              <a:rPr lang="en-IN" sz="2400" dirty="0"/>
              <a:t>(</a:t>
            </a:r>
            <a:r>
              <a:rPr lang="en-IN" sz="2400" dirty="0" err="1"/>
              <a:t>start,stop,step</a:t>
            </a:r>
            <a:r>
              <a:rPr lang="en-IN" sz="2400" dirty="0"/>
              <a:t>)</a:t>
            </a:r>
            <a:endParaRPr lang="en-IN" sz="2400" dirty="0"/>
          </a:p>
          <a:p>
            <a:pPr>
              <a:buNone/>
            </a:pPr>
            <a:endParaRPr lang="en-IN" sz="2400" dirty="0"/>
          </a:p>
          <a:p>
            <a:r>
              <a:rPr lang="en-IN" sz="2400" dirty="0"/>
              <a:t>Start- start of interval range.</a:t>
            </a:r>
            <a:endParaRPr lang="en-IN" sz="2400" dirty="0"/>
          </a:p>
          <a:p>
            <a:pPr>
              <a:buNone/>
            </a:pPr>
            <a:endParaRPr lang="en-IN" sz="2400" dirty="0"/>
          </a:p>
          <a:p>
            <a:r>
              <a:rPr lang="en-IN" sz="2400" dirty="0"/>
              <a:t>Stop- end of interval range</a:t>
            </a:r>
            <a:endParaRPr lang="en-IN" sz="2400" dirty="0"/>
          </a:p>
          <a:p>
            <a:pPr>
              <a:buNone/>
            </a:pPr>
            <a:endParaRPr lang="en-IN" sz="2400" dirty="0"/>
          </a:p>
          <a:p>
            <a:r>
              <a:rPr lang="en-IN" sz="2400" dirty="0"/>
              <a:t>Step- step size of interval</a:t>
            </a:r>
            <a:endParaRPr lang="en-IN" sz="24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222222"/>
                </a:solidFill>
                <a:effectLst/>
                <a:latin typeface="Lato" panose="020F0502020204030203" pitchFamily="34" charset="0"/>
              </a:rPr>
              <a:t>Descriptive Statistics</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b="0" i="0" dirty="0">
                <a:solidFill>
                  <a:srgbClr val="222222"/>
                </a:solidFill>
                <a:effectLst/>
                <a:latin typeface="Lato" panose="020F0502020204030203" pitchFamily="34" charset="0"/>
              </a:rPr>
              <a:t>Descriptive statistics is a concept that allows us to analyze and summarize data and organize the same in the form of numbers graph, bar plots, histogram, pie chart, etc.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Descriptive statistics is simply a process to describe our existing data.</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It transforms the raw observations into some meaningful data that can be further interpreted and used. Concepts like standard deviation, central tendency are widely used around the world when it comes to learning descriptive statistics.</a:t>
            </a:r>
            <a:endParaRPr lang="en-IN" sz="2000"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Lato" panose="020F0502020204030203" pitchFamily="34" charset="0"/>
              </a:rPr>
              <a:t>Inferential Statistics</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b="0" i="0" dirty="0">
                <a:solidFill>
                  <a:srgbClr val="222222"/>
                </a:solidFill>
                <a:effectLst/>
                <a:latin typeface="Lato" panose="020F0502020204030203" pitchFamily="34" charset="0"/>
              </a:rPr>
              <a:t>Inferential statistics on the other hand is an important concept that deals with drawing conclusions based on small samples collected from the entire population.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For example, during an election poll, people will often want to predict the exit poll results so they will conduct a survey in various parts of state or country and record their opinion. Based on the information they have collected they tend to draw conclusions and make inferences to predict results for the entire population.</a:t>
            </a:r>
            <a:endParaRPr lang="en-US" sz="20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sz="20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980728"/>
            <a:ext cx="8229600" cy="5145435"/>
          </a:xfrm>
        </p:spPr>
        <p:txBody>
          <a:bodyPr>
            <a:normAutofit/>
          </a:bodyPr>
          <a:lstStyle/>
          <a:p>
            <a:r>
              <a:rPr lang="en-US" sz="1800" b="0" i="0" dirty="0">
                <a:solidFill>
                  <a:srgbClr val="333333"/>
                </a:solidFill>
                <a:effectLst/>
                <a:latin typeface="proxima-nova"/>
              </a:rPr>
              <a:t>Within descriptive statistics, there are two measures used to describe the data: </a:t>
            </a:r>
            <a:r>
              <a:rPr lang="en-US" sz="1800" b="1" i="0" dirty="0">
                <a:solidFill>
                  <a:srgbClr val="333333"/>
                </a:solidFill>
                <a:effectLst/>
                <a:latin typeface="proxima-nova"/>
              </a:rPr>
              <a:t>central </a:t>
            </a:r>
            <a:r>
              <a:rPr lang="en-US" sz="1800" b="1" i="0" dirty="0" err="1">
                <a:solidFill>
                  <a:srgbClr val="333333"/>
                </a:solidFill>
                <a:effectLst/>
                <a:latin typeface="proxima-nova"/>
              </a:rPr>
              <a:t>tendency</a:t>
            </a:r>
            <a:r>
              <a:rPr lang="en-US" sz="1800" b="0" i="0" dirty="0" err="1">
                <a:solidFill>
                  <a:srgbClr val="333333"/>
                </a:solidFill>
                <a:effectLst/>
                <a:latin typeface="proxima-nova"/>
              </a:rPr>
              <a:t>and</a:t>
            </a:r>
            <a:r>
              <a:rPr lang="en-US" sz="1800" b="0" i="0" dirty="0">
                <a:solidFill>
                  <a:srgbClr val="333333"/>
                </a:solidFill>
                <a:effectLst/>
                <a:latin typeface="proxima-nova"/>
              </a:rPr>
              <a:t> </a:t>
            </a:r>
            <a:r>
              <a:rPr lang="en-US" sz="1800" b="1" i="0" dirty="0">
                <a:solidFill>
                  <a:srgbClr val="333333"/>
                </a:solidFill>
                <a:effectLst/>
                <a:latin typeface="proxima-nova"/>
              </a:rPr>
              <a:t>deviation</a:t>
            </a:r>
            <a:r>
              <a:rPr lang="en-US" sz="1800" b="0" i="0" dirty="0">
                <a:solidFill>
                  <a:srgbClr val="333333"/>
                </a:solidFill>
                <a:effectLst/>
                <a:latin typeface="proxima-nova"/>
              </a:rPr>
              <a:t>. Central tendency refers to the central position of the data (mean, median, mode) while the deviation describes how far spread out the data are from the mean.</a:t>
            </a:r>
            <a:endParaRPr lang="en-US" sz="1800" b="0" i="0" dirty="0">
              <a:solidFill>
                <a:srgbClr val="333333"/>
              </a:solidFill>
              <a:effectLst/>
              <a:latin typeface="proxima-nova"/>
            </a:endParaRPr>
          </a:p>
          <a:p>
            <a:r>
              <a:rPr lang="en-US" sz="1800" b="0" i="0" dirty="0">
                <a:solidFill>
                  <a:srgbClr val="333333"/>
                </a:solidFill>
                <a:effectLst/>
                <a:latin typeface="proxima-nova"/>
              </a:rPr>
              <a:t>Deviation is most commonly measured with the standard deviation. A small standard deviation indicates the data are close to the mean, while a large standard deviation indicates that the data are more spread out from the mean.</a:t>
            </a:r>
            <a:endParaRPr lang="en-US" sz="1800" b="0" i="0" dirty="0">
              <a:solidFill>
                <a:srgbClr val="333333"/>
              </a:solidFill>
              <a:effectLst/>
              <a:latin typeface="proxima-nova"/>
            </a:endParaRPr>
          </a:p>
          <a:p>
            <a:r>
              <a:rPr lang="en-US" sz="2400" b="1" i="0" dirty="0">
                <a:solidFill>
                  <a:srgbClr val="333333"/>
                </a:solidFill>
                <a:effectLst/>
                <a:latin typeface="proxima-nova"/>
              </a:rPr>
              <a:t>Inferential statistics</a:t>
            </a:r>
            <a:r>
              <a:rPr lang="en-US" sz="2400" b="0" i="0" dirty="0">
                <a:solidFill>
                  <a:srgbClr val="333333"/>
                </a:solidFill>
                <a:effectLst/>
                <a:latin typeface="proxima-nova"/>
              </a:rPr>
              <a:t> allow us to make hypotheses (or </a:t>
            </a:r>
            <a:r>
              <a:rPr lang="en-US" sz="2400" b="0" i="1" dirty="0">
                <a:solidFill>
                  <a:srgbClr val="333333"/>
                </a:solidFill>
                <a:effectLst/>
                <a:latin typeface="proxima-nova"/>
              </a:rPr>
              <a:t>inferences</a:t>
            </a:r>
            <a:r>
              <a:rPr lang="en-US" sz="2400" b="0" i="0" dirty="0">
                <a:solidFill>
                  <a:srgbClr val="333333"/>
                </a:solidFill>
                <a:effectLst/>
                <a:latin typeface="proxima-nova"/>
              </a:rPr>
              <a:t>) about a sample that can be applied to the population.</a:t>
            </a:r>
            <a:endParaRPr lang="en-IN" sz="24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Descriptive Statistics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400" b="0" i="0" dirty="0">
                <a:solidFill>
                  <a:srgbClr val="333333"/>
                </a:solidFill>
                <a:effectLst/>
                <a:latin typeface="proxima-nova"/>
              </a:rPr>
              <a:t>The column headers in bold text represent the variables Sally will be exploring. Each row header represents a descriptive statistic about the corresponding column.</a:t>
            </a:r>
            <a:endParaRPr lang="en-US" sz="2400" b="0" i="0" dirty="0">
              <a:solidFill>
                <a:srgbClr val="333333"/>
              </a:solidFill>
              <a:effectLst/>
              <a:latin typeface="proxima-nova"/>
            </a:endParaRPr>
          </a:p>
          <a:p>
            <a:pPr algn="l"/>
            <a:r>
              <a:rPr lang="en-IN" sz="1400" b="0" i="0" dirty="0">
                <a:solidFill>
                  <a:srgbClr val="8959A8"/>
                </a:solidFill>
                <a:effectLst/>
                <a:latin typeface="Monaco"/>
              </a:rPr>
              <a:t>import</a:t>
            </a:r>
            <a:r>
              <a:rPr lang="en-IN" sz="1400" b="0" i="0" dirty="0">
                <a:solidFill>
                  <a:srgbClr val="4D4D4C"/>
                </a:solidFill>
                <a:effectLst/>
                <a:latin typeface="Monaco"/>
              </a:rPr>
              <a:t> pandas </a:t>
            </a:r>
            <a:r>
              <a:rPr lang="en-IN" sz="1400" b="0" i="0" dirty="0">
                <a:solidFill>
                  <a:srgbClr val="8959A8"/>
                </a:solidFill>
                <a:effectLst/>
                <a:latin typeface="Monaco"/>
              </a:rPr>
              <a:t>as</a:t>
            </a:r>
            <a:r>
              <a:rPr lang="en-IN" sz="1400" b="0" i="0" dirty="0">
                <a:solidFill>
                  <a:srgbClr val="4D4D4C"/>
                </a:solidFill>
                <a:effectLst/>
                <a:latin typeface="Monaco"/>
              </a:rPr>
              <a:t> pd </a:t>
            </a:r>
            <a:endParaRPr lang="en-IN" sz="1400" b="0" i="0" dirty="0">
              <a:solidFill>
                <a:srgbClr val="4D4D4C"/>
              </a:solidFill>
              <a:effectLst/>
              <a:latin typeface="Monaco"/>
            </a:endParaRPr>
          </a:p>
          <a:p>
            <a:pPr algn="l"/>
            <a:r>
              <a:rPr lang="en-IN" sz="1400" b="0" i="0" dirty="0">
                <a:solidFill>
                  <a:srgbClr val="3E999F"/>
                </a:solidFill>
                <a:effectLst/>
                <a:latin typeface="Monaco"/>
              </a:rPr>
              <a:t>%</a:t>
            </a:r>
            <a:r>
              <a:rPr lang="en-IN" sz="1400" b="0" i="0" dirty="0">
                <a:solidFill>
                  <a:srgbClr val="4D4D4C"/>
                </a:solidFill>
                <a:effectLst/>
                <a:latin typeface="Monaco"/>
              </a:rPr>
              <a:t>matplotlib inline </a:t>
            </a:r>
            <a:endParaRPr lang="en-IN" sz="1400" b="0" i="0" dirty="0">
              <a:solidFill>
                <a:srgbClr val="4D4D4C"/>
              </a:solidFill>
              <a:effectLst/>
              <a:latin typeface="Monaco"/>
            </a:endParaRPr>
          </a:p>
          <a:p>
            <a:pPr algn="l"/>
            <a:r>
              <a:rPr lang="en-IN" sz="1400" b="0" i="0" dirty="0">
                <a:solidFill>
                  <a:srgbClr val="8959A8"/>
                </a:solidFill>
                <a:effectLst/>
                <a:latin typeface="Monaco"/>
              </a:rPr>
              <a:t>import</a:t>
            </a:r>
            <a:r>
              <a:rPr lang="en-IN" sz="1400" b="0" i="0" dirty="0">
                <a:solidFill>
                  <a:srgbClr val="4D4D4C"/>
                </a:solidFill>
                <a:effectLst/>
                <a:latin typeface="Monaco"/>
              </a:rPr>
              <a:t> </a:t>
            </a:r>
            <a:r>
              <a:rPr lang="en-IN" sz="1400" b="0" i="0" dirty="0" err="1">
                <a:solidFill>
                  <a:srgbClr val="4D4D4C"/>
                </a:solidFill>
                <a:effectLst/>
                <a:latin typeface="Monaco"/>
              </a:rPr>
              <a:t>matplotlib.</a:t>
            </a:r>
            <a:r>
              <a:rPr lang="en-IN" sz="1400" b="0" i="0" dirty="0" err="1">
                <a:solidFill>
                  <a:srgbClr val="4271AE"/>
                </a:solidFill>
                <a:effectLst/>
                <a:latin typeface="Monaco"/>
              </a:rPr>
              <a:t>pyplot</a:t>
            </a:r>
            <a:r>
              <a:rPr lang="en-IN" sz="1400" b="0" i="0" dirty="0">
                <a:solidFill>
                  <a:srgbClr val="4D4D4C"/>
                </a:solidFill>
                <a:effectLst/>
                <a:latin typeface="Monaco"/>
              </a:rPr>
              <a:t> </a:t>
            </a:r>
            <a:r>
              <a:rPr lang="en-IN" sz="1400" b="0" i="0" dirty="0">
                <a:solidFill>
                  <a:srgbClr val="8959A8"/>
                </a:solidFill>
                <a:effectLst/>
                <a:latin typeface="Monaco"/>
              </a:rPr>
              <a:t>as</a:t>
            </a:r>
            <a:r>
              <a:rPr lang="en-IN" sz="1400" b="0" i="0" dirty="0">
                <a:solidFill>
                  <a:srgbClr val="4D4D4C"/>
                </a:solidFill>
                <a:effectLst/>
                <a:latin typeface="Monaco"/>
              </a:rPr>
              <a:t> </a:t>
            </a:r>
            <a:r>
              <a:rPr lang="en-IN" sz="1400" b="0" i="0" dirty="0" err="1">
                <a:solidFill>
                  <a:srgbClr val="4D4D4C"/>
                </a:solidFill>
                <a:effectLst/>
                <a:latin typeface="Monaco"/>
              </a:rPr>
              <a:t>plt</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a:solidFill>
                  <a:srgbClr val="8959A8"/>
                </a:solidFill>
                <a:effectLst/>
                <a:latin typeface="Monaco"/>
              </a:rPr>
              <a:t>import</a:t>
            </a:r>
            <a:r>
              <a:rPr lang="en-IN" sz="1400" b="0" i="0" dirty="0">
                <a:solidFill>
                  <a:srgbClr val="4D4D4C"/>
                </a:solidFill>
                <a:effectLst/>
                <a:latin typeface="Monaco"/>
              </a:rPr>
              <a:t> seaborn </a:t>
            </a:r>
            <a:r>
              <a:rPr lang="en-IN" sz="1400" b="0" i="0" dirty="0">
                <a:solidFill>
                  <a:srgbClr val="8959A8"/>
                </a:solidFill>
                <a:effectLst/>
                <a:latin typeface="Monaco"/>
              </a:rPr>
              <a:t>as</a:t>
            </a:r>
            <a:r>
              <a:rPr lang="en-IN" sz="1400" b="0" i="0" dirty="0">
                <a:solidFill>
                  <a:srgbClr val="4D4D4C"/>
                </a:solidFill>
                <a:effectLst/>
                <a:latin typeface="Monaco"/>
              </a:rPr>
              <a:t> </a:t>
            </a:r>
            <a:r>
              <a:rPr lang="en-IN" sz="1400" b="0" i="0" dirty="0" err="1">
                <a:solidFill>
                  <a:srgbClr val="4D4D4C"/>
                </a:solidFill>
                <a:effectLst/>
                <a:latin typeface="Monaco"/>
              </a:rPr>
              <a:t>sns</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err="1">
                <a:solidFill>
                  <a:srgbClr val="4D4D4C"/>
                </a:solidFill>
                <a:effectLst/>
                <a:latin typeface="Monaco"/>
              </a:rPr>
              <a:t>sns.</a:t>
            </a:r>
            <a:r>
              <a:rPr lang="en-IN" sz="1400" b="0" i="0" dirty="0" err="1">
                <a:solidFill>
                  <a:srgbClr val="4271AE"/>
                </a:solidFill>
                <a:effectLst/>
                <a:latin typeface="Monaco"/>
              </a:rPr>
              <a:t>set_style</a:t>
            </a:r>
            <a:r>
              <a:rPr lang="en-IN" sz="1400" b="0" i="0" dirty="0">
                <a:solidFill>
                  <a:srgbClr val="4D4D4C"/>
                </a:solidFill>
                <a:effectLst/>
                <a:latin typeface="Monaco"/>
              </a:rPr>
              <a:t>(</a:t>
            </a:r>
            <a:r>
              <a:rPr lang="en-IN" sz="1400" b="0" i="0" dirty="0">
                <a:solidFill>
                  <a:srgbClr val="718C00"/>
                </a:solidFill>
                <a:effectLst/>
                <a:latin typeface="Monaco"/>
              </a:rPr>
              <a:t>'</a:t>
            </a:r>
            <a:r>
              <a:rPr lang="en-IN" sz="1400" b="0" i="0" dirty="0" err="1">
                <a:solidFill>
                  <a:srgbClr val="718C00"/>
                </a:solidFill>
                <a:effectLst/>
                <a:latin typeface="Monaco"/>
              </a:rPr>
              <a:t>darkgrid</a:t>
            </a:r>
            <a:r>
              <a:rPr lang="en-IN" sz="1400" b="0" i="0" dirty="0">
                <a:solidFill>
                  <a:srgbClr val="718C00"/>
                </a:solidFill>
                <a:effectLst/>
                <a:latin typeface="Monaco"/>
              </a:rPr>
              <a:t>'</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err="1">
                <a:solidFill>
                  <a:srgbClr val="4D4D4C"/>
                </a:solidFill>
                <a:effectLst/>
                <a:latin typeface="Monaco"/>
              </a:rPr>
              <a:t>sns.</a:t>
            </a:r>
            <a:r>
              <a:rPr lang="en-IN" sz="1400" b="0" i="0" dirty="0" err="1">
                <a:solidFill>
                  <a:srgbClr val="4271AE"/>
                </a:solidFill>
                <a:effectLst/>
                <a:latin typeface="Monaco"/>
              </a:rPr>
              <a:t>set</a:t>
            </a:r>
            <a:r>
              <a:rPr lang="en-IN" sz="1400" b="0" i="0" dirty="0">
                <a:solidFill>
                  <a:srgbClr val="4D4D4C"/>
                </a:solidFill>
                <a:effectLst/>
                <a:latin typeface="Monaco"/>
              </a:rPr>
              <a:t>(</a:t>
            </a:r>
            <a:r>
              <a:rPr lang="en-IN" sz="1400" b="0" i="0" dirty="0" err="1">
                <a:solidFill>
                  <a:srgbClr val="4D4D4C"/>
                </a:solidFill>
                <a:effectLst/>
                <a:latin typeface="Monaco"/>
              </a:rPr>
              <a:t>font_scale</a:t>
            </a:r>
            <a:r>
              <a:rPr lang="en-IN" sz="1400" b="0" i="0" dirty="0">
                <a:solidFill>
                  <a:srgbClr val="3E999F"/>
                </a:solidFill>
                <a:effectLst/>
                <a:latin typeface="Monaco"/>
              </a:rPr>
              <a:t>=</a:t>
            </a:r>
            <a:r>
              <a:rPr lang="en-IN" sz="1400" b="0" i="0" dirty="0">
                <a:solidFill>
                  <a:srgbClr val="F5871F"/>
                </a:solidFill>
                <a:effectLst/>
                <a:latin typeface="Monaco"/>
              </a:rPr>
              <a:t>1.5</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a:solidFill>
                  <a:srgbClr val="8E908C"/>
                </a:solidFill>
                <a:effectLst/>
                <a:latin typeface="Monaco"/>
              </a:rPr>
              <a:t># Read in TN middle school dataset from GitHub</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a:solidFill>
                  <a:srgbClr val="4D4D4C"/>
                </a:solidFill>
                <a:effectLst/>
                <a:latin typeface="Monaco"/>
              </a:rPr>
              <a:t>df </a:t>
            </a:r>
            <a:r>
              <a:rPr lang="en-IN" sz="1400" b="0" i="0" dirty="0">
                <a:solidFill>
                  <a:srgbClr val="3E999F"/>
                </a:solidFill>
                <a:effectLst/>
                <a:latin typeface="Monaco"/>
              </a:rPr>
              <a:t>=</a:t>
            </a:r>
            <a:r>
              <a:rPr lang="en-IN" sz="1400" b="0" i="0" dirty="0">
                <a:solidFill>
                  <a:srgbClr val="4D4D4C"/>
                </a:solidFill>
                <a:effectLst/>
                <a:latin typeface="Monaco"/>
              </a:rPr>
              <a:t> </a:t>
            </a:r>
            <a:r>
              <a:rPr lang="en-IN" sz="1400" b="0" i="0" dirty="0" err="1">
                <a:solidFill>
                  <a:srgbClr val="4D4D4C"/>
                </a:solidFill>
                <a:effectLst/>
                <a:latin typeface="Monaco"/>
              </a:rPr>
              <a:t>pd.</a:t>
            </a:r>
            <a:r>
              <a:rPr lang="en-IN" sz="1400" b="0" i="0" dirty="0" err="1">
                <a:solidFill>
                  <a:srgbClr val="4271AE"/>
                </a:solidFill>
                <a:effectLst/>
                <a:latin typeface="Monaco"/>
              </a:rPr>
              <a:t>read_csv</a:t>
            </a:r>
            <a:r>
              <a:rPr lang="en-IN" sz="1400" b="0" i="0" dirty="0">
                <a:solidFill>
                  <a:srgbClr val="4D4D4C"/>
                </a:solidFill>
                <a:effectLst/>
                <a:latin typeface="Monaco"/>
              </a:rPr>
              <a:t>(</a:t>
            </a:r>
            <a:r>
              <a:rPr lang="en-IN" sz="1400" b="0" i="0" dirty="0">
                <a:solidFill>
                  <a:srgbClr val="718C00"/>
                </a:solidFill>
                <a:effectLst/>
                <a:latin typeface="Monaco"/>
              </a:rPr>
              <a:t>'https://raw.githubusercontent.com/</a:t>
            </a:r>
            <a:r>
              <a:rPr lang="en-IN" sz="1400" b="0" i="0" dirty="0" err="1">
                <a:solidFill>
                  <a:srgbClr val="718C00"/>
                </a:solidFill>
                <a:effectLst/>
                <a:latin typeface="Monaco"/>
              </a:rPr>
              <a:t>LearnDataSci</a:t>
            </a:r>
            <a:r>
              <a:rPr lang="en-IN" sz="1400" b="0" i="0" dirty="0">
                <a:solidFill>
                  <a:srgbClr val="718C00"/>
                </a:solidFill>
                <a:effectLst/>
                <a:latin typeface="Monaco"/>
              </a:rPr>
              <a:t>/article-resources/master/Essential%20Statistics/middle_tn_schools.csv'</a:t>
            </a:r>
            <a:r>
              <a:rPr lang="en-IN" sz="1400" b="0" i="0" dirty="0">
                <a:solidFill>
                  <a:srgbClr val="4D4D4C"/>
                </a:solidFill>
                <a:effectLst/>
                <a:latin typeface="Monaco"/>
              </a:rPr>
              <a:t>) </a:t>
            </a:r>
            <a:endParaRPr lang="en-IN" sz="1400" b="0" i="0" dirty="0">
              <a:solidFill>
                <a:srgbClr val="4D4D4C"/>
              </a:solidFill>
              <a:effectLst/>
              <a:latin typeface="Monaco"/>
            </a:endParaRPr>
          </a:p>
          <a:p>
            <a:pPr algn="l"/>
            <a:r>
              <a:rPr lang="en-IN" sz="1400" b="0" i="0" dirty="0" err="1">
                <a:solidFill>
                  <a:srgbClr val="4D4D4C"/>
                </a:solidFill>
                <a:effectLst/>
                <a:latin typeface="Monaco"/>
              </a:rPr>
              <a:t>df.</a:t>
            </a:r>
            <a:r>
              <a:rPr lang="en-IN" sz="1400" b="0" i="0" dirty="0" err="1">
                <a:solidFill>
                  <a:srgbClr val="4271AE"/>
                </a:solidFill>
                <a:effectLst/>
                <a:latin typeface="Monaco"/>
              </a:rPr>
              <a:t>describe</a:t>
            </a:r>
            <a:r>
              <a:rPr lang="en-IN" sz="1400" b="0" i="0" dirty="0">
                <a:solidFill>
                  <a:srgbClr val="4D4D4C"/>
                </a:solidFill>
                <a:effectLst/>
                <a:latin typeface="Monaco"/>
              </a:rPr>
              <a:t>()</a:t>
            </a:r>
            <a:endParaRPr lang="en-IN" sz="1400" b="0" i="0" dirty="0">
              <a:solidFill>
                <a:srgbClr val="4D4D4C"/>
              </a:solidFill>
              <a:effectLst/>
              <a:latin typeface="Monaco"/>
            </a:endParaRPr>
          </a:p>
          <a:p>
            <a:pPr algn="l"/>
            <a:endParaRPr lang="en-IN" sz="1400" dirty="0">
              <a:solidFill>
                <a:srgbClr val="4D4D4C"/>
              </a:solidFill>
              <a:latin typeface="Monaco"/>
            </a:endParaRPr>
          </a:p>
          <a:p>
            <a:pPr algn="l"/>
            <a:r>
              <a:rPr lang="en-US" sz="2400" b="0" i="0" dirty="0">
                <a:solidFill>
                  <a:srgbClr val="333333"/>
                </a:solidFill>
                <a:effectLst/>
                <a:latin typeface="proxima-nova"/>
              </a:rPr>
              <a:t>Looking at the output above, Sally's variables can be put into two classes: measurements and indicators.</a:t>
            </a:r>
            <a:endParaRPr lang="en-IN" sz="2400" b="0" i="0" dirty="0">
              <a:solidFill>
                <a:srgbClr val="4D4D4C"/>
              </a:solidFill>
              <a:effectLst/>
              <a:latin typeface="Monaco"/>
            </a:endParaRPr>
          </a:p>
          <a:p>
            <a:endParaRPr lang="en-IN" sz="24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lnSpcReduction="10000"/>
          </a:bodyPr>
          <a:lstStyle/>
          <a:p>
            <a:r>
              <a:rPr lang="en-US" sz="2400" b="0" i="0" dirty="0">
                <a:solidFill>
                  <a:srgbClr val="333333"/>
                </a:solidFill>
                <a:effectLst/>
                <a:latin typeface="proxima-nova"/>
              </a:rPr>
              <a:t>Measurements are variables that can be quantified. All data in the output above are measurements. </a:t>
            </a:r>
            <a:endParaRPr lang="en-US" sz="2400" b="0" i="0" dirty="0">
              <a:solidFill>
                <a:srgbClr val="333333"/>
              </a:solidFill>
              <a:effectLst/>
              <a:latin typeface="proxima-nova"/>
            </a:endParaRPr>
          </a:p>
          <a:p>
            <a:r>
              <a:rPr lang="en-US" sz="2400" b="0" i="0" dirty="0">
                <a:solidFill>
                  <a:srgbClr val="333333"/>
                </a:solidFill>
                <a:effectLst/>
                <a:latin typeface="proxima-nova"/>
              </a:rPr>
              <a:t>Some of these measurements, such as</a:t>
            </a:r>
            <a:r>
              <a:rPr lang="en-US" sz="2400" dirty="0">
                <a:solidFill>
                  <a:srgbClr val="333333"/>
                </a:solidFill>
                <a:latin typeface="proxima-nova"/>
              </a:rPr>
              <a:t> state_percentile_16,avg_score_16 and </a:t>
            </a:r>
            <a:r>
              <a:rPr lang="en-US" sz="2400" dirty="0" err="1">
                <a:solidFill>
                  <a:srgbClr val="333333"/>
                </a:solidFill>
                <a:latin typeface="proxima-nova"/>
              </a:rPr>
              <a:t>school_rating</a:t>
            </a:r>
            <a:r>
              <a:rPr lang="en-US" sz="2400" dirty="0">
                <a:solidFill>
                  <a:srgbClr val="333333"/>
                </a:solidFill>
                <a:latin typeface="proxima-nova"/>
              </a:rPr>
              <a:t> </a:t>
            </a:r>
            <a:r>
              <a:rPr lang="en-US" sz="2400" b="0" i="0" dirty="0">
                <a:solidFill>
                  <a:srgbClr val="333333"/>
                </a:solidFill>
                <a:effectLst/>
                <a:latin typeface="proxima-nova"/>
              </a:rPr>
              <a:t>are outcomes; these outcomes cannot be used to explain one another. </a:t>
            </a:r>
            <a:endParaRPr lang="en-US" sz="2400" b="0" i="0" dirty="0">
              <a:solidFill>
                <a:srgbClr val="333333"/>
              </a:solidFill>
              <a:effectLst/>
              <a:latin typeface="proxima-nova"/>
            </a:endParaRPr>
          </a:p>
          <a:p>
            <a:r>
              <a:rPr lang="en-IN" sz="2400" b="0" i="0" dirty="0">
                <a:solidFill>
                  <a:srgbClr val="333333"/>
                </a:solidFill>
                <a:effectLst/>
                <a:latin typeface="proxima-nova"/>
              </a:rPr>
              <a:t>For example, explaining</a:t>
            </a:r>
            <a:r>
              <a:rPr lang="en-US" sz="2400" dirty="0">
                <a:solidFill>
                  <a:srgbClr val="333333"/>
                </a:solidFill>
                <a:latin typeface="proxima-nova"/>
              </a:rPr>
              <a:t>  </a:t>
            </a:r>
            <a:r>
              <a:rPr lang="en-US" sz="2400" dirty="0" err="1">
                <a:solidFill>
                  <a:srgbClr val="333333"/>
                </a:solidFill>
                <a:latin typeface="proxima-nova"/>
              </a:rPr>
              <a:t>school_rating</a:t>
            </a:r>
            <a:r>
              <a:rPr lang="en-US" sz="2400" dirty="0">
                <a:solidFill>
                  <a:srgbClr val="333333"/>
                </a:solidFill>
                <a:latin typeface="proxima-nova"/>
              </a:rPr>
              <a:t> </a:t>
            </a:r>
            <a:r>
              <a:rPr lang="en-IN" sz="2400" b="0" i="0" dirty="0">
                <a:solidFill>
                  <a:srgbClr val="333333"/>
                </a:solidFill>
                <a:effectLst/>
                <a:latin typeface="proxima-nova"/>
              </a:rPr>
              <a:t>as a result of</a:t>
            </a:r>
            <a:r>
              <a:rPr lang="en-US" sz="2400" dirty="0">
                <a:solidFill>
                  <a:srgbClr val="333333"/>
                </a:solidFill>
                <a:latin typeface="proxima-nova"/>
              </a:rPr>
              <a:t> state_percentile_16 </a:t>
            </a:r>
            <a:r>
              <a:rPr lang="en-US" sz="2400" b="0" i="0" dirty="0">
                <a:solidFill>
                  <a:srgbClr val="333333"/>
                </a:solidFill>
                <a:effectLst/>
                <a:latin typeface="proxima-nova"/>
              </a:rPr>
              <a:t>(test scores) is circular logic. Therefore we need a second class of variables.</a:t>
            </a:r>
            <a:endParaRPr lang="en-US" sz="2400" b="0" i="0" dirty="0">
              <a:solidFill>
                <a:srgbClr val="333333"/>
              </a:solidFill>
              <a:effectLst/>
              <a:latin typeface="proxima-nova"/>
            </a:endParaRPr>
          </a:p>
          <a:p>
            <a:r>
              <a:rPr lang="en-US" sz="1800" b="0" i="0" dirty="0">
                <a:solidFill>
                  <a:srgbClr val="333333"/>
                </a:solidFill>
                <a:effectLst/>
                <a:latin typeface="proxima-nova"/>
              </a:rPr>
              <a:t>The second class, indicators, are used to </a:t>
            </a:r>
            <a:r>
              <a:rPr lang="en-US" sz="1800" b="0" i="1" dirty="0">
                <a:solidFill>
                  <a:srgbClr val="333333"/>
                </a:solidFill>
                <a:effectLst/>
                <a:latin typeface="proxima-nova"/>
              </a:rPr>
              <a:t>explain</a:t>
            </a:r>
            <a:r>
              <a:rPr lang="en-US" sz="1800" b="0" i="0" dirty="0">
                <a:solidFill>
                  <a:srgbClr val="333333"/>
                </a:solidFill>
                <a:effectLst/>
                <a:latin typeface="proxima-nova"/>
              </a:rPr>
              <a:t> our outcomes. Sally chooses indicators that describe the student body</a:t>
            </a:r>
            <a:r>
              <a:rPr lang="en-US" sz="1800" dirty="0">
                <a:solidFill>
                  <a:srgbClr val="333333"/>
                </a:solidFill>
                <a:latin typeface="proxima-nova"/>
              </a:rPr>
              <a:t> </a:t>
            </a:r>
            <a:r>
              <a:rPr lang="en-IN" sz="1800" b="0" i="0" dirty="0">
                <a:solidFill>
                  <a:srgbClr val="333333"/>
                </a:solidFill>
                <a:effectLst/>
                <a:latin typeface="proxima-nova"/>
              </a:rPr>
              <a:t>(for example, </a:t>
            </a:r>
            <a:r>
              <a:rPr lang="en-US" sz="1800" dirty="0">
                <a:solidFill>
                  <a:srgbClr val="333333"/>
                </a:solidFill>
                <a:latin typeface="proxima-nova"/>
              </a:rPr>
              <a:t> </a:t>
            </a:r>
            <a:r>
              <a:rPr lang="en-US" sz="1800" dirty="0" err="1">
                <a:solidFill>
                  <a:srgbClr val="333333"/>
                </a:solidFill>
                <a:latin typeface="proxima-nova"/>
              </a:rPr>
              <a:t>reduced_lunch</a:t>
            </a:r>
            <a:r>
              <a:rPr lang="en-US" sz="1800" dirty="0">
                <a:solidFill>
                  <a:srgbClr val="333333"/>
                </a:solidFill>
                <a:latin typeface="proxima-nova"/>
              </a:rPr>
              <a:t>) </a:t>
            </a:r>
            <a:r>
              <a:rPr lang="en-IN" sz="1800" b="0" i="0" dirty="0">
                <a:solidFill>
                  <a:srgbClr val="333333"/>
                </a:solidFill>
                <a:effectLst/>
                <a:latin typeface="proxima-nova"/>
              </a:rPr>
              <a:t> or school administration </a:t>
            </a:r>
            <a:r>
              <a:rPr lang="en-US" sz="1800" dirty="0">
                <a:solidFill>
                  <a:srgbClr val="333333"/>
                </a:solidFill>
                <a:latin typeface="proxima-nova"/>
              </a:rPr>
              <a:t>(</a:t>
            </a:r>
            <a:r>
              <a:rPr lang="en-US" sz="1800" dirty="0" err="1">
                <a:solidFill>
                  <a:srgbClr val="333333"/>
                </a:solidFill>
                <a:latin typeface="proxima-nova"/>
              </a:rPr>
              <a:t>stu_teach_ratio</a:t>
            </a:r>
            <a:r>
              <a:rPr lang="en-US" sz="1800" dirty="0">
                <a:solidFill>
                  <a:srgbClr val="333333"/>
                </a:solidFill>
                <a:latin typeface="proxima-nova"/>
              </a:rPr>
              <a:t>) </a:t>
            </a:r>
            <a:r>
              <a:rPr lang="en-IN" sz="1800" b="0" i="0" dirty="0">
                <a:solidFill>
                  <a:srgbClr val="333333"/>
                </a:solidFill>
                <a:effectLst/>
                <a:latin typeface="proxima-nova"/>
              </a:rPr>
              <a:t>hoping they will explain</a:t>
            </a:r>
            <a:r>
              <a:rPr lang="en-US" sz="1800" dirty="0">
                <a:solidFill>
                  <a:srgbClr val="333333"/>
                </a:solidFill>
                <a:latin typeface="proxima-nova"/>
              </a:rPr>
              <a:t> </a:t>
            </a:r>
            <a:r>
              <a:rPr lang="en-US" sz="1800" dirty="0" err="1">
                <a:solidFill>
                  <a:srgbClr val="333333"/>
                </a:solidFill>
                <a:latin typeface="proxima-nova"/>
              </a:rPr>
              <a:t>school_rating</a:t>
            </a:r>
            <a:r>
              <a:rPr lang="en-US" sz="1800" dirty="0">
                <a:solidFill>
                  <a:srgbClr val="333333"/>
                </a:solidFill>
                <a:latin typeface="proxima-nova"/>
              </a:rPr>
              <a:t>.</a:t>
            </a:r>
            <a:endParaRPr lang="en-US" sz="1800" dirty="0">
              <a:solidFill>
                <a:srgbClr val="333333"/>
              </a:solidFill>
              <a:latin typeface="proxima-nova"/>
            </a:endParaRPr>
          </a:p>
          <a:p>
            <a:r>
              <a:rPr lang="en-US" sz="2000" b="0" i="0" dirty="0">
                <a:solidFill>
                  <a:srgbClr val="333333"/>
                </a:solidFill>
                <a:effectLst/>
                <a:latin typeface="proxima-nova"/>
              </a:rPr>
              <a:t>Sally sees a pattern in one of the indicators, </a:t>
            </a:r>
            <a:r>
              <a:rPr lang="en-US" sz="2000" b="0" i="0" dirty="0" err="1">
                <a:solidFill>
                  <a:srgbClr val="333333"/>
                </a:solidFill>
                <a:effectLst/>
                <a:latin typeface="proxima-nova"/>
              </a:rPr>
              <a:t>reduced_lunch</a:t>
            </a:r>
            <a:r>
              <a:rPr lang="en-US" sz="2000" b="0" i="0" dirty="0">
                <a:solidFill>
                  <a:srgbClr val="333333"/>
                </a:solidFill>
                <a:effectLst/>
                <a:latin typeface="proxima-nova"/>
              </a:rPr>
              <a:t>. </a:t>
            </a:r>
            <a:r>
              <a:rPr lang="en-US" sz="2000" b="0" i="0" dirty="0" err="1">
                <a:solidFill>
                  <a:srgbClr val="333333"/>
                </a:solidFill>
                <a:effectLst/>
                <a:latin typeface="proxima-nova"/>
              </a:rPr>
              <a:t>Reduced_lunch</a:t>
            </a:r>
            <a:r>
              <a:rPr lang="en-US" sz="2000" b="0" i="0" dirty="0">
                <a:solidFill>
                  <a:srgbClr val="333333"/>
                </a:solidFill>
                <a:effectLst/>
                <a:latin typeface="proxima-nova"/>
              </a:rPr>
              <a:t> is a variable measuring the average percentage of students per school enrolled in a federal program that provides lunches for students from lower-income households.</a:t>
            </a:r>
            <a:r>
              <a:rPr lang="en-IN" sz="2000" b="0" i="0" dirty="0">
                <a:solidFill>
                  <a:srgbClr val="333333"/>
                </a:solidFill>
                <a:effectLst/>
                <a:latin typeface="proxima-nova"/>
              </a:rPr>
              <a:t> In short,</a:t>
            </a:r>
            <a:r>
              <a:rPr lang="en-US" sz="2000" b="0" i="0" dirty="0">
                <a:solidFill>
                  <a:srgbClr val="333333"/>
                </a:solidFill>
                <a:effectLst/>
                <a:latin typeface="proxima-nova"/>
              </a:rPr>
              <a:t> </a:t>
            </a:r>
            <a:r>
              <a:rPr lang="en-US" sz="2000" b="0" i="0" dirty="0" err="1">
                <a:solidFill>
                  <a:srgbClr val="333333"/>
                </a:solidFill>
                <a:effectLst/>
                <a:latin typeface="proxima-nova"/>
              </a:rPr>
              <a:t>reduced_lunch</a:t>
            </a:r>
            <a:r>
              <a:rPr lang="en-US" sz="2000" b="0" i="0" dirty="0">
                <a:solidFill>
                  <a:srgbClr val="333333"/>
                </a:solidFill>
                <a:effectLst/>
                <a:latin typeface="proxima-nova"/>
              </a:rPr>
              <a:t> is a good proxy for household income, which Sally remembers from her lit review was correlated with school performance.</a:t>
            </a:r>
            <a:endParaRPr lang="en-IN" sz="20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IN" sz="2000" b="0" i="0" dirty="0">
                <a:solidFill>
                  <a:srgbClr val="333333"/>
                </a:solidFill>
                <a:effectLst/>
                <a:latin typeface="proxima-nova"/>
              </a:rPr>
              <a:t>Sally isolates </a:t>
            </a:r>
            <a:r>
              <a:rPr lang="en-IN" sz="2000" b="0" i="0" dirty="0" err="1">
                <a:solidFill>
                  <a:srgbClr val="333333"/>
                </a:solidFill>
                <a:effectLst/>
                <a:latin typeface="proxima-nova"/>
              </a:rPr>
              <a:t>reduced_lunch</a:t>
            </a:r>
            <a:r>
              <a:rPr lang="en-IN" sz="2000" b="0" i="0" dirty="0">
                <a:solidFill>
                  <a:srgbClr val="333333"/>
                </a:solidFill>
                <a:effectLst/>
                <a:latin typeface="proxima-nova"/>
              </a:rPr>
              <a:t> </a:t>
            </a:r>
            <a:r>
              <a:rPr lang="en-US" sz="2000" b="0" i="0" dirty="0">
                <a:solidFill>
                  <a:srgbClr val="333333"/>
                </a:solidFill>
                <a:effectLst/>
                <a:latin typeface="proxima-nova"/>
              </a:rPr>
              <a:t> and groups the data by  </a:t>
            </a:r>
            <a:r>
              <a:rPr lang="en-US" sz="2000" b="0" i="0" dirty="0" err="1">
                <a:solidFill>
                  <a:srgbClr val="333333"/>
                </a:solidFill>
                <a:effectLst/>
                <a:latin typeface="proxima-nova"/>
              </a:rPr>
              <a:t>school_rating</a:t>
            </a:r>
            <a:r>
              <a:rPr lang="en-US" sz="2000" b="0" i="0" dirty="0">
                <a:solidFill>
                  <a:srgbClr val="333333"/>
                </a:solidFill>
                <a:effectLst/>
                <a:latin typeface="proxima-nova"/>
              </a:rPr>
              <a:t> </a:t>
            </a:r>
            <a:r>
              <a:rPr lang="en-IN" sz="2000" b="0" i="0" dirty="0">
                <a:solidFill>
                  <a:srgbClr val="333333"/>
                </a:solidFill>
                <a:effectLst/>
                <a:latin typeface="proxima-nova"/>
              </a:rPr>
              <a:t>using pandas’ </a:t>
            </a:r>
            <a:r>
              <a:rPr lang="en-IN" sz="2000" b="0" i="0" dirty="0" err="1">
                <a:solidFill>
                  <a:srgbClr val="333333"/>
                </a:solidFill>
                <a:effectLst/>
                <a:latin typeface="proxima-nova"/>
              </a:rPr>
              <a:t>groupby</a:t>
            </a:r>
            <a:r>
              <a:rPr lang="en-IN" sz="2000" b="0" i="0" dirty="0">
                <a:solidFill>
                  <a:srgbClr val="333333"/>
                </a:solidFill>
                <a:effectLst/>
                <a:latin typeface="proxima-nova"/>
              </a:rPr>
              <a:t> method and then uses describe </a:t>
            </a:r>
            <a:r>
              <a:rPr lang="en-US" sz="2000" b="0" i="0" dirty="0">
                <a:solidFill>
                  <a:srgbClr val="333333"/>
                </a:solidFill>
                <a:effectLst/>
                <a:latin typeface="proxima-nova"/>
              </a:rPr>
              <a:t>on the re-shaped data (see below).</a:t>
            </a:r>
            <a:endParaRPr lang="en-US" sz="2000" b="0" i="0" dirty="0">
              <a:solidFill>
                <a:srgbClr val="333333"/>
              </a:solidFill>
              <a:effectLst/>
              <a:latin typeface="proxima-nova"/>
            </a:endParaRPr>
          </a:p>
          <a:p>
            <a:r>
              <a:rPr lang="en-US" sz="2000" b="0" i="0" dirty="0">
                <a:solidFill>
                  <a:srgbClr val="4D4D4C"/>
                </a:solidFill>
                <a:effectLst/>
                <a:latin typeface="Monaco"/>
              </a:rPr>
              <a:t>df[[</a:t>
            </a:r>
            <a:r>
              <a:rPr lang="en-US" sz="2000" b="0" i="0" dirty="0">
                <a:solidFill>
                  <a:srgbClr val="718C00"/>
                </a:solidFill>
                <a:effectLst/>
                <a:latin typeface="Monaco"/>
              </a:rPr>
              <a:t>'</a:t>
            </a:r>
            <a:r>
              <a:rPr lang="en-US" sz="2000" b="0" i="0" dirty="0" err="1">
                <a:solidFill>
                  <a:srgbClr val="718C00"/>
                </a:solidFill>
                <a:effectLst/>
                <a:latin typeface="Monaco"/>
              </a:rPr>
              <a:t>reduced_lunch</a:t>
            </a:r>
            <a:r>
              <a:rPr lang="en-US" sz="2000" b="0" i="0" dirty="0">
                <a:solidFill>
                  <a:srgbClr val="718C00"/>
                </a:solidFill>
                <a:effectLst/>
                <a:latin typeface="Monaco"/>
              </a:rPr>
              <a:t>'</a:t>
            </a:r>
            <a:r>
              <a:rPr lang="en-US" sz="2000" b="0" i="0" dirty="0">
                <a:solidFill>
                  <a:srgbClr val="4D4D4C"/>
                </a:solidFill>
                <a:effectLst/>
                <a:latin typeface="Monaco"/>
              </a:rPr>
              <a:t>, </a:t>
            </a:r>
            <a:r>
              <a:rPr lang="en-US" sz="2000" b="0" i="0" dirty="0">
                <a:solidFill>
                  <a:srgbClr val="718C00"/>
                </a:solidFill>
                <a:effectLst/>
                <a:latin typeface="Monaco"/>
              </a:rPr>
              <a:t>'</a:t>
            </a:r>
            <a:r>
              <a:rPr lang="en-US" sz="2000" b="0" i="0" dirty="0" err="1">
                <a:solidFill>
                  <a:srgbClr val="718C00"/>
                </a:solidFill>
                <a:effectLst/>
                <a:latin typeface="Monaco"/>
              </a:rPr>
              <a:t>school_rating</a:t>
            </a:r>
            <a:r>
              <a:rPr lang="en-US" sz="2000" b="0" i="0" dirty="0">
                <a:solidFill>
                  <a:srgbClr val="718C00"/>
                </a:solidFill>
                <a:effectLst/>
                <a:latin typeface="Monaco"/>
              </a:rPr>
              <a:t>'</a:t>
            </a:r>
            <a:r>
              <a:rPr lang="en-US" sz="2000" b="0" i="0" dirty="0">
                <a:solidFill>
                  <a:srgbClr val="4D4D4C"/>
                </a:solidFill>
                <a:effectLst/>
                <a:latin typeface="Monaco"/>
              </a:rPr>
              <a:t>]].</a:t>
            </a:r>
            <a:r>
              <a:rPr lang="en-US" sz="2000" b="0" i="0" dirty="0" err="1">
                <a:solidFill>
                  <a:srgbClr val="4271AE"/>
                </a:solidFill>
                <a:effectLst/>
                <a:latin typeface="Monaco"/>
              </a:rPr>
              <a:t>groupby</a:t>
            </a:r>
            <a:r>
              <a:rPr lang="en-US" sz="2000" b="0" i="0" dirty="0">
                <a:solidFill>
                  <a:srgbClr val="4D4D4C"/>
                </a:solidFill>
                <a:effectLst/>
                <a:latin typeface="Monaco"/>
              </a:rPr>
              <a:t>([</a:t>
            </a:r>
            <a:r>
              <a:rPr lang="en-US" sz="2000" b="0" i="0" dirty="0">
                <a:solidFill>
                  <a:srgbClr val="718C00"/>
                </a:solidFill>
                <a:effectLst/>
                <a:latin typeface="Monaco"/>
              </a:rPr>
              <a:t>'</a:t>
            </a:r>
            <a:r>
              <a:rPr lang="en-US" sz="2000" b="0" i="0" dirty="0" err="1">
                <a:solidFill>
                  <a:srgbClr val="718C00"/>
                </a:solidFill>
                <a:effectLst/>
                <a:latin typeface="Monaco"/>
              </a:rPr>
              <a:t>school_rating</a:t>
            </a:r>
            <a:r>
              <a:rPr lang="en-US" sz="2000" b="0" i="0" dirty="0">
                <a:solidFill>
                  <a:srgbClr val="718C00"/>
                </a:solidFill>
                <a:effectLst/>
                <a:latin typeface="Monaco"/>
              </a:rPr>
              <a:t>'</a:t>
            </a:r>
            <a:r>
              <a:rPr lang="en-US" sz="2000" b="0" i="0" dirty="0">
                <a:solidFill>
                  <a:srgbClr val="4D4D4C"/>
                </a:solidFill>
                <a:effectLst/>
                <a:latin typeface="Monaco"/>
              </a:rPr>
              <a:t>]).</a:t>
            </a:r>
            <a:r>
              <a:rPr lang="en-US" sz="2000" b="0" i="0" dirty="0">
                <a:solidFill>
                  <a:srgbClr val="4271AE"/>
                </a:solidFill>
                <a:effectLst/>
                <a:latin typeface="Monaco"/>
              </a:rPr>
              <a:t>describe</a:t>
            </a:r>
            <a:r>
              <a:rPr lang="en-US" sz="2000" b="0" i="0" dirty="0">
                <a:solidFill>
                  <a:srgbClr val="4D4D4C"/>
                </a:solidFill>
                <a:effectLst/>
                <a:latin typeface="Monaco"/>
              </a:rPr>
              <a:t>()</a:t>
            </a:r>
            <a:endParaRPr lang="en-US" sz="2000" dirty="0">
              <a:solidFill>
                <a:srgbClr val="333333"/>
              </a:solidFill>
              <a:latin typeface="proxima-nova"/>
            </a:endParaRPr>
          </a:p>
          <a:p>
            <a:r>
              <a:rPr lang="en-US" sz="2000" b="0" i="0" dirty="0">
                <a:solidFill>
                  <a:srgbClr val="333333"/>
                </a:solidFill>
                <a:effectLst/>
                <a:latin typeface="proxima-nova"/>
              </a:rPr>
              <a:t>Below is a discussion of the metrics from the table above and what each result indicates about the relationship between </a:t>
            </a:r>
            <a:r>
              <a:rPr lang="en-US" sz="2000" b="0" i="0" dirty="0" err="1">
                <a:solidFill>
                  <a:srgbClr val="333333"/>
                </a:solidFill>
                <a:effectLst/>
                <a:latin typeface="proxima-nova"/>
              </a:rPr>
              <a:t>school_rating</a:t>
            </a:r>
            <a:r>
              <a:rPr lang="en-US" sz="2000" b="0" i="0" dirty="0">
                <a:solidFill>
                  <a:srgbClr val="333333"/>
                </a:solidFill>
                <a:effectLst/>
                <a:latin typeface="proxima-nova"/>
              </a:rPr>
              <a:t> and </a:t>
            </a:r>
            <a:r>
              <a:rPr lang="en-US" sz="2000" b="0" i="0" dirty="0" err="1">
                <a:solidFill>
                  <a:srgbClr val="333333"/>
                </a:solidFill>
                <a:effectLst/>
                <a:latin typeface="proxima-nova"/>
              </a:rPr>
              <a:t>reduced_lunch</a:t>
            </a:r>
            <a:r>
              <a:rPr lang="en-US" sz="2000" b="0" i="0" dirty="0">
                <a:solidFill>
                  <a:srgbClr val="333333"/>
                </a:solidFill>
                <a:effectLst/>
                <a:latin typeface="proxima-nova"/>
              </a:rPr>
              <a:t>:</a:t>
            </a:r>
            <a:endParaRPr lang="en-US" sz="2000" b="0" i="0" dirty="0">
              <a:solidFill>
                <a:srgbClr val="333333"/>
              </a:solidFill>
              <a:effectLst/>
              <a:latin typeface="proxima-nova"/>
            </a:endParaRPr>
          </a:p>
          <a:p>
            <a:pPr algn="l"/>
            <a:r>
              <a:rPr lang="en-US" sz="1200" b="1" i="0" dirty="0">
                <a:solidFill>
                  <a:srgbClr val="333333"/>
                </a:solidFill>
                <a:effectLst/>
                <a:latin typeface="proxima-nova"/>
              </a:rPr>
              <a:t>count</a:t>
            </a:r>
            <a:r>
              <a:rPr lang="en-US" sz="1200" b="0" i="0" dirty="0">
                <a:solidFill>
                  <a:srgbClr val="333333"/>
                </a:solidFill>
                <a:effectLst/>
                <a:latin typeface="proxima-nova"/>
              </a:rPr>
              <a:t>: the number of schools at each rating. Most of the schools in Sally's sample have a 4- or 5-star rating, but 25% of schools have a 1-star rating or below. This confirms that poor school performance isn't merely anecdotal, but a serious problem that deserves attention.</a:t>
            </a:r>
            <a:endParaRPr lang="en-US" sz="1200" b="0" i="0" dirty="0">
              <a:solidFill>
                <a:srgbClr val="333333"/>
              </a:solidFill>
              <a:effectLst/>
              <a:latin typeface="proxima-nova"/>
            </a:endParaRPr>
          </a:p>
          <a:p>
            <a:endParaRPr lang="en-US" sz="1200" dirty="0"/>
          </a:p>
          <a:p>
            <a:r>
              <a:rPr lang="en-US" sz="2000" b="1" i="0" dirty="0">
                <a:solidFill>
                  <a:srgbClr val="333333"/>
                </a:solidFill>
                <a:effectLst/>
                <a:latin typeface="proxima-nova"/>
              </a:rPr>
              <a:t>mean</a:t>
            </a:r>
            <a:r>
              <a:rPr lang="en-US" sz="2000" b="0" i="0" dirty="0">
                <a:solidFill>
                  <a:srgbClr val="333333"/>
                </a:solidFill>
                <a:effectLst/>
                <a:latin typeface="proxima-nova"/>
              </a:rPr>
              <a:t>: the average percentage of students on </a:t>
            </a:r>
            <a:r>
              <a:rPr lang="en-US" sz="2000" b="0" i="0" dirty="0" err="1">
                <a:solidFill>
                  <a:srgbClr val="333333"/>
                </a:solidFill>
                <a:effectLst/>
                <a:latin typeface="proxima-nova"/>
              </a:rPr>
              <a:t>reduced_lunch</a:t>
            </a:r>
            <a:r>
              <a:rPr lang="en-US" sz="2000" b="0" i="0" dirty="0">
                <a:solidFill>
                  <a:srgbClr val="333333"/>
                </a:solidFill>
                <a:effectLst/>
                <a:latin typeface="proxima-nova"/>
              </a:rPr>
              <a:t> among all schools by each </a:t>
            </a:r>
            <a:r>
              <a:rPr lang="en-US" sz="2000" b="0" i="0" dirty="0" err="1">
                <a:solidFill>
                  <a:srgbClr val="333333"/>
                </a:solidFill>
                <a:effectLst/>
                <a:latin typeface="proxima-nova"/>
              </a:rPr>
              <a:t>school_rating</a:t>
            </a:r>
            <a:r>
              <a:rPr lang="en-US" sz="2000" b="0" i="0" dirty="0">
                <a:solidFill>
                  <a:srgbClr val="333333"/>
                </a:solidFill>
                <a:effectLst/>
                <a:latin typeface="proxima-nova"/>
              </a:rPr>
              <a:t>. As school performance increases, the average number of students on reduced lunch decreases. Schools with a 0-star rating have 83.6% of students on reduced lunch. And on the other end of the spectrum, 5-star schools on average have 21.6% of students on reduced lunch. We'll examine this pattern further. in the graphing section.</a:t>
            </a:r>
            <a:br>
              <a:rPr lang="en-US" sz="2000" dirty="0"/>
            </a:br>
            <a:endParaRPr lang="en-IN" sz="2000"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r>
              <a:rPr lang="en-US" sz="2000" b="1" i="0" dirty="0">
                <a:solidFill>
                  <a:srgbClr val="333333"/>
                </a:solidFill>
                <a:effectLst/>
                <a:latin typeface="proxima-nova"/>
              </a:rPr>
              <a:t>min</a:t>
            </a:r>
            <a:r>
              <a:rPr lang="en-US" sz="2000" b="0" i="0" dirty="0">
                <a:solidFill>
                  <a:srgbClr val="333333"/>
                </a:solidFill>
                <a:effectLst/>
                <a:latin typeface="proxima-nova"/>
              </a:rPr>
              <a:t>: the minimum value of the variable. This represents the school with the lowest percentage of students on reduced lunch at each school rating. For 0- and 1-star schools, the minimum percentage of students on reduced lunch is 53%. The minimum for 5-star schools is 2%. The minimum value tells a similar story as the mean, but looking at it from the low end of the range of observations.</a:t>
            </a:r>
            <a:endParaRPr lang="en-US" sz="2000" b="0" i="0" dirty="0">
              <a:solidFill>
                <a:srgbClr val="333333"/>
              </a:solidFill>
              <a:effectLst/>
              <a:latin typeface="proxima-nova"/>
            </a:endParaRPr>
          </a:p>
          <a:p>
            <a:r>
              <a:rPr lang="en-US" sz="1800" b="1" i="0" dirty="0">
                <a:solidFill>
                  <a:srgbClr val="333333"/>
                </a:solidFill>
                <a:effectLst/>
                <a:latin typeface="proxima-nova"/>
              </a:rPr>
              <a:t>25%</a:t>
            </a:r>
            <a:r>
              <a:rPr lang="en-US" sz="1800" b="0" i="0" dirty="0">
                <a:solidFill>
                  <a:srgbClr val="333333"/>
                </a:solidFill>
                <a:effectLst/>
                <a:latin typeface="proxima-nova"/>
              </a:rPr>
              <a:t>: the bottom quartile; represents the lowest 25% of values for the variable,</a:t>
            </a:r>
            <a:r>
              <a:rPr lang="en-US" sz="1800" dirty="0">
                <a:solidFill>
                  <a:srgbClr val="333333"/>
                </a:solidFill>
                <a:latin typeface="proxima-nova"/>
              </a:rPr>
              <a:t> </a:t>
            </a:r>
            <a:r>
              <a:rPr lang="en-US" sz="2000" dirty="0" err="1">
                <a:solidFill>
                  <a:srgbClr val="333333"/>
                </a:solidFill>
                <a:latin typeface="proxima-nova"/>
              </a:rPr>
              <a:t>reduced_lunch</a:t>
            </a:r>
            <a:r>
              <a:rPr lang="en-US" sz="2000" dirty="0">
                <a:solidFill>
                  <a:srgbClr val="333333"/>
                </a:solidFill>
                <a:latin typeface="proxima-nova"/>
              </a:rPr>
              <a:t>.</a:t>
            </a:r>
            <a:r>
              <a:rPr lang="en-US" sz="1200" b="0" i="0" dirty="0">
                <a:solidFill>
                  <a:srgbClr val="333333"/>
                </a:solidFill>
                <a:effectLst/>
                <a:latin typeface="proxima-nova"/>
              </a:rPr>
              <a:t> </a:t>
            </a:r>
            <a:r>
              <a:rPr lang="en-US" sz="2000" b="0" i="0" dirty="0">
                <a:solidFill>
                  <a:srgbClr val="333333"/>
                </a:solidFill>
                <a:effectLst/>
                <a:latin typeface="proxima-nova"/>
              </a:rPr>
              <a:t>For 0-star schools, 25% of the observations are less than 79.5%. </a:t>
            </a:r>
            <a:endParaRPr lang="en-US" sz="2000" b="0" i="0" dirty="0">
              <a:solidFill>
                <a:srgbClr val="333333"/>
              </a:solidFill>
              <a:effectLst/>
              <a:latin typeface="proxima-nova"/>
            </a:endParaRPr>
          </a:p>
          <a:p>
            <a:r>
              <a:rPr lang="en-US" sz="1800" b="1" i="0" dirty="0">
                <a:solidFill>
                  <a:srgbClr val="333333"/>
                </a:solidFill>
                <a:effectLst/>
                <a:latin typeface="proxima-nova"/>
              </a:rPr>
              <a:t>50%</a:t>
            </a:r>
            <a:r>
              <a:rPr lang="en-US" sz="1800" b="0" i="0" dirty="0">
                <a:solidFill>
                  <a:srgbClr val="333333"/>
                </a:solidFill>
                <a:effectLst/>
                <a:latin typeface="proxima-nova"/>
              </a:rPr>
              <a:t>: the second quartile; represents the lowest 50% of values.</a:t>
            </a:r>
            <a:endParaRPr lang="en-US" sz="1800" b="0" i="0" dirty="0">
              <a:solidFill>
                <a:srgbClr val="333333"/>
              </a:solidFill>
              <a:effectLst/>
              <a:latin typeface="proxima-nova"/>
            </a:endParaRPr>
          </a:p>
          <a:p>
            <a:r>
              <a:rPr lang="en-US" sz="2000" b="1" i="0" dirty="0">
                <a:solidFill>
                  <a:srgbClr val="333333"/>
                </a:solidFill>
                <a:effectLst/>
                <a:latin typeface="proxima-nova"/>
              </a:rPr>
              <a:t>75%</a:t>
            </a:r>
            <a:r>
              <a:rPr lang="en-US" sz="2000" b="0" i="0" dirty="0">
                <a:solidFill>
                  <a:srgbClr val="333333"/>
                </a:solidFill>
                <a:effectLst/>
                <a:latin typeface="proxima-nova"/>
              </a:rPr>
              <a:t>: the top quartile; represents the lowest 75% of values. The trend continues.</a:t>
            </a:r>
            <a:endParaRPr lang="en-US" sz="2000" b="0" i="0" dirty="0">
              <a:solidFill>
                <a:srgbClr val="333333"/>
              </a:solidFill>
              <a:effectLst/>
              <a:latin typeface="proxima-nova"/>
            </a:endParaRPr>
          </a:p>
          <a:p>
            <a:r>
              <a:rPr lang="en-US" sz="2000" b="0" i="0" dirty="0">
                <a:solidFill>
                  <a:srgbClr val="333333"/>
                </a:solidFill>
                <a:effectLst/>
                <a:latin typeface="proxima-nova"/>
              </a:rPr>
              <a:t>The descriptive statistics consistently reveal that schools with more students on reduced lunch under-perform when compared to their peers. </a:t>
            </a:r>
            <a:endParaRPr lang="en-IN" sz="2000"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normAutofit/>
          </a:bodyPr>
          <a:lstStyle/>
          <a:p>
            <a:r>
              <a:rPr lang="en-US" sz="1800" b="0" i="0" dirty="0">
                <a:solidFill>
                  <a:srgbClr val="333333"/>
                </a:solidFill>
                <a:effectLst/>
                <a:latin typeface="proxima-nova"/>
              </a:rPr>
              <a:t>Sally decides to look at </a:t>
            </a:r>
            <a:r>
              <a:rPr lang="en-US" sz="1800" b="0" i="0" dirty="0" err="1">
                <a:solidFill>
                  <a:srgbClr val="333333"/>
                </a:solidFill>
                <a:effectLst/>
                <a:latin typeface="proxima-nova"/>
              </a:rPr>
              <a:t>reduced_lunch</a:t>
            </a:r>
            <a:r>
              <a:rPr lang="en-US" sz="1800" b="0" i="0" dirty="0">
                <a:solidFill>
                  <a:srgbClr val="333333"/>
                </a:solidFill>
                <a:effectLst/>
                <a:latin typeface="proxima-nova"/>
              </a:rPr>
              <a:t> from another angle using a correlation matrix with pandas’ </a:t>
            </a:r>
            <a:r>
              <a:rPr lang="en-US" sz="1800" b="0" i="0" dirty="0" err="1">
                <a:solidFill>
                  <a:srgbClr val="333333"/>
                </a:solidFill>
                <a:effectLst/>
                <a:latin typeface="proxima-nova"/>
              </a:rPr>
              <a:t>corr</a:t>
            </a:r>
            <a:r>
              <a:rPr lang="en-US" sz="1800" b="0" i="0" dirty="0">
                <a:solidFill>
                  <a:srgbClr val="333333"/>
                </a:solidFill>
                <a:effectLst/>
                <a:latin typeface="proxima-nova"/>
              </a:rPr>
              <a:t> method. The values in the correlation matrix table will be between -1 and 1 (see below). A value of -1 indicates the strongest possible negative correlation, meaning as one variable decreases the other increases.</a:t>
            </a:r>
            <a:endParaRPr lang="en-US" sz="1800" b="0" i="0" dirty="0">
              <a:solidFill>
                <a:srgbClr val="333333"/>
              </a:solidFill>
              <a:effectLst/>
              <a:latin typeface="proxima-nova"/>
            </a:endParaRPr>
          </a:p>
          <a:p>
            <a:r>
              <a:rPr lang="en-US" sz="1800" b="0" i="0" dirty="0">
                <a:solidFill>
                  <a:srgbClr val="333333"/>
                </a:solidFill>
                <a:effectLst/>
                <a:latin typeface="proxima-nova"/>
              </a:rPr>
              <a:t>And a value of 1 indicates the opposite. The result below, -0.815757, indicates strong negative correlation between</a:t>
            </a:r>
            <a:r>
              <a:rPr lang="en-US" sz="1800" dirty="0">
                <a:solidFill>
                  <a:srgbClr val="333333"/>
                </a:solidFill>
                <a:latin typeface="proxima-nova"/>
              </a:rPr>
              <a:t> </a:t>
            </a:r>
            <a:r>
              <a:rPr lang="en-US" sz="1800" dirty="0" err="1">
                <a:solidFill>
                  <a:srgbClr val="333333"/>
                </a:solidFill>
                <a:latin typeface="proxima-nova"/>
              </a:rPr>
              <a:t>reduced_lunch</a:t>
            </a:r>
            <a:r>
              <a:rPr lang="en-US" sz="1800" dirty="0">
                <a:solidFill>
                  <a:srgbClr val="333333"/>
                </a:solidFill>
                <a:latin typeface="proxima-nova"/>
              </a:rPr>
              <a:t> and </a:t>
            </a:r>
            <a:r>
              <a:rPr lang="en-US" sz="1800" dirty="0" err="1">
                <a:solidFill>
                  <a:srgbClr val="333333"/>
                </a:solidFill>
                <a:latin typeface="proxima-nova"/>
              </a:rPr>
              <a:t>school_rating</a:t>
            </a:r>
            <a:r>
              <a:rPr lang="en-US" sz="1800" dirty="0">
                <a:solidFill>
                  <a:srgbClr val="333333"/>
                </a:solidFill>
                <a:latin typeface="proxima-nova"/>
              </a:rPr>
              <a:t>.</a:t>
            </a:r>
            <a:r>
              <a:rPr lang="en-US" sz="1800" b="0" i="0" dirty="0">
                <a:solidFill>
                  <a:srgbClr val="333333"/>
                </a:solidFill>
                <a:effectLst/>
                <a:latin typeface="proxima-nova"/>
              </a:rPr>
              <a:t> There's clearly a relationship between the two variables.</a:t>
            </a:r>
            <a:endParaRPr lang="en-US" sz="1800" b="0" i="0" dirty="0">
              <a:solidFill>
                <a:srgbClr val="333333"/>
              </a:solidFill>
              <a:effectLst/>
              <a:latin typeface="proxima-nova"/>
            </a:endParaRPr>
          </a:p>
          <a:p>
            <a:endParaRPr lang="en-US" sz="1800" dirty="0">
              <a:solidFill>
                <a:srgbClr val="333333"/>
              </a:solidFill>
              <a:latin typeface="proxima-nova"/>
            </a:endParaRPr>
          </a:p>
          <a:p>
            <a:r>
              <a:rPr lang="en-US" sz="2000" b="0" i="0" dirty="0">
                <a:solidFill>
                  <a:srgbClr val="4D4D4C"/>
                </a:solidFill>
                <a:effectLst/>
                <a:latin typeface="Monaco"/>
              </a:rPr>
              <a:t>df[[</a:t>
            </a:r>
            <a:r>
              <a:rPr lang="en-US" sz="2000" b="0" i="0" dirty="0">
                <a:solidFill>
                  <a:srgbClr val="718C00"/>
                </a:solidFill>
                <a:effectLst/>
                <a:latin typeface="Monaco"/>
              </a:rPr>
              <a:t>'</a:t>
            </a:r>
            <a:r>
              <a:rPr lang="en-US" sz="2000" b="0" i="0" dirty="0" err="1">
                <a:solidFill>
                  <a:srgbClr val="718C00"/>
                </a:solidFill>
                <a:effectLst/>
                <a:latin typeface="Monaco"/>
              </a:rPr>
              <a:t>reduced_lunch</a:t>
            </a:r>
            <a:r>
              <a:rPr lang="en-US" sz="2000" b="0" i="0" dirty="0">
                <a:solidFill>
                  <a:srgbClr val="718C00"/>
                </a:solidFill>
                <a:effectLst/>
                <a:latin typeface="Monaco"/>
              </a:rPr>
              <a:t>'</a:t>
            </a:r>
            <a:r>
              <a:rPr lang="en-US" sz="2000" b="0" i="0" dirty="0">
                <a:solidFill>
                  <a:srgbClr val="4D4D4C"/>
                </a:solidFill>
                <a:effectLst/>
                <a:latin typeface="Monaco"/>
              </a:rPr>
              <a:t>, </a:t>
            </a:r>
            <a:r>
              <a:rPr lang="en-US" sz="2000" b="0" i="0" dirty="0">
                <a:solidFill>
                  <a:srgbClr val="718C00"/>
                </a:solidFill>
                <a:effectLst/>
                <a:latin typeface="Monaco"/>
              </a:rPr>
              <a:t>'</a:t>
            </a:r>
            <a:r>
              <a:rPr lang="en-US" sz="2000" b="0" i="0" dirty="0" err="1">
                <a:solidFill>
                  <a:srgbClr val="718C00"/>
                </a:solidFill>
                <a:effectLst/>
                <a:latin typeface="Monaco"/>
              </a:rPr>
              <a:t>school_rating</a:t>
            </a:r>
            <a:r>
              <a:rPr lang="en-US" sz="2000" b="0" i="0" dirty="0">
                <a:solidFill>
                  <a:srgbClr val="718C00"/>
                </a:solidFill>
                <a:effectLst/>
                <a:latin typeface="Monaco"/>
              </a:rPr>
              <a:t>'</a:t>
            </a:r>
            <a:r>
              <a:rPr lang="en-US" sz="2000" b="0" i="0" dirty="0">
                <a:solidFill>
                  <a:srgbClr val="4D4D4C"/>
                </a:solidFill>
                <a:effectLst/>
                <a:latin typeface="Monaco"/>
              </a:rPr>
              <a:t>]].</a:t>
            </a:r>
            <a:r>
              <a:rPr lang="en-US" sz="2000" b="0" i="0" dirty="0" err="1">
                <a:solidFill>
                  <a:srgbClr val="4271AE"/>
                </a:solidFill>
                <a:effectLst/>
                <a:latin typeface="Monaco"/>
              </a:rPr>
              <a:t>corr</a:t>
            </a:r>
            <a:r>
              <a:rPr lang="en-US" sz="2000" b="0" i="0" dirty="0">
                <a:solidFill>
                  <a:srgbClr val="4D4D4C"/>
                </a:solidFill>
                <a:effectLst/>
                <a:latin typeface="Monaco"/>
              </a:rPr>
              <a:t>()</a:t>
            </a:r>
            <a:endParaRPr lang="en-IN" sz="20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333333"/>
                </a:solidFill>
                <a:effectLst/>
                <a:latin typeface="proxima-nova"/>
              </a:rPr>
              <a:t>Essential Graphs for Exploring Data</a:t>
            </a:r>
            <a:br>
              <a:rPr lang="en-US" b="1" i="0" dirty="0">
                <a:solidFill>
                  <a:srgbClr val="333333"/>
                </a:solidFill>
                <a:effectLst/>
                <a:latin typeface="proxima-nova"/>
              </a:rPr>
            </a:br>
            <a:endParaRPr lang="en-IN" dirty="0"/>
          </a:p>
        </p:txBody>
      </p:sp>
      <p:sp>
        <p:nvSpPr>
          <p:cNvPr id="3" name="Content Placeholder 2"/>
          <p:cNvSpPr>
            <a:spLocks noGrp="1"/>
          </p:cNvSpPr>
          <p:nvPr>
            <p:ph idx="1"/>
          </p:nvPr>
        </p:nvSpPr>
        <p:spPr>
          <a:xfrm>
            <a:off x="457200" y="620688"/>
            <a:ext cx="8229600" cy="5505475"/>
          </a:xfrm>
        </p:spPr>
        <p:txBody>
          <a:bodyPr/>
          <a:lstStyle/>
          <a:p>
            <a:r>
              <a:rPr lang="en-IN" b="1" dirty="0">
                <a:effectLst/>
                <a:latin typeface="inherit"/>
              </a:rPr>
              <a:t>Box-and-Whisker Plot</a:t>
            </a:r>
            <a:endParaRPr lang="en-IN" b="1" dirty="0">
              <a:effectLst/>
              <a:latin typeface="inherit"/>
            </a:endParaRPr>
          </a:p>
          <a:p>
            <a:br>
              <a:rPr lang="en-IN" b="0" dirty="0">
                <a:effectLst/>
              </a:rPr>
            </a:br>
            <a:r>
              <a:rPr lang="en-US" sz="2000" b="0" i="0" dirty="0">
                <a:solidFill>
                  <a:srgbClr val="333333"/>
                </a:solidFill>
                <a:effectLst/>
                <a:latin typeface="proxima-nova"/>
              </a:rPr>
              <a:t>A box-and-whisker plot is helpful for visualizing the distribution of the data from the mean.</a:t>
            </a:r>
            <a:endParaRPr lang="en-US" sz="2000" b="0" i="0" dirty="0">
              <a:solidFill>
                <a:srgbClr val="333333"/>
              </a:solidFill>
              <a:effectLst/>
              <a:latin typeface="proxima-nova"/>
            </a:endParaRPr>
          </a:p>
          <a:p>
            <a:r>
              <a:rPr lang="en-US" sz="2000" b="0" i="0" dirty="0">
                <a:solidFill>
                  <a:srgbClr val="333333"/>
                </a:solidFill>
                <a:effectLst/>
                <a:latin typeface="proxima-nova"/>
              </a:rPr>
              <a:t> Understanding the distribution allows Sally to understand how far spread out her data is from the mean; the larger the spread from the mean, the less robust</a:t>
            </a:r>
            <a:r>
              <a:rPr lang="en-US" sz="2000" dirty="0">
                <a:solidFill>
                  <a:srgbClr val="333333"/>
                </a:solidFill>
                <a:latin typeface="proxima-nova"/>
              </a:rPr>
              <a:t> </a:t>
            </a:r>
            <a:r>
              <a:rPr lang="en-US" sz="2000" dirty="0" err="1">
                <a:solidFill>
                  <a:srgbClr val="333333"/>
                </a:solidFill>
                <a:latin typeface="proxima-nova"/>
              </a:rPr>
              <a:t>reduced_lunch</a:t>
            </a:r>
            <a:r>
              <a:rPr lang="en-US" sz="2000" dirty="0">
                <a:solidFill>
                  <a:srgbClr val="333333"/>
                </a:solidFill>
                <a:latin typeface="proxima-nova"/>
              </a:rPr>
              <a:t> </a:t>
            </a:r>
            <a:r>
              <a:rPr lang="en-IN" sz="2000" b="0" i="0" dirty="0">
                <a:solidFill>
                  <a:srgbClr val="333333"/>
                </a:solidFill>
                <a:effectLst/>
                <a:latin typeface="proxima-nova"/>
              </a:rPr>
              <a:t>is at explaining</a:t>
            </a:r>
            <a:r>
              <a:rPr lang="en-US" sz="2000" dirty="0">
                <a:solidFill>
                  <a:srgbClr val="333333"/>
                </a:solidFill>
                <a:latin typeface="proxima-nova"/>
              </a:rPr>
              <a:t> </a:t>
            </a:r>
            <a:r>
              <a:rPr lang="en-US" sz="2000" dirty="0" err="1">
                <a:solidFill>
                  <a:srgbClr val="333333"/>
                </a:solidFill>
                <a:latin typeface="proxima-nova"/>
              </a:rPr>
              <a:t>school_rating</a:t>
            </a:r>
            <a:r>
              <a:rPr lang="en-US" sz="2000" dirty="0">
                <a:solidFill>
                  <a:srgbClr val="333333"/>
                </a:solidFill>
                <a:latin typeface="proxima-nova"/>
              </a:rPr>
              <a:t>.</a:t>
            </a:r>
            <a:endParaRPr lang="en-US" sz="2000" dirty="0">
              <a:solidFill>
                <a:srgbClr val="333333"/>
              </a:solidFill>
              <a:latin typeface="proxima-nova"/>
            </a:endParaRPr>
          </a:p>
          <a:p>
            <a:endParaRPr lang="en-US" sz="2000" dirty="0">
              <a:solidFill>
                <a:srgbClr val="333333"/>
              </a:solidFill>
              <a:latin typeface="proxima-nova"/>
            </a:endParaRPr>
          </a:p>
          <a:p>
            <a:endParaRPr lang="en-US" sz="2000" dirty="0">
              <a:solidFill>
                <a:srgbClr val="333333"/>
              </a:solidFill>
              <a:latin typeface="proxima-nova"/>
            </a:endParaRPr>
          </a:p>
          <a:p>
            <a:endParaRPr lang="en-IN" sz="2000" dirty="0"/>
          </a:p>
        </p:txBody>
      </p:sp>
      <p:pic>
        <p:nvPicPr>
          <p:cNvPr id="4" name="Picture 3"/>
          <p:cNvPicPr>
            <a:picLocks noChangeAspect="1"/>
          </p:cNvPicPr>
          <p:nvPr/>
        </p:nvPicPr>
        <p:blipFill>
          <a:blip r:embed="rId1"/>
          <a:stretch>
            <a:fillRect/>
          </a:stretch>
        </p:blipFill>
        <p:spPr>
          <a:xfrm>
            <a:off x="3131840" y="3356991"/>
            <a:ext cx="2664296" cy="3115861"/>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lnSpcReduction="10000"/>
          </a:bodyPr>
          <a:lstStyle/>
          <a:p>
            <a:r>
              <a:rPr lang="en-US" sz="2000" dirty="0"/>
              <a:t>_ = df[['</a:t>
            </a:r>
            <a:r>
              <a:rPr lang="en-US" sz="2000" dirty="0" err="1"/>
              <a:t>reduced_lunch</a:t>
            </a:r>
            <a:r>
              <a:rPr lang="en-US" sz="2000" dirty="0"/>
              <a:t>', '</a:t>
            </a:r>
            <a:r>
              <a:rPr lang="en-US" sz="2000" dirty="0" err="1"/>
              <a:t>school_rating</a:t>
            </a:r>
            <a:r>
              <a:rPr lang="en-US" sz="2000" dirty="0"/>
              <a:t>']].boxplot(by='</a:t>
            </a:r>
            <a:r>
              <a:rPr lang="en-US" sz="2000" dirty="0" err="1"/>
              <a:t>school_rating</a:t>
            </a:r>
            <a:r>
              <a:rPr lang="en-US" sz="2000" dirty="0"/>
              <a:t>', </a:t>
            </a:r>
            <a:r>
              <a:rPr lang="en-US" sz="2000" dirty="0" err="1"/>
              <a:t>figsize</a:t>
            </a:r>
            <a:r>
              <a:rPr lang="en-US" sz="2000" dirty="0"/>
              <a:t>=(13,8))</a:t>
            </a:r>
            <a:endParaRPr lang="en-US" sz="2000" dirty="0"/>
          </a:p>
          <a:p>
            <a:endParaRPr lang="en-US" sz="2000" dirty="0"/>
          </a:p>
          <a:p>
            <a:r>
              <a:rPr lang="en-US" sz="2000" b="0" i="0" dirty="0">
                <a:solidFill>
                  <a:srgbClr val="333333"/>
                </a:solidFill>
                <a:effectLst/>
                <a:latin typeface="proxima-nova"/>
              </a:rPr>
              <a:t>In her box-and-whisker plots, Sally sees that the minimum and maximum </a:t>
            </a:r>
            <a:r>
              <a:rPr lang="en-US" sz="2000" b="0" i="0" dirty="0" err="1">
                <a:solidFill>
                  <a:srgbClr val="333333"/>
                </a:solidFill>
                <a:effectLst/>
                <a:latin typeface="proxima-nova"/>
              </a:rPr>
              <a:t>reduced_lunch</a:t>
            </a:r>
            <a:r>
              <a:rPr lang="en-US" sz="2000" b="0" i="0" dirty="0">
                <a:solidFill>
                  <a:srgbClr val="333333"/>
                </a:solidFill>
                <a:effectLst/>
                <a:latin typeface="proxima-nova"/>
              </a:rPr>
              <a:t> values tend to get closer to the mean as </a:t>
            </a:r>
            <a:r>
              <a:rPr lang="en-US" sz="2000" b="0" i="0" dirty="0" err="1">
                <a:solidFill>
                  <a:srgbClr val="333333"/>
                </a:solidFill>
                <a:effectLst/>
                <a:latin typeface="proxima-nova"/>
              </a:rPr>
              <a:t>school_rating</a:t>
            </a:r>
            <a:r>
              <a:rPr lang="en-US" sz="2000" b="0" i="0" dirty="0">
                <a:solidFill>
                  <a:srgbClr val="333333"/>
                </a:solidFill>
                <a:effectLst/>
                <a:latin typeface="proxima-nova"/>
              </a:rPr>
              <a:t> </a:t>
            </a:r>
            <a:r>
              <a:rPr lang="en-IN" sz="2000" b="0" i="0" dirty="0">
                <a:solidFill>
                  <a:srgbClr val="333333"/>
                </a:solidFill>
                <a:effectLst/>
                <a:latin typeface="proxima-nova"/>
              </a:rPr>
              <a:t>decreases; that is, as</a:t>
            </a:r>
            <a:r>
              <a:rPr lang="en-US" sz="2000" b="0" i="0" dirty="0">
                <a:solidFill>
                  <a:srgbClr val="333333"/>
                </a:solidFill>
                <a:effectLst/>
                <a:latin typeface="proxima-nova"/>
              </a:rPr>
              <a:t> </a:t>
            </a:r>
            <a:r>
              <a:rPr lang="en-US" sz="2000" b="0" i="0" dirty="0" err="1">
                <a:solidFill>
                  <a:srgbClr val="333333"/>
                </a:solidFill>
                <a:effectLst/>
                <a:latin typeface="proxima-nova"/>
              </a:rPr>
              <a:t>school_rating</a:t>
            </a:r>
            <a:r>
              <a:rPr lang="en-US" sz="2000" b="0" i="0" dirty="0">
                <a:solidFill>
                  <a:srgbClr val="333333"/>
                </a:solidFill>
                <a:effectLst/>
                <a:latin typeface="proxima-nova"/>
              </a:rPr>
              <a:t> decreases so does the standard deviation in </a:t>
            </a:r>
            <a:r>
              <a:rPr lang="en-US" sz="2000" b="0" i="0" dirty="0" err="1">
                <a:solidFill>
                  <a:srgbClr val="333333"/>
                </a:solidFill>
                <a:effectLst/>
                <a:latin typeface="proxima-nova"/>
              </a:rPr>
              <a:t>reduced_lunch</a:t>
            </a:r>
            <a:r>
              <a:rPr lang="en-US" sz="2000" b="0" i="0" dirty="0">
                <a:solidFill>
                  <a:srgbClr val="333333"/>
                </a:solidFill>
                <a:effectLst/>
                <a:latin typeface="proxima-nova"/>
              </a:rPr>
              <a:t>.</a:t>
            </a:r>
            <a:endParaRPr lang="en-US" sz="2000" b="0" i="0" dirty="0">
              <a:solidFill>
                <a:srgbClr val="333333"/>
              </a:solidFill>
              <a:effectLst/>
              <a:latin typeface="proxima-nova"/>
            </a:endParaRPr>
          </a:p>
          <a:p>
            <a:r>
              <a:rPr lang="en-IN" sz="2800" b="0" i="0" dirty="0">
                <a:solidFill>
                  <a:srgbClr val="333333"/>
                </a:solidFill>
                <a:effectLst/>
                <a:latin typeface="proxima-nova"/>
              </a:rPr>
              <a:t>What does this mean?</a:t>
            </a:r>
            <a:endParaRPr lang="en-IN" sz="2800" b="0" i="0" dirty="0">
              <a:solidFill>
                <a:srgbClr val="333333"/>
              </a:solidFill>
              <a:effectLst/>
              <a:latin typeface="proxima-nova"/>
            </a:endParaRPr>
          </a:p>
          <a:p>
            <a:r>
              <a:rPr lang="en-US" sz="1600" b="0" i="0" dirty="0">
                <a:solidFill>
                  <a:srgbClr val="333333"/>
                </a:solidFill>
                <a:effectLst/>
                <a:latin typeface="proxima-nova"/>
              </a:rPr>
              <a:t>Starting with the top box-and-whisker plot, as</a:t>
            </a:r>
            <a:r>
              <a:rPr lang="en-IN" sz="2800" dirty="0">
                <a:solidFill>
                  <a:srgbClr val="333333"/>
                </a:solidFill>
                <a:latin typeface="proxima-nova"/>
              </a:rPr>
              <a:t> </a:t>
            </a:r>
            <a:r>
              <a:rPr lang="en-IN" sz="2800" dirty="0" err="1">
                <a:solidFill>
                  <a:srgbClr val="333333"/>
                </a:solidFill>
                <a:latin typeface="proxima-nova"/>
              </a:rPr>
              <a:t>school_rating</a:t>
            </a:r>
            <a:r>
              <a:rPr lang="en-IN" sz="2800" dirty="0">
                <a:solidFill>
                  <a:srgbClr val="333333"/>
                </a:solidFill>
                <a:latin typeface="proxima-nova"/>
              </a:rPr>
              <a:t> decreases, </a:t>
            </a:r>
            <a:r>
              <a:rPr lang="en-IN" sz="2800" dirty="0" err="1">
                <a:solidFill>
                  <a:srgbClr val="333333"/>
                </a:solidFill>
                <a:latin typeface="proxima-nova"/>
              </a:rPr>
              <a:t>reduced_lunch</a:t>
            </a:r>
            <a:r>
              <a:rPr lang="en-IN" sz="2800" dirty="0">
                <a:solidFill>
                  <a:srgbClr val="333333"/>
                </a:solidFill>
                <a:latin typeface="proxima-nova"/>
              </a:rPr>
              <a:t> becomes </a:t>
            </a:r>
            <a:r>
              <a:rPr lang="en-US" sz="2800" b="0" i="0" dirty="0">
                <a:solidFill>
                  <a:srgbClr val="333333"/>
                </a:solidFill>
                <a:effectLst/>
                <a:latin typeface="proxima-nova"/>
              </a:rPr>
              <a:t>a more powerful way to explain outcomes. This could be because as parents' incomes decrease they have fewer resources to devote to their children's education (such as, after-school programs, tutors, time spent on homework, computer camps, </a:t>
            </a:r>
            <a:r>
              <a:rPr lang="en-US" sz="2800" b="0" i="0" dirty="0" err="1">
                <a:solidFill>
                  <a:srgbClr val="333333"/>
                </a:solidFill>
                <a:effectLst/>
                <a:latin typeface="proxima-nova"/>
              </a:rPr>
              <a:t>etc</a:t>
            </a:r>
            <a:r>
              <a:rPr lang="en-US" sz="2800" b="0" i="0" dirty="0">
                <a:solidFill>
                  <a:srgbClr val="333333"/>
                </a:solidFill>
                <a:effectLst/>
                <a:latin typeface="proxima-nova"/>
              </a:rPr>
              <a:t>) than higher-income parents.</a:t>
            </a:r>
            <a:endParaRPr lang="en-IN"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sp>
        <p:nvSpPr>
          <p:cNvPr id="3" name="Content Placeholder 2"/>
          <p:cNvSpPr>
            <a:spLocks noGrp="1"/>
          </p:cNvSpPr>
          <p:nvPr>
            <p:ph idx="1"/>
          </p:nvPr>
        </p:nvSpPr>
        <p:spPr/>
        <p:txBody>
          <a:bodyPr/>
          <a:lstStyle/>
          <a:p>
            <a:r>
              <a:rPr lang="en-IN" dirty="0"/>
              <a:t>Generate an array with start=2 and stop=10 by specifying step=2</a:t>
            </a:r>
            <a:endParaRPr lang="en-IN" dirty="0"/>
          </a:p>
          <a:p>
            <a:endParaRPr lang="en-IN" dirty="0"/>
          </a:p>
          <a:p>
            <a:r>
              <a:rPr lang="en-IN" dirty="0"/>
              <a:t>D=</a:t>
            </a:r>
            <a:r>
              <a:rPr lang="en-IN" dirty="0" err="1"/>
              <a:t>np.arange</a:t>
            </a:r>
            <a:r>
              <a:rPr lang="en-IN" dirty="0"/>
              <a:t>(start=1,stop=10,step=2</a:t>
            </a:r>
            <a:endParaRPr lang="en-IN"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US" dirty="0"/>
              <a:t>_ = </a:t>
            </a:r>
            <a:r>
              <a:rPr lang="en-US" dirty="0" err="1"/>
              <a:t>sns.regplot</a:t>
            </a:r>
            <a:r>
              <a:rPr lang="en-US" dirty="0"/>
              <a:t>(data=df, x='</a:t>
            </a:r>
            <a:r>
              <a:rPr lang="en-US" dirty="0" err="1"/>
              <a:t>reduced_lunch</a:t>
            </a:r>
            <a:r>
              <a:rPr lang="en-US" dirty="0"/>
              <a:t>', y='</a:t>
            </a:r>
            <a:r>
              <a:rPr lang="en-US" dirty="0" err="1"/>
              <a:t>school_rating</a:t>
            </a:r>
            <a:r>
              <a:rPr lang="en-US" dirty="0"/>
              <a:t>')</a:t>
            </a:r>
            <a:endParaRPr lang="en-IN"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Inferential Statistics</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r>
              <a:rPr lang="en-US" sz="1800" b="1" dirty="0">
                <a:solidFill>
                  <a:srgbClr val="666666"/>
                </a:solidFill>
                <a:latin typeface="Times New Roman" panose="02020603050405020304" pitchFamily="18" charset="0"/>
              </a:rPr>
              <a:t>I</a:t>
            </a:r>
            <a:r>
              <a:rPr lang="en-US" sz="1800" b="0" i="0" dirty="0">
                <a:solidFill>
                  <a:srgbClr val="666666"/>
                </a:solidFill>
                <a:effectLst/>
                <a:latin typeface="Open Sans" panose="020B0606030504020204" pitchFamily="34" charset="0"/>
              </a:rPr>
              <a:t>nferential statistics are used to draw inferences from the sample of a huge data set. Random samples of data are taken from a population, which are then used to describe and make inferences and predictions about the population.</a:t>
            </a:r>
            <a:endParaRPr lang="en-US" sz="1800" b="0" i="0" dirty="0">
              <a:solidFill>
                <a:srgbClr val="666666"/>
              </a:solidFill>
              <a:effectLst/>
              <a:latin typeface="Open Sans" panose="020B0606030504020204" pitchFamily="34" charset="0"/>
            </a:endParaRPr>
          </a:p>
          <a:p>
            <a:r>
              <a:rPr lang="en-US" sz="1800" b="1" i="0" dirty="0">
                <a:solidFill>
                  <a:srgbClr val="7E7E7E"/>
                </a:solidFill>
                <a:effectLst/>
                <a:latin typeface="Poppins" panose="00000500000000000000" pitchFamily="2" charset="0"/>
              </a:rPr>
              <a:t>Parameter: </a:t>
            </a:r>
            <a:r>
              <a:rPr lang="en-US" sz="1800" b="0" i="0" dirty="0">
                <a:solidFill>
                  <a:srgbClr val="7E7E7E"/>
                </a:solidFill>
                <a:effectLst/>
                <a:latin typeface="Poppins" panose="00000500000000000000" pitchFamily="2" charset="0"/>
              </a:rPr>
              <a:t>It is a measure that could be mean, median, variance, and many more for </a:t>
            </a:r>
            <a:r>
              <a:rPr lang="en-US" sz="1800" b="1" i="0" dirty="0">
                <a:solidFill>
                  <a:srgbClr val="7E7E7E"/>
                </a:solidFill>
                <a:effectLst/>
                <a:latin typeface="Poppins" panose="00000500000000000000" pitchFamily="2" charset="0"/>
              </a:rPr>
              <a:t>population data</a:t>
            </a:r>
            <a:r>
              <a:rPr lang="en-US" sz="1800" b="0" i="0" dirty="0">
                <a:solidFill>
                  <a:srgbClr val="7E7E7E"/>
                </a:solidFill>
                <a:effectLst/>
                <a:latin typeface="Poppins" panose="00000500000000000000" pitchFamily="2" charset="0"/>
              </a:rPr>
              <a:t>.</a:t>
            </a:r>
            <a:endParaRPr lang="en-US" sz="1800" b="0" i="0" dirty="0">
              <a:solidFill>
                <a:srgbClr val="7E7E7E"/>
              </a:solidFill>
              <a:effectLst/>
              <a:latin typeface="Poppins" panose="00000500000000000000" pitchFamily="2" charset="0"/>
            </a:endParaRPr>
          </a:p>
          <a:p>
            <a:r>
              <a:rPr lang="en-US" sz="1800" b="1" i="0" dirty="0">
                <a:solidFill>
                  <a:srgbClr val="7E7E7E"/>
                </a:solidFill>
                <a:effectLst/>
                <a:latin typeface="Poppins" panose="00000500000000000000" pitchFamily="2" charset="0"/>
              </a:rPr>
              <a:t>Statistic:</a:t>
            </a:r>
            <a:r>
              <a:rPr lang="en-US" sz="1800" b="0" i="0" dirty="0">
                <a:solidFill>
                  <a:srgbClr val="7E7E7E"/>
                </a:solidFill>
                <a:effectLst/>
                <a:latin typeface="Poppins" panose="00000500000000000000" pitchFamily="2" charset="0"/>
              </a:rPr>
              <a:t> It is a measure that could be mean, median, variance, and many more for </a:t>
            </a:r>
            <a:r>
              <a:rPr lang="en-US" sz="1800" b="1" i="0" dirty="0">
                <a:solidFill>
                  <a:srgbClr val="7E7E7E"/>
                </a:solidFill>
                <a:effectLst/>
                <a:latin typeface="Poppins" panose="00000500000000000000" pitchFamily="2" charset="0"/>
              </a:rPr>
              <a:t>sample data</a:t>
            </a:r>
            <a:r>
              <a:rPr lang="en-US" sz="1800" b="0" i="0" dirty="0">
                <a:solidFill>
                  <a:srgbClr val="7E7E7E"/>
                </a:solidFill>
                <a:effectLst/>
                <a:latin typeface="Poppins" panose="00000500000000000000" pitchFamily="2" charset="0"/>
              </a:rPr>
              <a:t>.</a:t>
            </a:r>
            <a:endParaRPr lang="en-US" sz="1800" b="0" i="0" dirty="0">
              <a:solidFill>
                <a:srgbClr val="7E7E7E"/>
              </a:solidFill>
              <a:effectLst/>
              <a:latin typeface="Poppins" panose="00000500000000000000" pitchFamily="2" charset="0"/>
            </a:endParaRPr>
          </a:p>
          <a:p>
            <a:r>
              <a:rPr lang="en-US" sz="2000" b="1" i="0" dirty="0">
                <a:solidFill>
                  <a:srgbClr val="7E7E7E"/>
                </a:solidFill>
                <a:effectLst/>
                <a:latin typeface="Poppins" panose="00000500000000000000" pitchFamily="2" charset="0"/>
              </a:rPr>
              <a:t>Relationship between a parameter and a statistic considering the measure “mean</a:t>
            </a:r>
            <a:r>
              <a:rPr lang="en-US" sz="1100" b="1" i="0" dirty="0">
                <a:solidFill>
                  <a:srgbClr val="7E7E7E"/>
                </a:solidFill>
                <a:effectLst/>
                <a:latin typeface="Poppins" panose="00000500000000000000" pitchFamily="2" charset="0"/>
              </a:rPr>
              <a:t>”</a:t>
            </a:r>
            <a:endParaRPr lang="en-US" sz="1100" b="1" i="0" dirty="0">
              <a:solidFill>
                <a:srgbClr val="7E7E7E"/>
              </a:solidFill>
              <a:effectLst/>
              <a:latin typeface="Poppins" panose="00000500000000000000" pitchFamily="2" charset="0"/>
            </a:endParaRPr>
          </a:p>
          <a:p>
            <a:endParaRPr lang="en-IN" sz="1800"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r>
              <a:rPr lang="en-US" sz="2000" b="0" i="0" dirty="0">
                <a:solidFill>
                  <a:srgbClr val="7E7E7E"/>
                </a:solidFill>
                <a:effectLst/>
                <a:latin typeface="Poppins" panose="00000500000000000000" pitchFamily="2" charset="0"/>
              </a:rPr>
              <a:t>In real-time, the population data could have millions of observations, which would make the calculations on the entirety of the data complex and slow. </a:t>
            </a:r>
            <a:endParaRPr lang="en-US" sz="2000" b="0" i="0" dirty="0">
              <a:solidFill>
                <a:srgbClr val="7E7E7E"/>
              </a:solidFill>
              <a:effectLst/>
              <a:latin typeface="Poppins" panose="00000500000000000000" pitchFamily="2" charset="0"/>
            </a:endParaRPr>
          </a:p>
          <a:p>
            <a:r>
              <a:rPr lang="en-US" sz="2000" b="0" i="0" dirty="0">
                <a:solidFill>
                  <a:srgbClr val="7E7E7E"/>
                </a:solidFill>
                <a:effectLst/>
                <a:latin typeface="Poppins" panose="00000500000000000000" pitchFamily="2" charset="0"/>
              </a:rPr>
              <a:t>Hence, </a:t>
            </a:r>
            <a:r>
              <a:rPr lang="en-US" sz="2000" b="1" i="0" dirty="0">
                <a:solidFill>
                  <a:srgbClr val="7E7E7E"/>
                </a:solidFill>
                <a:effectLst/>
                <a:latin typeface="Poppins" panose="00000500000000000000" pitchFamily="2" charset="0"/>
              </a:rPr>
              <a:t>we will be using the statistic measure from the sample data to estimate or test a hypothesis(assumption) about the population parameter.</a:t>
            </a:r>
            <a:endParaRPr lang="en-US" sz="2000" b="1" i="0" dirty="0">
              <a:solidFill>
                <a:srgbClr val="7E7E7E"/>
              </a:solidFill>
              <a:effectLst/>
              <a:latin typeface="Poppins" panose="00000500000000000000" pitchFamily="2" charset="0"/>
            </a:endParaRPr>
          </a:p>
          <a:p>
            <a:r>
              <a:rPr lang="en-US" sz="2000" b="1" i="0" dirty="0">
                <a:solidFill>
                  <a:srgbClr val="ABABAB"/>
                </a:solidFill>
                <a:effectLst/>
                <a:latin typeface="Poppins" panose="00000500000000000000" pitchFamily="2" charset="0"/>
              </a:rPr>
              <a:t>Example</a:t>
            </a:r>
            <a:r>
              <a:rPr lang="en-US" sz="2000" b="0" i="0" dirty="0">
                <a:solidFill>
                  <a:srgbClr val="ABABAB"/>
                </a:solidFill>
                <a:effectLst/>
                <a:latin typeface="Poppins" panose="00000500000000000000" pitchFamily="2" charset="0"/>
              </a:rPr>
              <a:t>: For example, World Health Organization(WHO) wants to publish a record about the average life longevity of Indians.</a:t>
            </a:r>
            <a:endParaRPr lang="en-US" sz="2000" b="0" i="0" dirty="0">
              <a:solidFill>
                <a:srgbClr val="ABABAB"/>
              </a:solidFill>
              <a:effectLst/>
              <a:latin typeface="Poppins" panose="00000500000000000000" pitchFamily="2" charset="0"/>
            </a:endParaRPr>
          </a:p>
          <a:p>
            <a:r>
              <a:rPr lang="en-US" sz="1800" b="0" i="0" dirty="0">
                <a:solidFill>
                  <a:srgbClr val="ABABAB"/>
                </a:solidFill>
                <a:effectLst/>
                <a:latin typeface="Poppins" panose="00000500000000000000" pitchFamily="2" charset="0"/>
              </a:rPr>
              <a:t>So the population contains all the age of all Indians. It is not possible to consider all the Indians( it requires a lot of time and huge amount of money). So we consider a sample of all the Indians.</a:t>
            </a:r>
            <a:endParaRPr lang="en-US" sz="1800" b="0" i="0" dirty="0">
              <a:solidFill>
                <a:srgbClr val="ABABAB"/>
              </a:solidFill>
              <a:effectLst/>
              <a:latin typeface="Poppins" panose="00000500000000000000" pitchFamily="2" charset="0"/>
            </a:endParaRPr>
          </a:p>
          <a:p>
            <a:r>
              <a:rPr lang="en-US" sz="2000" b="0" i="0" dirty="0">
                <a:solidFill>
                  <a:srgbClr val="ABABAB"/>
                </a:solidFill>
                <a:effectLst/>
                <a:latin typeface="Poppins" panose="00000500000000000000" pitchFamily="2" charset="0"/>
              </a:rPr>
              <a:t>Now, WHO has decided that the mean age could be an appropriate representation of average life longevity. In this case </a:t>
            </a:r>
            <a:r>
              <a:rPr lang="en-US" sz="2000" b="1" i="0" dirty="0">
                <a:solidFill>
                  <a:srgbClr val="ABABAB"/>
                </a:solidFill>
                <a:effectLst/>
                <a:latin typeface="Poppins" panose="00000500000000000000" pitchFamily="2" charset="0"/>
              </a:rPr>
              <a:t>mean </a:t>
            </a:r>
            <a:r>
              <a:rPr lang="en-US" sz="2000" b="0" i="0" dirty="0">
                <a:solidFill>
                  <a:srgbClr val="ABABAB"/>
                </a:solidFill>
                <a:effectLst/>
                <a:latin typeface="Poppins" panose="00000500000000000000" pitchFamily="2" charset="0"/>
              </a:rPr>
              <a:t>is the parameter. So the Statistics (an appropriate representation of the parameter)will be the mean of the sample.</a:t>
            </a:r>
            <a:endParaRPr lang="en-IN" sz="20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460351"/>
          </a:xfrm>
        </p:spPr>
        <p:txBody>
          <a:bodyPr>
            <a:normAutofit fontScale="90000"/>
          </a:bodyPr>
          <a:lstStyle/>
          <a:p>
            <a:r>
              <a:rPr lang="en-US" sz="3100" b="1" i="0" dirty="0">
                <a:effectLst/>
                <a:latin typeface="Poppins" panose="00000500000000000000" pitchFamily="2" charset="0"/>
              </a:rPr>
              <a:t>Sampling and its various techniques</a:t>
            </a:r>
            <a:br>
              <a:rPr lang="en-US" b="0" i="0" dirty="0">
                <a:effectLst/>
                <a:latin typeface="Poppins" panose="00000500000000000000" pitchFamily="2" charset="0"/>
              </a:rPr>
            </a:br>
            <a:endParaRPr lang="en-IN" dirty="0"/>
          </a:p>
        </p:txBody>
      </p:sp>
      <p:sp>
        <p:nvSpPr>
          <p:cNvPr id="3" name="Content Placeholder 2"/>
          <p:cNvSpPr>
            <a:spLocks noGrp="1"/>
          </p:cNvSpPr>
          <p:nvPr>
            <p:ph idx="1"/>
          </p:nvPr>
        </p:nvSpPr>
        <p:spPr>
          <a:xfrm>
            <a:off x="457200" y="404664"/>
            <a:ext cx="8229600" cy="5721499"/>
          </a:xfrm>
        </p:spPr>
        <p:txBody>
          <a:bodyPr>
            <a:normAutofit fontScale="92500" lnSpcReduction="10000"/>
          </a:bodyPr>
          <a:lstStyle/>
          <a:p>
            <a:r>
              <a:rPr lang="en-US" sz="2400" b="1" i="0" dirty="0">
                <a:solidFill>
                  <a:srgbClr val="7E7E7E"/>
                </a:solidFill>
                <a:effectLst/>
                <a:latin typeface="Poppins" panose="00000500000000000000" pitchFamily="2" charset="0"/>
              </a:rPr>
              <a:t>Sampling </a:t>
            </a:r>
            <a:r>
              <a:rPr lang="en-US" sz="2400" b="0" i="0" dirty="0">
                <a:solidFill>
                  <a:srgbClr val="7E7E7E"/>
                </a:solidFill>
                <a:effectLst/>
                <a:latin typeface="Poppins" panose="00000500000000000000" pitchFamily="2" charset="0"/>
              </a:rPr>
              <a:t>is the process of selecting a sub-group of data points from the population based on a certain logic. </a:t>
            </a:r>
            <a:endParaRPr lang="en-US" sz="2400" b="0" i="0" dirty="0">
              <a:solidFill>
                <a:srgbClr val="7E7E7E"/>
              </a:solidFill>
              <a:effectLst/>
              <a:latin typeface="Poppins" panose="00000500000000000000" pitchFamily="2" charset="0"/>
            </a:endParaRPr>
          </a:p>
          <a:p>
            <a:r>
              <a:rPr lang="en-US" sz="2400" b="0" i="0" dirty="0">
                <a:solidFill>
                  <a:srgbClr val="7E7E7E"/>
                </a:solidFill>
                <a:effectLst/>
                <a:latin typeface="Poppins" panose="00000500000000000000" pitchFamily="2" charset="0"/>
              </a:rPr>
              <a:t>This logic is provided by the type of technique used.</a:t>
            </a:r>
            <a:endParaRPr lang="en-US" sz="2400" b="0" i="0" dirty="0">
              <a:solidFill>
                <a:srgbClr val="7E7E7E"/>
              </a:solidFill>
              <a:effectLst/>
              <a:latin typeface="Poppins" panose="00000500000000000000" pitchFamily="2" charset="0"/>
            </a:endParaRPr>
          </a:p>
          <a:p>
            <a:r>
              <a:rPr lang="en-IN" sz="2000" b="1" i="0" dirty="0">
                <a:solidFill>
                  <a:srgbClr val="7E7E7E"/>
                </a:solidFill>
                <a:effectLst/>
                <a:latin typeface="Poppins" panose="00000500000000000000" pitchFamily="2" charset="0"/>
              </a:rPr>
              <a:t>Types of Sampling:</a:t>
            </a:r>
            <a:endParaRPr lang="en-IN" sz="2000" b="1" i="0" dirty="0">
              <a:solidFill>
                <a:srgbClr val="7E7E7E"/>
              </a:solidFill>
              <a:effectLst/>
              <a:latin typeface="Poppins" panose="00000500000000000000" pitchFamily="2" charset="0"/>
            </a:endParaRPr>
          </a:p>
          <a:p>
            <a:r>
              <a:rPr lang="en-US" sz="1200" b="1" i="0" dirty="0">
                <a:solidFill>
                  <a:srgbClr val="7E7E7E"/>
                </a:solidFill>
                <a:effectLst/>
                <a:latin typeface="Poppins" panose="00000500000000000000" pitchFamily="2" charset="0"/>
              </a:rPr>
              <a:t>a) </a:t>
            </a:r>
            <a:r>
              <a:rPr lang="en-US" sz="2000" b="1" i="0" dirty="0">
                <a:solidFill>
                  <a:srgbClr val="7E7E7E"/>
                </a:solidFill>
                <a:effectLst/>
                <a:latin typeface="Poppins" panose="00000500000000000000" pitchFamily="2" charset="0"/>
              </a:rPr>
              <a:t>Simple Random Sampling</a:t>
            </a:r>
            <a:r>
              <a:rPr lang="en-US" sz="1200" b="1" i="0" dirty="0">
                <a:solidFill>
                  <a:srgbClr val="7E7E7E"/>
                </a:solidFill>
                <a:effectLst/>
                <a:latin typeface="Poppins" panose="00000500000000000000" pitchFamily="2" charset="0"/>
              </a:rPr>
              <a:t>:</a:t>
            </a:r>
            <a:r>
              <a:rPr lang="en-US" sz="2000" b="0" i="0" dirty="0">
                <a:solidFill>
                  <a:srgbClr val="7E7E7E"/>
                </a:solidFill>
                <a:effectLst/>
                <a:latin typeface="Poppins" panose="00000500000000000000" pitchFamily="2" charset="0"/>
              </a:rPr>
              <a:t> In this type, each of the data points in the population has an equal probability of getting picked up in the sample.</a:t>
            </a:r>
            <a:endParaRPr lang="en-US" sz="2000" b="0" i="0" dirty="0">
              <a:solidFill>
                <a:srgbClr val="7E7E7E"/>
              </a:solidFill>
              <a:effectLst/>
              <a:latin typeface="Poppins" panose="00000500000000000000" pitchFamily="2" charset="0"/>
            </a:endParaRPr>
          </a:p>
          <a:p>
            <a:pPr lvl="1"/>
            <a:r>
              <a:rPr lang="en-US" sz="2000" b="0" i="0" dirty="0">
                <a:solidFill>
                  <a:srgbClr val="7E7E7E"/>
                </a:solidFill>
                <a:effectLst/>
                <a:latin typeface="Poppins" panose="00000500000000000000" pitchFamily="2" charset="0"/>
              </a:rPr>
              <a:t>It has two methods to do it, namely </a:t>
            </a:r>
            <a:r>
              <a:rPr lang="en-US" sz="2000" b="1" i="0" dirty="0">
                <a:solidFill>
                  <a:srgbClr val="7E7E7E"/>
                </a:solidFill>
                <a:effectLst/>
                <a:latin typeface="Poppins" panose="00000500000000000000" pitchFamily="2" charset="0"/>
              </a:rPr>
              <a:t>sampling with replacement</a:t>
            </a:r>
            <a:r>
              <a:rPr lang="en-US" sz="2000" b="0" i="0" dirty="0">
                <a:solidFill>
                  <a:srgbClr val="7E7E7E"/>
                </a:solidFill>
                <a:effectLst/>
                <a:latin typeface="Poppins" panose="00000500000000000000" pitchFamily="2" charset="0"/>
              </a:rPr>
              <a:t>(the data point taken in as the first is put back in the sample space before choosing the next data point) and </a:t>
            </a:r>
            <a:r>
              <a:rPr lang="en-US" sz="2000" b="1" i="0" dirty="0">
                <a:solidFill>
                  <a:srgbClr val="7E7E7E"/>
                </a:solidFill>
                <a:effectLst/>
                <a:latin typeface="Poppins" panose="00000500000000000000" pitchFamily="2" charset="0"/>
              </a:rPr>
              <a:t>sampling without replacement,</a:t>
            </a:r>
            <a:r>
              <a:rPr lang="en-US" sz="2000" b="0" i="0" dirty="0">
                <a:solidFill>
                  <a:srgbClr val="7E7E7E"/>
                </a:solidFill>
                <a:effectLst/>
                <a:latin typeface="Poppins" panose="00000500000000000000" pitchFamily="2" charset="0"/>
              </a:rPr>
              <a:t> which is the converse of the first. Let us see each of them with an example in python.</a:t>
            </a:r>
            <a:endParaRPr lang="en-US" sz="2000" b="0" i="0" dirty="0">
              <a:solidFill>
                <a:srgbClr val="7E7E7E"/>
              </a:solidFill>
              <a:effectLst/>
              <a:latin typeface="Poppins" panose="00000500000000000000" pitchFamily="2" charset="0"/>
            </a:endParaRPr>
          </a:p>
          <a:p>
            <a:pPr lvl="1"/>
            <a:endParaRPr lang="en-US" sz="2000" dirty="0">
              <a:solidFill>
                <a:srgbClr val="7E7E7E"/>
              </a:solidFill>
              <a:latin typeface="Poppins" panose="00000500000000000000" pitchFamily="2" charset="0"/>
            </a:endParaRPr>
          </a:p>
          <a:p>
            <a:pPr lvl="1"/>
            <a:r>
              <a:rPr lang="en-US" sz="2000" b="0" i="0" dirty="0">
                <a:solidFill>
                  <a:srgbClr val="ABABAB"/>
                </a:solidFill>
                <a:effectLst/>
                <a:latin typeface="Poppins" panose="00000500000000000000" pitchFamily="2" charset="0"/>
              </a:rPr>
              <a:t>Note: In sampling with replacement, there are chances of the same data point appearing in the sample which is not the case in sampling without replacement.</a:t>
            </a:r>
            <a:endParaRPr lang="en-IN" sz="20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1" dirty="0">
                <a:solidFill>
                  <a:srgbClr val="7E7E7E"/>
                </a:solidFill>
                <a:effectLst/>
                <a:latin typeface="Poppins" panose="00000500000000000000" pitchFamily="2" charset="0"/>
              </a:rPr>
              <a:t>Problem</a:t>
            </a:r>
            <a:endParaRPr lang="en-IN" dirty="0"/>
          </a:p>
        </p:txBody>
      </p:sp>
      <p:sp>
        <p:nvSpPr>
          <p:cNvPr id="3" name="Content Placeholder 2"/>
          <p:cNvSpPr>
            <a:spLocks noGrp="1"/>
          </p:cNvSpPr>
          <p:nvPr>
            <p:ph idx="1"/>
          </p:nvPr>
        </p:nvSpPr>
        <p:spPr>
          <a:xfrm>
            <a:off x="457200" y="908720"/>
            <a:ext cx="8229600" cy="5832648"/>
          </a:xfrm>
        </p:spPr>
        <p:txBody>
          <a:bodyPr>
            <a:normAutofit/>
          </a:bodyPr>
          <a:lstStyle/>
          <a:p>
            <a:r>
              <a:rPr lang="en-US" sz="2400" b="0" i="1" dirty="0">
                <a:solidFill>
                  <a:srgbClr val="7E7E7E"/>
                </a:solidFill>
                <a:effectLst/>
                <a:latin typeface="Poppins" panose="00000500000000000000" pitchFamily="2" charset="0"/>
              </a:rPr>
              <a:t>A farmer planted 98 tomato plants last year. He has numbered each plant with numbers 1,2,…98. Now he wants to study the growth of the plants. Help the farmer to select 12 plants randomly as a sample for the study using an appropriate sampling technique.</a:t>
            </a:r>
            <a:endParaRPr lang="en-US" sz="2400" b="0" i="1" dirty="0">
              <a:solidFill>
                <a:srgbClr val="7E7E7E"/>
              </a:solidFill>
              <a:effectLst/>
              <a:latin typeface="Poppins" panose="00000500000000000000" pitchFamily="2" charset="0"/>
            </a:endParaRPr>
          </a:p>
          <a:p>
            <a:endParaRPr lang="en-US" sz="2400" i="1" dirty="0">
              <a:solidFill>
                <a:srgbClr val="7E7E7E"/>
              </a:solidFill>
              <a:latin typeface="Poppins" panose="00000500000000000000" pitchFamily="2" charset="0"/>
            </a:endParaRPr>
          </a:p>
          <a:p>
            <a:r>
              <a:rPr lang="en-US" sz="2400" b="0" i="1" dirty="0">
                <a:solidFill>
                  <a:srgbClr val="7E7E7E"/>
                </a:solidFill>
                <a:effectLst/>
                <a:latin typeface="Poppins" panose="00000500000000000000" pitchFamily="2" charset="0"/>
              </a:rPr>
              <a:t>import random</a:t>
            </a:r>
            <a:endParaRPr lang="en-US" sz="2400" b="0" i="1" dirty="0">
              <a:solidFill>
                <a:srgbClr val="7E7E7E"/>
              </a:solidFill>
              <a:effectLst/>
              <a:latin typeface="Poppins" panose="00000500000000000000" pitchFamily="2" charset="0"/>
            </a:endParaRPr>
          </a:p>
          <a:p>
            <a:r>
              <a:rPr lang="en-US" sz="2400" b="0" i="1" dirty="0">
                <a:solidFill>
                  <a:srgbClr val="7E7E7E"/>
                </a:solidFill>
                <a:effectLst/>
                <a:latin typeface="Poppins" panose="00000500000000000000" pitchFamily="2" charset="0"/>
              </a:rPr>
              <a:t>data1=list(range(1,99))</a:t>
            </a:r>
            <a:endParaRPr lang="en-US" sz="2400" i="1" dirty="0">
              <a:solidFill>
                <a:srgbClr val="7E7E7E"/>
              </a:solidFill>
              <a:latin typeface="Poppins" panose="00000500000000000000" pitchFamily="2" charset="0"/>
            </a:endParaRPr>
          </a:p>
          <a:p>
            <a:r>
              <a:rPr lang="en-US" sz="2400" b="0" i="1" dirty="0" err="1">
                <a:solidFill>
                  <a:srgbClr val="7E7E7E"/>
                </a:solidFill>
                <a:effectLst/>
                <a:latin typeface="Poppins" panose="00000500000000000000" pitchFamily="2" charset="0"/>
              </a:rPr>
              <a:t>sample_without_r</a:t>
            </a:r>
            <a:r>
              <a:rPr lang="en-US" sz="2400" b="0" i="1" dirty="0">
                <a:solidFill>
                  <a:srgbClr val="7E7E7E"/>
                </a:solidFill>
                <a:effectLst/>
                <a:latin typeface="Poppins" panose="00000500000000000000" pitchFamily="2" charset="0"/>
              </a:rPr>
              <a:t>=</a:t>
            </a:r>
            <a:r>
              <a:rPr lang="en-US" sz="2400" b="0" i="1" dirty="0" err="1">
                <a:solidFill>
                  <a:srgbClr val="7E7E7E"/>
                </a:solidFill>
                <a:effectLst/>
                <a:latin typeface="Poppins" panose="00000500000000000000" pitchFamily="2" charset="0"/>
              </a:rPr>
              <a:t>random.sample</a:t>
            </a:r>
            <a:r>
              <a:rPr lang="en-US" sz="2400" b="0" i="1" dirty="0">
                <a:solidFill>
                  <a:srgbClr val="7E7E7E"/>
                </a:solidFill>
                <a:effectLst/>
                <a:latin typeface="Poppins" panose="00000500000000000000" pitchFamily="2" charset="0"/>
              </a:rPr>
              <a:t>(data1,k=12)</a:t>
            </a:r>
            <a:endParaRPr lang="en-US" sz="2400" b="0" i="1" dirty="0">
              <a:solidFill>
                <a:srgbClr val="7E7E7E"/>
              </a:solidFill>
              <a:effectLst/>
              <a:latin typeface="Poppins" panose="00000500000000000000" pitchFamily="2" charset="0"/>
            </a:endParaRPr>
          </a:p>
          <a:p>
            <a:endParaRPr lang="en-US" sz="2400" b="0" i="1" dirty="0">
              <a:solidFill>
                <a:srgbClr val="7E7E7E"/>
              </a:solidFill>
              <a:effectLst/>
              <a:latin typeface="Poppins" panose="00000500000000000000" pitchFamily="2" charset="0"/>
            </a:endParaRPr>
          </a:p>
          <a:p>
            <a:r>
              <a:rPr lang="en-US" sz="2400" b="0" i="1" dirty="0">
                <a:solidFill>
                  <a:srgbClr val="7E7E7E"/>
                </a:solidFill>
                <a:effectLst/>
                <a:latin typeface="Poppins" panose="00000500000000000000" pitchFamily="2" charset="0"/>
              </a:rPr>
              <a:t>data2=</a:t>
            </a:r>
            <a:r>
              <a:rPr lang="en-US" sz="2400" b="0" i="1" dirty="0" err="1">
                <a:solidFill>
                  <a:srgbClr val="7E7E7E"/>
                </a:solidFill>
                <a:effectLst/>
                <a:latin typeface="Poppins" panose="00000500000000000000" pitchFamily="2" charset="0"/>
              </a:rPr>
              <a:t>np.arange</a:t>
            </a:r>
            <a:r>
              <a:rPr lang="en-US" sz="2400" b="0" i="1" dirty="0">
                <a:solidFill>
                  <a:srgbClr val="7E7E7E"/>
                </a:solidFill>
                <a:effectLst/>
                <a:latin typeface="Poppins" panose="00000500000000000000" pitchFamily="2" charset="0"/>
              </a:rPr>
              <a:t>(1,99)</a:t>
            </a:r>
            <a:endParaRPr lang="en-US" sz="2400" b="0" i="1" dirty="0">
              <a:solidFill>
                <a:srgbClr val="7E7E7E"/>
              </a:solidFill>
              <a:effectLst/>
              <a:latin typeface="Poppins" panose="00000500000000000000" pitchFamily="2" charset="0"/>
            </a:endParaRPr>
          </a:p>
          <a:p>
            <a:r>
              <a:rPr lang="en-US" sz="2400" i="1" dirty="0" err="1">
                <a:solidFill>
                  <a:srgbClr val="7E7E7E"/>
                </a:solidFill>
                <a:latin typeface="Poppins" panose="00000500000000000000" pitchFamily="2" charset="0"/>
              </a:rPr>
              <a:t>sample_with_r</a:t>
            </a:r>
            <a:r>
              <a:rPr lang="en-US" sz="2400" i="1" dirty="0">
                <a:solidFill>
                  <a:srgbClr val="7E7E7E"/>
                </a:solidFill>
                <a:latin typeface="Poppins" panose="00000500000000000000" pitchFamily="2" charset="0"/>
              </a:rPr>
              <a:t>=</a:t>
            </a:r>
            <a:r>
              <a:rPr lang="en-US" sz="2400" i="1" dirty="0" err="1">
                <a:solidFill>
                  <a:srgbClr val="7E7E7E"/>
                </a:solidFill>
                <a:latin typeface="Poppins" panose="00000500000000000000" pitchFamily="2" charset="0"/>
              </a:rPr>
              <a:t>random.choices</a:t>
            </a:r>
            <a:r>
              <a:rPr lang="en-US" sz="2400" i="1" dirty="0">
                <a:solidFill>
                  <a:srgbClr val="7E7E7E"/>
                </a:solidFill>
                <a:latin typeface="Poppins" panose="00000500000000000000" pitchFamily="2" charset="0"/>
              </a:rPr>
              <a:t>(data2,k=12)</a:t>
            </a:r>
            <a:endParaRPr lang="en-US" sz="2400" i="1" dirty="0">
              <a:solidFill>
                <a:srgbClr val="7E7E7E"/>
              </a:solidFill>
              <a:latin typeface="Poppins" panose="00000500000000000000" pitchFamily="2" charset="0"/>
            </a:endParaRPr>
          </a:p>
          <a:p>
            <a:endParaRPr lang="en-US" sz="2400" i="1" dirty="0">
              <a:solidFill>
                <a:srgbClr val="7E7E7E"/>
              </a:solidFill>
              <a:latin typeface="Poppins" panose="00000500000000000000" pitchFamily="2" charset="0"/>
            </a:endParaRPr>
          </a:p>
          <a:p>
            <a:endParaRPr lang="en-US" sz="2400" b="0" i="1" dirty="0">
              <a:solidFill>
                <a:srgbClr val="7E7E7E"/>
              </a:solidFill>
              <a:effectLst/>
              <a:latin typeface="Poppins" panose="00000500000000000000" pitchFamily="2" charset="0"/>
            </a:endParaRPr>
          </a:p>
          <a:p>
            <a:endParaRPr lang="en-IN" sz="2400"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Stratified Sampling</a:t>
            </a: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b="0" i="0" dirty="0">
                <a:solidFill>
                  <a:srgbClr val="7E7E7E"/>
                </a:solidFill>
                <a:effectLst/>
                <a:latin typeface="Poppins" panose="00000500000000000000" pitchFamily="2" charset="0"/>
              </a:rPr>
              <a:t>Here, the sample data points are selected based on “strata” or commonality. We use “group by” to partition the common data points.</a:t>
            </a:r>
            <a:endParaRPr lang="en-US" sz="2000" b="0" i="0" dirty="0">
              <a:solidFill>
                <a:srgbClr val="7E7E7E"/>
              </a:solidFill>
              <a:effectLst/>
              <a:latin typeface="Poppins" panose="00000500000000000000" pitchFamily="2" charset="0"/>
            </a:endParaRPr>
          </a:p>
          <a:p>
            <a:endParaRPr lang="en-IN" sz="2000" dirty="0"/>
          </a:p>
        </p:txBody>
      </p:sp>
      <p:pic>
        <p:nvPicPr>
          <p:cNvPr id="4" name="Picture 3"/>
          <p:cNvPicPr>
            <a:picLocks noChangeAspect="1"/>
          </p:cNvPicPr>
          <p:nvPr/>
        </p:nvPicPr>
        <p:blipFill>
          <a:blip r:embed="rId1"/>
          <a:stretch>
            <a:fillRect/>
          </a:stretch>
        </p:blipFill>
        <p:spPr>
          <a:xfrm>
            <a:off x="247650" y="2060848"/>
            <a:ext cx="8648700" cy="252028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575"/>
            <a:ext cx="8229600" cy="457199"/>
          </a:xfrm>
        </p:spPr>
        <p:txBody>
          <a:bodyPr>
            <a:normAutofit fontScale="90000"/>
          </a:bodyPr>
          <a:lstStyle/>
          <a:p>
            <a:r>
              <a:rPr lang="en-IN" b="1" i="1" dirty="0">
                <a:solidFill>
                  <a:srgbClr val="7E7E7E"/>
                </a:solidFill>
                <a:effectLst/>
                <a:latin typeface="Poppins" panose="00000500000000000000" pitchFamily="2" charset="0"/>
              </a:rPr>
              <a:t>Problem</a:t>
            </a: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1400" b="0" i="0" dirty="0">
                <a:solidFill>
                  <a:srgbClr val="000000"/>
                </a:solidFill>
                <a:effectLst/>
                <a:latin typeface="Helvetica" panose="020B0604020202020204" pitchFamily="34" charset="0"/>
              </a:rPr>
              <a:t>Suppose we have the following pandas </a:t>
            </a:r>
            <a:r>
              <a:rPr lang="en-US" sz="1400" b="0" i="0" dirty="0" err="1">
                <a:solidFill>
                  <a:srgbClr val="000000"/>
                </a:solidFill>
                <a:effectLst/>
                <a:latin typeface="Helvetica" panose="020B0604020202020204" pitchFamily="34" charset="0"/>
              </a:rPr>
              <a:t>DataFrame</a:t>
            </a:r>
            <a:r>
              <a:rPr lang="en-US" sz="1400" b="0" i="0" dirty="0">
                <a:solidFill>
                  <a:srgbClr val="000000"/>
                </a:solidFill>
                <a:effectLst/>
                <a:latin typeface="Helvetica" panose="020B0604020202020204" pitchFamily="34" charset="0"/>
              </a:rPr>
              <a:t> that contains data about 8 basketball players on 2 different teams:</a:t>
            </a:r>
            <a:endParaRPr lang="en-US" sz="1400" b="0" i="0" dirty="0">
              <a:solidFill>
                <a:srgbClr val="000000"/>
              </a:solidFill>
              <a:effectLst/>
              <a:latin typeface="Helvetica" panose="020B0604020202020204" pitchFamily="34" charset="0"/>
            </a:endParaRPr>
          </a:p>
          <a:p>
            <a:r>
              <a:rPr lang="en-IN" sz="2000" dirty="0"/>
              <a:t>df = </a:t>
            </a:r>
            <a:r>
              <a:rPr lang="en-IN" sz="2000" dirty="0" err="1"/>
              <a:t>pd.DataFrame</a:t>
            </a:r>
            <a:r>
              <a:rPr lang="en-IN" sz="2000" dirty="0"/>
              <a:t>({'team': ['A', 'A', 'A', 'A', 'B', 'B', 'B', 'B'],</a:t>
            </a:r>
            <a:endParaRPr lang="en-IN" sz="2000" dirty="0"/>
          </a:p>
          <a:p>
            <a:r>
              <a:rPr lang="en-IN" sz="2000" dirty="0"/>
              <a:t>                   'position': ['G', 'G', 'F', 'G', 'F', 'F', 'C', 'C'],</a:t>
            </a:r>
            <a:endParaRPr lang="en-IN" sz="2000" dirty="0"/>
          </a:p>
          <a:p>
            <a:r>
              <a:rPr lang="en-IN" sz="2000" dirty="0"/>
              <a:t>                   'assists': [5, 7, 7, 8, 5, 7, 6, 9],</a:t>
            </a:r>
            <a:endParaRPr lang="en-IN" sz="2000" dirty="0"/>
          </a:p>
          <a:p>
            <a:r>
              <a:rPr lang="en-IN" sz="2000" dirty="0"/>
              <a:t>                   'rebounds': [11, 8, 10, 6, 6, 9, 6, 10]})</a:t>
            </a:r>
            <a:endParaRPr lang="en-IN" sz="2000" dirty="0"/>
          </a:p>
          <a:p>
            <a:endParaRPr lang="en-IN" sz="2000" dirty="0"/>
          </a:p>
          <a:p>
            <a:r>
              <a:rPr lang="en-US" sz="1800" b="0" i="0" dirty="0">
                <a:solidFill>
                  <a:srgbClr val="000000"/>
                </a:solidFill>
                <a:effectLst/>
                <a:latin typeface="Helvetica" panose="020B0604020202020204" pitchFamily="34" charset="0"/>
              </a:rPr>
              <a:t>The following code shows how to perform stratified random sampling by randomly selecting 2 players from each team to be included in the sample:</a:t>
            </a:r>
            <a:endParaRPr lang="en-US" sz="1800" b="0" i="0" dirty="0">
              <a:solidFill>
                <a:srgbClr val="000000"/>
              </a:solidFill>
              <a:effectLst/>
              <a:latin typeface="Helvetica" panose="020B0604020202020204" pitchFamily="34" charset="0"/>
            </a:endParaRPr>
          </a:p>
          <a:p>
            <a:r>
              <a:rPr lang="en-US" sz="1800" dirty="0" err="1"/>
              <a:t>df.groupby</a:t>
            </a:r>
            <a:r>
              <a:rPr lang="en-US" sz="1800" dirty="0"/>
              <a:t>('team', </a:t>
            </a:r>
            <a:r>
              <a:rPr lang="en-US" sz="1800" dirty="0" err="1"/>
              <a:t>group_keys</a:t>
            </a:r>
            <a:r>
              <a:rPr lang="en-US" sz="1800" dirty="0"/>
              <a:t>=False).apply(lambda x: </a:t>
            </a:r>
            <a:r>
              <a:rPr lang="en-US" sz="1800" dirty="0" err="1"/>
              <a:t>x.sample</a:t>
            </a:r>
            <a:r>
              <a:rPr lang="en-US" sz="1800" dirty="0"/>
              <a:t>(2))</a:t>
            </a:r>
            <a:endParaRPr lang="en-IN" sz="1800"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Systematic Sampling</a:t>
            </a:r>
            <a:endParaRPr lang="en-IN" dirty="0"/>
          </a:p>
        </p:txBody>
      </p:sp>
      <p:sp>
        <p:nvSpPr>
          <p:cNvPr id="3" name="Content Placeholder 2"/>
          <p:cNvSpPr>
            <a:spLocks noGrp="1"/>
          </p:cNvSpPr>
          <p:nvPr>
            <p:ph idx="1"/>
          </p:nvPr>
        </p:nvSpPr>
        <p:spPr>
          <a:xfrm>
            <a:off x="457200" y="908720"/>
            <a:ext cx="8229600" cy="5390059"/>
          </a:xfrm>
        </p:spPr>
        <p:txBody>
          <a:bodyPr>
            <a:normAutofit lnSpcReduction="10000"/>
          </a:bodyPr>
          <a:lstStyle/>
          <a:p>
            <a:r>
              <a:rPr lang="en-US" sz="2800" b="0" i="0" dirty="0">
                <a:solidFill>
                  <a:srgbClr val="7E7E7E"/>
                </a:solidFill>
                <a:effectLst/>
                <a:latin typeface="Poppins" panose="00000500000000000000" pitchFamily="2" charset="0"/>
              </a:rPr>
              <a:t>The first data point is selected randomly and the next one is selected at random intervals.</a:t>
            </a:r>
            <a:endParaRPr lang="en-US" sz="2800" b="0" i="0" dirty="0">
              <a:solidFill>
                <a:srgbClr val="7E7E7E"/>
              </a:solidFill>
              <a:effectLst/>
              <a:latin typeface="Poppins" panose="00000500000000000000" pitchFamily="2" charset="0"/>
            </a:endParaRPr>
          </a:p>
          <a:p>
            <a:r>
              <a:rPr lang="en-US" sz="1600" b="1" i="1" dirty="0">
                <a:solidFill>
                  <a:srgbClr val="7E7E7E"/>
                </a:solidFill>
                <a:effectLst/>
                <a:latin typeface="Poppins" panose="00000500000000000000" pitchFamily="2" charset="0"/>
              </a:rPr>
              <a:t>Problem</a:t>
            </a:r>
            <a:r>
              <a:rPr lang="en-US" sz="1600" b="0" i="1" dirty="0">
                <a:solidFill>
                  <a:srgbClr val="7E7E7E"/>
                </a:solidFill>
                <a:effectLst/>
                <a:latin typeface="Poppins" panose="00000500000000000000" pitchFamily="2" charset="0"/>
              </a:rPr>
              <a:t>: Ann has collected 20 beautiful blue marbles pebbles on her last summer vacation. Her mother gave her permission to take only 4 pebbles for her friends. Each of the marble is coded with numbers as 1,2,…20. As 2 is her favorite number, she wants to select pebbles starting from the 2nd pebble. Help Ann to systematically select the 4 marble pebbles for her friends.</a:t>
            </a:r>
            <a:endParaRPr lang="en-US" sz="1600" b="0" i="1" dirty="0">
              <a:solidFill>
                <a:srgbClr val="7E7E7E"/>
              </a:solidFill>
              <a:effectLst/>
              <a:latin typeface="Poppins" panose="00000500000000000000" pitchFamily="2" charset="0"/>
            </a:endParaRPr>
          </a:p>
          <a:p>
            <a:endParaRPr lang="en-US" sz="1600" i="1" dirty="0">
              <a:solidFill>
                <a:srgbClr val="7E7E7E"/>
              </a:solidFill>
              <a:latin typeface="Poppins" panose="00000500000000000000" pitchFamily="2" charset="0"/>
            </a:endParaRPr>
          </a:p>
          <a:p>
            <a:r>
              <a:rPr lang="en-IN" sz="2000" dirty="0"/>
              <a:t>mar=list(range(1,21))</a:t>
            </a:r>
            <a:endParaRPr lang="en-US" sz="2000" i="1" dirty="0">
              <a:solidFill>
                <a:srgbClr val="7E7E7E"/>
              </a:solidFill>
              <a:latin typeface="Poppins" panose="00000500000000000000" pitchFamily="2" charset="0"/>
            </a:endParaRPr>
          </a:p>
          <a:p>
            <a:r>
              <a:rPr lang="en-IN" sz="2000" dirty="0" err="1"/>
              <a:t>mar_a</a:t>
            </a:r>
            <a:r>
              <a:rPr lang="en-IN" sz="2000" dirty="0"/>
              <a:t>=</a:t>
            </a:r>
            <a:r>
              <a:rPr lang="en-IN" sz="2000" dirty="0" err="1"/>
              <a:t>np.array</a:t>
            </a:r>
            <a:r>
              <a:rPr lang="en-IN" sz="2000" dirty="0"/>
              <a:t>(mar)</a:t>
            </a:r>
            <a:endParaRPr lang="en-US" sz="2000" i="1" dirty="0">
              <a:solidFill>
                <a:srgbClr val="7E7E7E"/>
              </a:solidFill>
              <a:latin typeface="Poppins" panose="00000500000000000000" pitchFamily="2" charset="0"/>
            </a:endParaRPr>
          </a:p>
          <a:p>
            <a:r>
              <a:rPr lang="pt-BR" sz="2000" dirty="0"/>
              <a:t>mar_r=mar_a.reshape(4,5)</a:t>
            </a:r>
            <a:endParaRPr lang="pt-BR" sz="2000" dirty="0"/>
          </a:p>
          <a:p>
            <a:r>
              <a:rPr lang="en-IN" sz="2000" dirty="0"/>
              <a:t>b=[]</a:t>
            </a:r>
            <a:endParaRPr lang="en-IN" sz="2000" dirty="0"/>
          </a:p>
          <a:p>
            <a:r>
              <a:rPr lang="en-IN" sz="2000" dirty="0"/>
              <a:t>for </a:t>
            </a:r>
            <a:r>
              <a:rPr lang="en-IN" sz="2000" dirty="0" err="1"/>
              <a:t>i</a:t>
            </a:r>
            <a:r>
              <a:rPr lang="en-IN" sz="2000" dirty="0"/>
              <a:t> in range(4):</a:t>
            </a:r>
            <a:endParaRPr lang="en-IN" sz="2000" dirty="0"/>
          </a:p>
          <a:p>
            <a:r>
              <a:rPr lang="en-IN" sz="2000" dirty="0"/>
              <a:t>    a=</a:t>
            </a:r>
            <a:r>
              <a:rPr lang="en-IN" sz="2000" dirty="0" err="1"/>
              <a:t>mar_r</a:t>
            </a:r>
            <a:r>
              <a:rPr lang="en-IN" sz="2000" dirty="0"/>
              <a:t>[</a:t>
            </a:r>
            <a:r>
              <a:rPr lang="en-IN" sz="2000" dirty="0" err="1"/>
              <a:t>i</a:t>
            </a:r>
            <a:r>
              <a:rPr lang="en-IN" sz="2000" dirty="0"/>
              <a:t>][1]</a:t>
            </a:r>
            <a:endParaRPr lang="en-IN" sz="2000" dirty="0"/>
          </a:p>
          <a:p>
            <a:r>
              <a:rPr lang="en-IN" sz="2000" dirty="0"/>
              <a:t>    </a:t>
            </a:r>
            <a:r>
              <a:rPr lang="en-IN" sz="2000" dirty="0" err="1"/>
              <a:t>b.append</a:t>
            </a:r>
            <a:r>
              <a:rPr lang="en-IN" sz="2000" dirty="0"/>
              <a:t>(a)</a:t>
            </a:r>
            <a:endParaRPr lang="en-IN" sz="20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599"/>
          </a:xfrm>
        </p:spPr>
        <p:txBody>
          <a:bodyPr>
            <a:normAutofit fontScale="90000"/>
          </a:bodyPr>
          <a:lstStyle/>
          <a:p>
            <a:r>
              <a:rPr lang="en-IN" b="1" i="0" dirty="0">
                <a:effectLst/>
                <a:latin typeface="Poppins" panose="00000500000000000000" pitchFamily="2" charset="0"/>
              </a:rPr>
              <a:t>Central Limit Theorem</a:t>
            </a:r>
            <a:br>
              <a:rPr lang="en-IN" b="0" i="0" dirty="0">
                <a:effectLst/>
                <a:latin typeface="Poppins" panose="00000500000000000000" pitchFamily="2" charset="0"/>
              </a:rPr>
            </a:br>
            <a:endParaRPr lang="en-IN" dirty="0"/>
          </a:p>
        </p:txBody>
      </p:sp>
      <p:sp>
        <p:nvSpPr>
          <p:cNvPr id="3" name="Content Placeholder 2"/>
          <p:cNvSpPr>
            <a:spLocks noGrp="1"/>
          </p:cNvSpPr>
          <p:nvPr>
            <p:ph idx="1"/>
          </p:nvPr>
        </p:nvSpPr>
        <p:spPr>
          <a:xfrm>
            <a:off x="457200" y="476672"/>
            <a:ext cx="8229600" cy="5678091"/>
          </a:xfrm>
        </p:spPr>
        <p:txBody>
          <a:bodyPr>
            <a:normAutofit/>
          </a:bodyPr>
          <a:lstStyle/>
          <a:p>
            <a:r>
              <a:rPr lang="en-US" sz="1800" b="0" i="0" dirty="0">
                <a:solidFill>
                  <a:srgbClr val="7E7E7E"/>
                </a:solidFill>
                <a:effectLst/>
                <a:latin typeface="Poppins" panose="00000500000000000000" pitchFamily="2" charset="0"/>
              </a:rPr>
              <a:t>For a large sample size(assume &gt;30), </a:t>
            </a:r>
            <a:r>
              <a:rPr lang="en-US" sz="1800" b="1" i="1" dirty="0">
                <a:solidFill>
                  <a:srgbClr val="7E7E7E"/>
                </a:solidFill>
                <a:effectLst/>
                <a:latin typeface="Poppins" panose="00000500000000000000" pitchFamily="2" charset="0"/>
              </a:rPr>
              <a:t>the distribution of the individual means of the samples follows a normal distribution</a:t>
            </a:r>
            <a:endParaRPr lang="en-US" sz="1800" b="1" i="1" dirty="0">
              <a:solidFill>
                <a:srgbClr val="7E7E7E"/>
              </a:solidFill>
              <a:effectLst/>
              <a:latin typeface="Poppins" panose="00000500000000000000" pitchFamily="2" charset="0"/>
            </a:endParaRPr>
          </a:p>
          <a:p>
            <a:r>
              <a:rPr lang="en-US" sz="1800" b="0" i="0" dirty="0">
                <a:solidFill>
                  <a:srgbClr val="7E7E7E"/>
                </a:solidFill>
                <a:effectLst/>
                <a:latin typeface="Poppins" panose="00000500000000000000" pitchFamily="2" charset="0"/>
              </a:rPr>
              <a:t>This is called the “Central Limit Theorem” and the distribution is called “</a:t>
            </a:r>
            <a:r>
              <a:rPr lang="en-US" sz="1800" b="1" i="0" dirty="0">
                <a:solidFill>
                  <a:srgbClr val="7E7E7E"/>
                </a:solidFill>
                <a:effectLst/>
                <a:latin typeface="Poppins" panose="00000500000000000000" pitchFamily="2" charset="0"/>
              </a:rPr>
              <a:t>Sampling Distribution</a:t>
            </a:r>
            <a:r>
              <a:rPr lang="en-US" sz="1800" b="0" i="0" dirty="0">
                <a:solidFill>
                  <a:srgbClr val="7E7E7E"/>
                </a:solidFill>
                <a:effectLst/>
                <a:latin typeface="Poppins" panose="00000500000000000000" pitchFamily="2" charset="0"/>
              </a:rPr>
              <a:t>”.</a:t>
            </a:r>
            <a:endParaRPr lang="en-US" sz="1800" b="0" i="0" dirty="0">
              <a:solidFill>
                <a:srgbClr val="7E7E7E"/>
              </a:solidFill>
              <a:effectLst/>
              <a:latin typeface="Poppins" panose="00000500000000000000" pitchFamily="2" charset="0"/>
            </a:endParaRPr>
          </a:p>
          <a:p>
            <a:r>
              <a:rPr lang="en-US" sz="2000" b="0" i="0" dirty="0">
                <a:solidFill>
                  <a:srgbClr val="7E7E7E"/>
                </a:solidFill>
                <a:effectLst/>
                <a:latin typeface="Poppins" panose="00000500000000000000" pitchFamily="2" charset="0"/>
              </a:rPr>
              <a:t>The means of the samples is called “</a:t>
            </a:r>
            <a:r>
              <a:rPr lang="en-US" sz="2000" b="1" i="0" dirty="0">
                <a:solidFill>
                  <a:srgbClr val="7E7E7E"/>
                </a:solidFill>
                <a:effectLst/>
                <a:latin typeface="Poppins" panose="00000500000000000000" pitchFamily="2" charset="0"/>
              </a:rPr>
              <a:t>Sampling Variation</a:t>
            </a:r>
            <a:r>
              <a:rPr lang="en-US" sz="2000" b="0" i="0" dirty="0">
                <a:solidFill>
                  <a:srgbClr val="7E7E7E"/>
                </a:solidFill>
                <a:effectLst/>
                <a:latin typeface="Poppins" panose="00000500000000000000" pitchFamily="2" charset="0"/>
              </a:rPr>
              <a:t>”.</a:t>
            </a:r>
            <a:endParaRPr lang="en-US" sz="2000" b="0" i="0" dirty="0">
              <a:solidFill>
                <a:srgbClr val="7E7E7E"/>
              </a:solidFill>
              <a:effectLst/>
              <a:latin typeface="Poppins" panose="00000500000000000000" pitchFamily="2" charset="0"/>
            </a:endParaRPr>
          </a:p>
          <a:p>
            <a:pPr algn="just"/>
            <a:r>
              <a:rPr lang="en-US" sz="1200" b="0" i="0" dirty="0">
                <a:solidFill>
                  <a:srgbClr val="7E7E7E"/>
                </a:solidFill>
                <a:effectLst/>
                <a:latin typeface="Poppins" panose="00000500000000000000" pitchFamily="2" charset="0"/>
              </a:rPr>
              <a:t>The standard deviation of the means of the samples is called “</a:t>
            </a:r>
            <a:r>
              <a:rPr lang="en-US" sz="1200" b="1" i="0" dirty="0">
                <a:solidFill>
                  <a:srgbClr val="7E7E7E"/>
                </a:solidFill>
                <a:effectLst/>
                <a:latin typeface="Poppins" panose="00000500000000000000" pitchFamily="2" charset="0"/>
              </a:rPr>
              <a:t>Standard Error</a:t>
            </a:r>
            <a:r>
              <a:rPr lang="en-US" sz="1200" b="0" i="0" dirty="0">
                <a:solidFill>
                  <a:srgbClr val="7E7E7E"/>
                </a:solidFill>
                <a:effectLst/>
                <a:latin typeface="Poppins" panose="00000500000000000000" pitchFamily="2" charset="0"/>
              </a:rPr>
              <a:t>”. It is denied by the formula,</a:t>
            </a:r>
            <a:endParaRPr lang="en-US" sz="1200" b="0" i="0" dirty="0">
              <a:solidFill>
                <a:srgbClr val="7E7E7E"/>
              </a:solidFill>
              <a:effectLst/>
              <a:latin typeface="Poppins" panose="00000500000000000000" pitchFamily="2" charset="0"/>
            </a:endParaRPr>
          </a:p>
          <a:p>
            <a:pPr algn="just"/>
            <a:r>
              <a:rPr lang="en-US" sz="1200" b="1" i="0" dirty="0">
                <a:solidFill>
                  <a:srgbClr val="7E7E7E"/>
                </a:solidFill>
                <a:effectLst/>
                <a:latin typeface="Poppins" panose="00000500000000000000" pitchFamily="2" charset="0"/>
              </a:rPr>
              <a:t>Standard Error=σ/√n</a:t>
            </a:r>
            <a:endParaRPr lang="en-US" sz="1200" b="0" i="0" dirty="0">
              <a:solidFill>
                <a:srgbClr val="7E7E7E"/>
              </a:solidFill>
              <a:effectLst/>
              <a:latin typeface="Poppins" panose="00000500000000000000" pitchFamily="2" charset="0"/>
            </a:endParaRPr>
          </a:p>
          <a:p>
            <a:pPr algn="just"/>
            <a:r>
              <a:rPr lang="en-US" sz="2000" b="0" i="0" dirty="0">
                <a:solidFill>
                  <a:srgbClr val="7E7E7E"/>
                </a:solidFill>
                <a:effectLst/>
                <a:latin typeface="Poppins" panose="00000500000000000000" pitchFamily="2" charset="0"/>
              </a:rPr>
              <a:t>where, σ= standard deviation of the population(use sample standard deviation “s” if population standard deviation is unknown), n= sample size</a:t>
            </a:r>
            <a:endParaRPr lang="en-US" sz="2000" b="0" i="0" dirty="0">
              <a:solidFill>
                <a:srgbClr val="7E7E7E"/>
              </a:solidFill>
              <a:effectLst/>
              <a:latin typeface="Poppins" panose="00000500000000000000" pitchFamily="2" charset="0"/>
            </a:endParaRPr>
          </a:p>
          <a:p>
            <a:pPr algn="just"/>
            <a:r>
              <a:rPr lang="en-US" sz="2000" b="0" i="0" dirty="0">
                <a:solidFill>
                  <a:srgbClr val="7E7E7E"/>
                </a:solidFill>
                <a:effectLst/>
                <a:latin typeface="Poppins" panose="00000500000000000000" pitchFamily="2" charset="0"/>
              </a:rPr>
              <a:t>The below figure shows for a sufficiently larger sample size n=30, the sampling distribution follows a “Normal curve”.</a:t>
            </a:r>
            <a:endParaRPr lang="en-US" sz="2000" b="0" i="0" dirty="0">
              <a:solidFill>
                <a:srgbClr val="7E7E7E"/>
              </a:solidFill>
              <a:effectLst/>
              <a:latin typeface="Poppins" panose="00000500000000000000" pitchFamily="2" charset="0"/>
            </a:endParaRPr>
          </a:p>
          <a:p>
            <a:endParaRPr lang="en-IN" sz="2000"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68243"/>
          </a:xfrm>
        </p:spPr>
        <p:txBody>
          <a:bodyPr/>
          <a:lstStyle/>
          <a:p>
            <a:r>
              <a:rPr lang="en-US" sz="2400" b="0" i="0" dirty="0">
                <a:solidFill>
                  <a:srgbClr val="7E7E7E"/>
                </a:solidFill>
                <a:effectLst/>
                <a:latin typeface="Poppins" panose="00000500000000000000" pitchFamily="2" charset="0"/>
              </a:rPr>
              <a:t>Let us prove CLT using a simple example in python</a:t>
            </a:r>
            <a:endParaRPr lang="en-US" sz="2400" b="0" i="0" dirty="0">
              <a:solidFill>
                <a:srgbClr val="7E7E7E"/>
              </a:solidFill>
              <a:effectLst/>
              <a:latin typeface="Poppins" panose="00000500000000000000" pitchFamily="2" charset="0"/>
            </a:endParaRPr>
          </a:p>
          <a:p>
            <a:pPr algn="just"/>
            <a:r>
              <a:rPr lang="en-US" sz="1800" b="1" i="0" dirty="0">
                <a:solidFill>
                  <a:srgbClr val="7E7E7E"/>
                </a:solidFill>
                <a:effectLst/>
                <a:latin typeface="Poppins" panose="00000500000000000000" pitchFamily="2" charset="0"/>
              </a:rPr>
              <a:t>Requirement:</a:t>
            </a:r>
            <a:endParaRPr lang="en-US" sz="1800" b="0" i="0" dirty="0">
              <a:solidFill>
                <a:srgbClr val="7E7E7E"/>
              </a:solidFill>
              <a:effectLst/>
              <a:latin typeface="Poppins" panose="00000500000000000000" pitchFamily="2" charset="0"/>
            </a:endParaRPr>
          </a:p>
          <a:p>
            <a:pPr algn="just"/>
            <a:r>
              <a:rPr lang="en-US" sz="1800" b="0" i="0" dirty="0">
                <a:solidFill>
                  <a:srgbClr val="7E7E7E"/>
                </a:solidFill>
                <a:effectLst/>
                <a:latin typeface="Poppins" panose="00000500000000000000" pitchFamily="2" charset="0"/>
              </a:rPr>
              <a:t>Total data points=100 , Number of Samples =10, Sample Size =10</a:t>
            </a:r>
            <a:endParaRPr lang="en-US" sz="1800" b="0" i="0" dirty="0">
              <a:solidFill>
                <a:srgbClr val="7E7E7E"/>
              </a:solidFill>
              <a:effectLst/>
              <a:latin typeface="Poppins" panose="00000500000000000000" pitchFamily="2" charset="0"/>
            </a:endParaRPr>
          </a:p>
          <a:p>
            <a:pPr algn="just"/>
            <a:endParaRPr lang="en-US" sz="1800" b="0" i="0" dirty="0">
              <a:solidFill>
                <a:srgbClr val="7E7E7E"/>
              </a:solidFill>
              <a:effectLst/>
              <a:latin typeface="Poppins" panose="00000500000000000000" pitchFamily="2" charset="0"/>
            </a:endParaRPr>
          </a:p>
          <a:p>
            <a:endParaRPr lang="en-US" sz="1800" b="0" i="0" dirty="0">
              <a:solidFill>
                <a:srgbClr val="7E7E7E"/>
              </a:solidFill>
              <a:effectLst/>
              <a:latin typeface="Poppins" panose="00000500000000000000" pitchFamily="2" charset="0"/>
            </a:endParaRPr>
          </a:p>
          <a:p>
            <a:endParaRPr lang="en-IN" dirty="0"/>
          </a:p>
        </p:txBody>
      </p:sp>
      <p:pic>
        <p:nvPicPr>
          <p:cNvPr id="4" name="Picture 3"/>
          <p:cNvPicPr>
            <a:picLocks noChangeAspect="1"/>
          </p:cNvPicPr>
          <p:nvPr/>
        </p:nvPicPr>
        <p:blipFill>
          <a:blip r:embed="rId1"/>
          <a:stretch>
            <a:fillRect/>
          </a:stretch>
        </p:blipFill>
        <p:spPr>
          <a:xfrm>
            <a:off x="181570" y="2132856"/>
            <a:ext cx="8533689" cy="33843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Generate arrays using ones()</a:t>
            </a:r>
            <a:endParaRPr lang="en-IN" dirty="0"/>
          </a:p>
        </p:txBody>
      </p:sp>
      <p:sp>
        <p:nvSpPr>
          <p:cNvPr id="3" name="Content Placeholder 2"/>
          <p:cNvSpPr>
            <a:spLocks noGrp="1"/>
          </p:cNvSpPr>
          <p:nvPr>
            <p:ph idx="1"/>
          </p:nvPr>
        </p:nvSpPr>
        <p:spPr>
          <a:xfrm>
            <a:off x="457200" y="1142984"/>
            <a:ext cx="8229600" cy="5357850"/>
          </a:xfrm>
        </p:spPr>
        <p:txBody>
          <a:bodyPr>
            <a:normAutofit/>
          </a:bodyPr>
          <a:lstStyle/>
          <a:p>
            <a:r>
              <a:rPr lang="en-IN" sz="2400" dirty="0" err="1"/>
              <a:t>Numpy.ones</a:t>
            </a:r>
            <a:r>
              <a:rPr lang="en-IN" sz="2400" dirty="0"/>
              <a:t>()- returns an array  of given shape and type filled with ones.</a:t>
            </a:r>
            <a:endParaRPr lang="en-IN" sz="2400" dirty="0"/>
          </a:p>
          <a:p>
            <a:pPr>
              <a:buNone/>
            </a:pPr>
            <a:endParaRPr lang="en-IN" sz="2400" dirty="0"/>
          </a:p>
          <a:p>
            <a:r>
              <a:rPr lang="en-IN" sz="2400" dirty="0"/>
              <a:t>Syntax: </a:t>
            </a:r>
            <a:r>
              <a:rPr lang="en-IN" sz="2400" dirty="0" err="1"/>
              <a:t>numpy.ones</a:t>
            </a:r>
            <a:r>
              <a:rPr lang="en-IN" sz="2400" dirty="0"/>
              <a:t>(</a:t>
            </a:r>
            <a:r>
              <a:rPr lang="en-IN" sz="2400" dirty="0" err="1"/>
              <a:t>shape,dtype</a:t>
            </a:r>
            <a:r>
              <a:rPr lang="en-IN" sz="2400" dirty="0"/>
              <a:t>)</a:t>
            </a:r>
            <a:endParaRPr lang="en-IN" sz="2400" dirty="0"/>
          </a:p>
          <a:p>
            <a:pPr>
              <a:buNone/>
            </a:pPr>
            <a:endParaRPr lang="en-IN" sz="2400" dirty="0"/>
          </a:p>
          <a:p>
            <a:r>
              <a:rPr lang="en-IN" sz="2400" dirty="0"/>
              <a:t>shape- integer or sequence of integers</a:t>
            </a:r>
            <a:endParaRPr lang="en-IN" sz="2400" dirty="0"/>
          </a:p>
          <a:p>
            <a:pPr>
              <a:buNone/>
            </a:pPr>
            <a:endParaRPr lang="en-IN" sz="2400" dirty="0"/>
          </a:p>
          <a:p>
            <a:r>
              <a:rPr lang="en-IN" sz="2400" dirty="0" err="1"/>
              <a:t>Dtype</a:t>
            </a:r>
            <a:r>
              <a:rPr lang="en-IN" sz="2400" dirty="0"/>
              <a:t>- data type(</a:t>
            </a:r>
            <a:r>
              <a:rPr lang="en-IN" sz="2400" dirty="0" err="1"/>
              <a:t>default:float</a:t>
            </a:r>
            <a:r>
              <a:rPr lang="en-IN" sz="2400" dirty="0"/>
              <a:t>)  </a:t>
            </a:r>
            <a:endParaRPr lang="en-IN" sz="2400" dirty="0"/>
          </a:p>
          <a:p>
            <a:pPr>
              <a:buNone/>
            </a:pPr>
            <a:endParaRPr lang="en-IN" sz="2400" dirty="0"/>
          </a:p>
          <a:p>
            <a:r>
              <a:rPr lang="en-IN" sz="2400" dirty="0" err="1"/>
              <a:t>Np.ones</a:t>
            </a:r>
            <a:r>
              <a:rPr lang="en-IN" sz="2400" dirty="0"/>
              <a:t>((3,4),</a:t>
            </a:r>
            <a:r>
              <a:rPr lang="en-IN" sz="2400" dirty="0" err="1"/>
              <a:t>dtype</a:t>
            </a:r>
            <a:r>
              <a:rPr lang="en-IN" sz="2400" dirty="0"/>
              <a:t>=‘</a:t>
            </a:r>
            <a:r>
              <a:rPr lang="en-IN" sz="2400" dirty="0" err="1"/>
              <a:t>int</a:t>
            </a:r>
            <a:r>
              <a:rPr lang="en-IN" sz="2400" dirty="0"/>
              <a:t>’) means 3 rows and 4 columns.</a:t>
            </a:r>
            <a:endParaRPr lang="en-IN" sz="2400"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Normal Distribution</a:t>
            </a:r>
            <a:endParaRPr lang="en-IN" dirty="0"/>
          </a:p>
        </p:txBody>
      </p:sp>
      <p:sp>
        <p:nvSpPr>
          <p:cNvPr id="3" name="Content Placeholder 2"/>
          <p:cNvSpPr>
            <a:spLocks noGrp="1"/>
          </p:cNvSpPr>
          <p:nvPr>
            <p:ph idx="1"/>
          </p:nvPr>
        </p:nvSpPr>
        <p:spPr>
          <a:xfrm>
            <a:off x="457200" y="836712"/>
            <a:ext cx="8229600" cy="5832648"/>
          </a:xfrm>
        </p:spPr>
        <p:txBody>
          <a:bodyPr>
            <a:normAutofit/>
          </a:bodyPr>
          <a:lstStyle/>
          <a:p>
            <a:r>
              <a:rPr lang="en-US" sz="1800" b="0" i="0" dirty="0">
                <a:solidFill>
                  <a:srgbClr val="0A0C10"/>
                </a:solidFill>
                <a:effectLst/>
                <a:latin typeface="-apple-system"/>
              </a:rPr>
              <a:t>A </a:t>
            </a:r>
            <a:r>
              <a:rPr lang="en-US" sz="1800" b="0" i="0" u="none" strike="noStrike" dirty="0">
                <a:effectLst/>
                <a:latin typeface="-apple-system"/>
                <a:hlinkClick r:id="rId1"/>
              </a:rPr>
              <a:t>probability distribution</a:t>
            </a:r>
            <a:r>
              <a:rPr lang="en-US" sz="1800" b="0" i="0" dirty="0">
                <a:solidFill>
                  <a:srgbClr val="0A0C10"/>
                </a:solidFill>
                <a:effectLst/>
                <a:latin typeface="-apple-system"/>
              </a:rPr>
              <a:t> is a statistical function that describes the likelihood of obtaining the possible values that a random variable can take. By this, we mean the range of values that a parameter can take when we randomly pick up values from it.</a:t>
            </a:r>
            <a:endParaRPr lang="en-US" sz="1800" b="0" i="0" dirty="0">
              <a:solidFill>
                <a:srgbClr val="0A0C10"/>
              </a:solidFill>
              <a:effectLst/>
              <a:latin typeface="-apple-system"/>
            </a:endParaRPr>
          </a:p>
          <a:p>
            <a:r>
              <a:rPr lang="en-US" sz="1800" b="1" i="0" dirty="0">
                <a:solidFill>
                  <a:srgbClr val="0A0C10"/>
                </a:solidFill>
                <a:effectLst/>
                <a:latin typeface="-apple-system"/>
              </a:rPr>
              <a:t>A probability distribution can be discrete or continuous.</a:t>
            </a:r>
            <a:endParaRPr lang="en-US" sz="1800" b="1" i="0" dirty="0">
              <a:solidFill>
                <a:srgbClr val="0A0C10"/>
              </a:solidFill>
              <a:effectLst/>
              <a:latin typeface="-apple-system"/>
            </a:endParaRPr>
          </a:p>
          <a:p>
            <a:r>
              <a:rPr lang="en-US" sz="1800" b="0" i="0" dirty="0">
                <a:solidFill>
                  <a:srgbClr val="0A0C10"/>
                </a:solidFill>
                <a:effectLst/>
                <a:latin typeface="-apple-system"/>
              </a:rPr>
              <a:t>Suppose in a city we have heights of adults between the age group of 20-30 years ranging from 4.5 ft. to 7 ft.</a:t>
            </a:r>
            <a:endParaRPr lang="en-US" sz="1800" b="0" i="0" dirty="0">
              <a:solidFill>
                <a:srgbClr val="0A0C10"/>
              </a:solidFill>
              <a:effectLst/>
              <a:latin typeface="-apple-system"/>
            </a:endParaRPr>
          </a:p>
          <a:p>
            <a:r>
              <a:rPr lang="en-US" sz="2000" b="0" i="0" dirty="0">
                <a:solidFill>
                  <a:srgbClr val="0A0C10"/>
                </a:solidFill>
                <a:effectLst/>
                <a:latin typeface="-apple-system"/>
              </a:rPr>
              <a:t>If we were asked to pick up 1 adult randomly and asked what his/her (assuming gender does not affect height) height would be? There’s no way to know what the height will be. But if we have the distribution of heights of adults in the city, we can bet on the most probable outcome.</a:t>
            </a:r>
            <a:endParaRPr lang="en-US" sz="2000" b="0" i="0" dirty="0">
              <a:solidFill>
                <a:srgbClr val="0A0C10"/>
              </a:solidFill>
              <a:effectLst/>
              <a:latin typeface="-apple-system"/>
            </a:endParaRPr>
          </a:p>
          <a:p>
            <a:endParaRPr lang="en-US" sz="2000" dirty="0">
              <a:solidFill>
                <a:srgbClr val="0A0C10"/>
              </a:solidFill>
              <a:latin typeface="-apple-system"/>
            </a:endParaRPr>
          </a:p>
          <a:p>
            <a:r>
              <a:rPr lang="en-US" sz="2000" b="0" i="0" dirty="0">
                <a:solidFill>
                  <a:srgbClr val="0A0C10"/>
                </a:solidFill>
                <a:effectLst/>
                <a:latin typeface="-apple-system"/>
              </a:rPr>
              <a:t>A </a:t>
            </a:r>
            <a:r>
              <a:rPr lang="en-US" sz="2000" b="1" i="0" dirty="0">
                <a:solidFill>
                  <a:srgbClr val="0A0C10"/>
                </a:solidFill>
                <a:effectLst/>
                <a:latin typeface="-apple-system"/>
              </a:rPr>
              <a:t>Normal Distribution</a:t>
            </a:r>
            <a:r>
              <a:rPr lang="en-US" sz="2000" b="0" i="0" dirty="0">
                <a:solidFill>
                  <a:srgbClr val="0A0C10"/>
                </a:solidFill>
                <a:effectLst/>
                <a:latin typeface="-apple-system"/>
              </a:rPr>
              <a:t> is also known as a </a:t>
            </a:r>
            <a:r>
              <a:rPr lang="en-US" sz="2000" b="1" i="0" dirty="0">
                <a:solidFill>
                  <a:srgbClr val="0A0C10"/>
                </a:solidFill>
                <a:effectLst/>
                <a:latin typeface="-apple-system"/>
              </a:rPr>
              <a:t>Gaussian distribution</a:t>
            </a:r>
            <a:r>
              <a:rPr lang="en-US" sz="2000" b="0" i="0" dirty="0">
                <a:solidFill>
                  <a:srgbClr val="0A0C10"/>
                </a:solidFill>
                <a:effectLst/>
                <a:latin typeface="-apple-system"/>
              </a:rPr>
              <a:t> or famously </a:t>
            </a:r>
            <a:r>
              <a:rPr lang="en-US" sz="2000" b="1" i="0" dirty="0">
                <a:solidFill>
                  <a:srgbClr val="0A0C10"/>
                </a:solidFill>
                <a:effectLst/>
                <a:latin typeface="-apple-system"/>
              </a:rPr>
              <a:t>Bell Curve</a:t>
            </a:r>
            <a:r>
              <a:rPr lang="en-US" sz="2000" b="0" i="0" dirty="0">
                <a:solidFill>
                  <a:srgbClr val="0A0C10"/>
                </a:solidFill>
                <a:effectLst/>
                <a:latin typeface="-apple-system"/>
              </a:rPr>
              <a:t>. People use both words interchangeably, but it means the same thing. It is a continuous probability distribution.</a:t>
            </a:r>
            <a:endParaRPr lang="en-US" sz="2000" b="1" i="0" dirty="0">
              <a:solidFill>
                <a:srgbClr val="575757"/>
              </a:solidFill>
              <a:effectLst/>
              <a:latin typeface="Georgia" panose="02040502050405020303" pitchFamily="18"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lstStyle/>
          <a:p>
            <a:r>
              <a:rPr lang="en-US" b="0" i="0" dirty="0">
                <a:solidFill>
                  <a:srgbClr val="0A0C10"/>
                </a:solidFill>
                <a:effectLst/>
                <a:latin typeface="-apple-system"/>
              </a:rPr>
              <a:t>The probability density function (pdf) for Normal Distribution:</a:t>
            </a:r>
            <a:endParaRPr lang="en-US" b="0" i="0" dirty="0">
              <a:solidFill>
                <a:srgbClr val="0A0C10"/>
              </a:solidFill>
              <a:effectLst/>
              <a:latin typeface="-apple-system"/>
            </a:endParaRPr>
          </a:p>
          <a:p>
            <a:endParaRPr lang="en-IN" dirty="0"/>
          </a:p>
        </p:txBody>
      </p:sp>
      <p:pic>
        <p:nvPicPr>
          <p:cNvPr id="4" name="Picture 3"/>
          <p:cNvPicPr>
            <a:picLocks noChangeAspect="1"/>
          </p:cNvPicPr>
          <p:nvPr/>
        </p:nvPicPr>
        <p:blipFill>
          <a:blip r:embed="rId1"/>
          <a:stretch>
            <a:fillRect/>
          </a:stretch>
        </p:blipFill>
        <p:spPr>
          <a:xfrm>
            <a:off x="683568" y="1628800"/>
            <a:ext cx="6696075" cy="1485900"/>
          </a:xfrm>
          <a:prstGeom prst="rect">
            <a:avLst/>
          </a:prstGeom>
        </p:spPr>
      </p:pic>
      <p:sp>
        <p:nvSpPr>
          <p:cNvPr id="6" name="TextBox 5"/>
          <p:cNvSpPr txBox="1"/>
          <p:nvPr/>
        </p:nvSpPr>
        <p:spPr>
          <a:xfrm>
            <a:off x="683568" y="3096970"/>
            <a:ext cx="6840760" cy="2308324"/>
          </a:xfrm>
          <a:prstGeom prst="rect">
            <a:avLst/>
          </a:prstGeom>
          <a:noFill/>
        </p:spPr>
        <p:txBody>
          <a:bodyPr wrap="square">
            <a:spAutoFit/>
          </a:bodyPr>
          <a:lstStyle/>
          <a:p>
            <a:r>
              <a:rPr lang="en-US" b="0" i="0" dirty="0">
                <a:solidFill>
                  <a:srgbClr val="0A0C10"/>
                </a:solidFill>
                <a:effectLst/>
                <a:latin typeface="-apple-system"/>
              </a:rPr>
              <a:t>where, μ = Mean , σ = Standard deviation , x = input value.</a:t>
            </a:r>
            <a:endParaRPr lang="en-US" b="0" i="0" dirty="0">
              <a:solidFill>
                <a:srgbClr val="0A0C10"/>
              </a:solidFill>
              <a:effectLst/>
              <a:latin typeface="-apple-system"/>
            </a:endParaRPr>
          </a:p>
          <a:p>
            <a:endParaRPr lang="en-US" dirty="0">
              <a:solidFill>
                <a:srgbClr val="0A0C10"/>
              </a:solidFill>
              <a:latin typeface="-apple-system"/>
            </a:endParaRPr>
          </a:p>
          <a:p>
            <a:pPr algn="l" fontAlgn="base">
              <a:buFont typeface="Arial" panose="020B0604020202020204" pitchFamily="34" charset="0"/>
              <a:buChar char="•"/>
            </a:pPr>
            <a:r>
              <a:rPr lang="en-US" b="1" i="0" dirty="0">
                <a:solidFill>
                  <a:srgbClr val="0A0C10"/>
                </a:solidFill>
                <a:effectLst/>
                <a:latin typeface="-apple-system"/>
              </a:rPr>
              <a:t>Mean</a:t>
            </a:r>
            <a:r>
              <a:rPr lang="en-US" b="0" i="0" dirty="0">
                <a:solidFill>
                  <a:srgbClr val="0A0C10"/>
                </a:solidFill>
                <a:effectLst/>
                <a:latin typeface="-apple-system"/>
              </a:rPr>
              <a:t> – The </a:t>
            </a:r>
            <a:r>
              <a:rPr lang="en-US" b="0" i="0" u="none" strike="noStrike" dirty="0">
                <a:solidFill>
                  <a:srgbClr val="0A0C10"/>
                </a:solidFill>
                <a:effectLst/>
                <a:latin typeface="-apple-system"/>
                <a:hlinkClick r:id="rId2"/>
              </a:rPr>
              <a:t>mean</a:t>
            </a:r>
            <a:r>
              <a:rPr lang="en-US" b="0" i="0" dirty="0">
                <a:solidFill>
                  <a:srgbClr val="0A0C10"/>
                </a:solidFill>
                <a:effectLst/>
                <a:latin typeface="-apple-system"/>
              </a:rPr>
              <a:t> is the usual average. The sum of total points divided by the total number of points.</a:t>
            </a:r>
            <a:endParaRPr lang="en-US" b="0" i="0" dirty="0">
              <a:solidFill>
                <a:srgbClr val="0A0C10"/>
              </a:solidFill>
              <a:effectLst/>
              <a:latin typeface="-apple-system"/>
            </a:endParaRPr>
          </a:p>
          <a:p>
            <a:pPr algn="l" fontAlgn="base">
              <a:buFont typeface="Arial" panose="020B0604020202020204" pitchFamily="34" charset="0"/>
              <a:buChar char="•"/>
            </a:pPr>
            <a:r>
              <a:rPr lang="en-US" b="1" i="0" dirty="0">
                <a:solidFill>
                  <a:srgbClr val="0A0C10"/>
                </a:solidFill>
                <a:effectLst/>
                <a:latin typeface="-apple-system"/>
              </a:rPr>
              <a:t>Standard Deviation</a:t>
            </a:r>
            <a:r>
              <a:rPr lang="en-US" b="0" i="0" dirty="0">
                <a:solidFill>
                  <a:srgbClr val="0A0C10"/>
                </a:solidFill>
                <a:effectLst/>
                <a:latin typeface="-apple-system"/>
              </a:rPr>
              <a:t> – </a:t>
            </a:r>
            <a:r>
              <a:rPr lang="en-US" b="0" i="0" u="none" strike="noStrike" dirty="0">
                <a:solidFill>
                  <a:srgbClr val="0A0C10"/>
                </a:solidFill>
                <a:effectLst/>
                <a:latin typeface="-apple-system"/>
                <a:hlinkClick r:id="rId3"/>
              </a:rPr>
              <a:t>Standard deviation</a:t>
            </a:r>
            <a:r>
              <a:rPr lang="en-US" b="0" i="0" dirty="0">
                <a:solidFill>
                  <a:srgbClr val="0A0C10"/>
                </a:solidFill>
                <a:effectLst/>
                <a:latin typeface="-apple-system"/>
              </a:rPr>
              <a:t> tells us how “spread out” the data is. It is a measure of how far each observed value is from the mean.</a:t>
            </a:r>
            <a:endParaRPr lang="en-US" b="0" i="0" dirty="0">
              <a:solidFill>
                <a:srgbClr val="0A0C10"/>
              </a:solidFill>
              <a:effectLst/>
              <a:latin typeface="-apple-system"/>
            </a:endParaRPr>
          </a:p>
          <a:p>
            <a:endParaRPr lang="en-IN"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effectLst/>
                <a:latin typeface="-apple-system"/>
              </a:rPr>
              <a:t>Calculating Probabilities with Normal Distribution</a:t>
            </a:r>
            <a:br>
              <a:rPr lang="en-US" b="0" i="0" dirty="0">
                <a:effectLst/>
                <a:latin typeface="-apple-system"/>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400" b="0" i="0" dirty="0">
                <a:solidFill>
                  <a:srgbClr val="0A0C10"/>
                </a:solidFill>
                <a:effectLst/>
                <a:latin typeface="-apple-system"/>
              </a:rPr>
              <a:t>To find the probability of a value occurring within a range in a normal distribution, we just need to find the area under the curve in that range. i.e. we need to integrate the density function.</a:t>
            </a:r>
            <a:endParaRPr lang="en-US" sz="2400" b="0" i="0" dirty="0">
              <a:solidFill>
                <a:srgbClr val="0A0C10"/>
              </a:solidFill>
              <a:effectLst/>
              <a:latin typeface="-apple-system"/>
            </a:endParaRPr>
          </a:p>
          <a:p>
            <a:r>
              <a:rPr lang="en-US" sz="2400" b="0" i="0" dirty="0">
                <a:solidFill>
                  <a:srgbClr val="0A0C10"/>
                </a:solidFill>
                <a:effectLst/>
                <a:latin typeface="-apple-system"/>
              </a:rPr>
              <a:t>Since the normal distribution is a continuous distribution, the area under the curve represents the probabilities.</a:t>
            </a:r>
            <a:endParaRPr lang="en-US" sz="2400" b="0" i="0" dirty="0">
              <a:solidFill>
                <a:srgbClr val="0A0C10"/>
              </a:solidFill>
              <a:effectLst/>
              <a:latin typeface="-apple-system"/>
            </a:endParaRPr>
          </a:p>
          <a:p>
            <a:r>
              <a:rPr lang="en-US" sz="2000" b="0" i="0" dirty="0">
                <a:solidFill>
                  <a:srgbClr val="0A0C10"/>
                </a:solidFill>
                <a:effectLst/>
                <a:latin typeface="-apple-system"/>
              </a:rPr>
              <a:t>Before getting into details first let’s just know what a Standard Normal Distribution is.</a:t>
            </a:r>
            <a:endParaRPr lang="en-US" sz="2000" b="0" i="0" dirty="0">
              <a:solidFill>
                <a:srgbClr val="0A0C10"/>
              </a:solidFill>
              <a:effectLst/>
              <a:latin typeface="-apple-system"/>
            </a:endParaRPr>
          </a:p>
          <a:p>
            <a:r>
              <a:rPr lang="en-US" sz="2400" b="1" i="0" dirty="0">
                <a:solidFill>
                  <a:srgbClr val="0A0C10"/>
                </a:solidFill>
                <a:effectLst/>
                <a:latin typeface="-apple-system"/>
              </a:rPr>
              <a:t>A standard normal distribution</a:t>
            </a:r>
            <a:r>
              <a:rPr lang="en-US" sz="2400" b="0" i="0" dirty="0">
                <a:solidFill>
                  <a:srgbClr val="0A0C10"/>
                </a:solidFill>
                <a:effectLst/>
                <a:latin typeface="-apple-system"/>
              </a:rPr>
              <a:t> is just similar to a normal distribution with mean = 0 and standard deviation = 1.</a:t>
            </a:r>
            <a:endParaRPr lang="en-US" sz="2400" b="0" i="0" dirty="0">
              <a:solidFill>
                <a:srgbClr val="0A0C10"/>
              </a:solidFill>
              <a:effectLst/>
              <a:latin typeface="-apple-system"/>
            </a:endParaRPr>
          </a:p>
          <a:p>
            <a:r>
              <a:rPr lang="en-IN" sz="2000" b="0" i="0" dirty="0">
                <a:solidFill>
                  <a:srgbClr val="0A0C10"/>
                </a:solidFill>
                <a:effectLst/>
                <a:latin typeface="Fira Mono" panose="020B0604020202020204" pitchFamily="49" charset="0"/>
              </a:rPr>
              <a:t>Z = (x-</a:t>
            </a:r>
            <a:r>
              <a:rPr lang="el-GR" sz="2000" b="0" i="0" dirty="0">
                <a:solidFill>
                  <a:srgbClr val="0A0C10"/>
                </a:solidFill>
                <a:effectLst/>
                <a:latin typeface="Fira Mono" panose="020B0604020202020204" pitchFamily="49" charset="0"/>
              </a:rPr>
              <a:t>μ)/ σ</a:t>
            </a:r>
            <a:endParaRPr lang="en-US" sz="2000" b="0" i="0" dirty="0">
              <a:solidFill>
                <a:srgbClr val="0A0C10"/>
              </a:solidFill>
              <a:effectLst/>
              <a:latin typeface="Fira Mono" panose="020B0604020202020204" pitchFamily="49" charset="0"/>
            </a:endParaRPr>
          </a:p>
          <a:p>
            <a:r>
              <a:rPr lang="en-US" sz="2000" b="0" i="0" dirty="0">
                <a:solidFill>
                  <a:srgbClr val="0A0C10"/>
                </a:solidFill>
                <a:effectLst/>
                <a:latin typeface="-apple-system"/>
              </a:rPr>
              <a:t>The z value above is also known as a</a:t>
            </a:r>
            <a:r>
              <a:rPr lang="en-US" sz="2000" b="1" i="0" dirty="0">
                <a:solidFill>
                  <a:srgbClr val="0A0C10"/>
                </a:solidFill>
                <a:effectLst/>
                <a:latin typeface="-apple-system"/>
              </a:rPr>
              <a:t> </a:t>
            </a:r>
            <a:r>
              <a:rPr lang="en-US" sz="2000" b="1" i="0" u="none" strike="noStrike" dirty="0">
                <a:solidFill>
                  <a:srgbClr val="0A0C10"/>
                </a:solidFill>
                <a:effectLst/>
                <a:latin typeface="-apple-system"/>
                <a:hlinkClick r:id="rId1"/>
              </a:rPr>
              <a:t>z-score</a:t>
            </a:r>
            <a:r>
              <a:rPr lang="en-US" sz="2000" b="0" i="0" dirty="0">
                <a:solidFill>
                  <a:srgbClr val="0A0C10"/>
                </a:solidFill>
                <a:effectLst/>
                <a:latin typeface="-apple-system"/>
              </a:rPr>
              <a:t>. A z-score gives you an idea of how far from the mean a data point is.</a:t>
            </a:r>
            <a:endParaRPr lang="en-IN" sz="20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b="0" i="0" dirty="0">
                <a:effectLst/>
                <a:latin typeface="-apple-system"/>
              </a:rPr>
              <a:t>Creating the Normal Curve</a:t>
            </a:r>
            <a:br>
              <a:rPr lang="en-IN" b="0" i="0" dirty="0">
                <a:effectLst/>
                <a:latin typeface="-apple-system"/>
              </a:rPr>
            </a:br>
            <a:endParaRPr lang="en-IN" dirty="0"/>
          </a:p>
        </p:txBody>
      </p:sp>
      <p:sp>
        <p:nvSpPr>
          <p:cNvPr id="3" name="Content Placeholder 2"/>
          <p:cNvSpPr>
            <a:spLocks noGrp="1"/>
          </p:cNvSpPr>
          <p:nvPr>
            <p:ph idx="1"/>
          </p:nvPr>
        </p:nvSpPr>
        <p:spPr>
          <a:xfrm>
            <a:off x="457200" y="692696"/>
            <a:ext cx="8229600" cy="5890666"/>
          </a:xfrm>
        </p:spPr>
        <p:txBody>
          <a:bodyPr>
            <a:normAutofit/>
          </a:bodyPr>
          <a:lstStyle/>
          <a:p>
            <a:r>
              <a:rPr lang="en-US" sz="2400" dirty="0"/>
              <a:t>We’ll use </a:t>
            </a:r>
            <a:r>
              <a:rPr lang="en-US" sz="2400" dirty="0" err="1"/>
              <a:t>scipy.norm</a:t>
            </a:r>
            <a:r>
              <a:rPr lang="en-US" sz="2400" dirty="0"/>
              <a:t> class function to calculate probabilities from the normal distribution.</a:t>
            </a:r>
            <a:endParaRPr lang="en-US" sz="2400" dirty="0"/>
          </a:p>
          <a:p>
            <a:r>
              <a:rPr lang="en-US" sz="2400" b="0" i="0" dirty="0">
                <a:solidFill>
                  <a:srgbClr val="0A0C10"/>
                </a:solidFill>
                <a:effectLst/>
                <a:latin typeface="-apple-system"/>
              </a:rPr>
              <a:t>Suppose we have data of the heights of adults in a town and the data follows a normal distribution, we have a sufficient sample size with mean equals 5.3 and the standard deviation is 1.</a:t>
            </a:r>
            <a:endParaRPr lang="en-US" sz="2400" b="0" i="0" dirty="0">
              <a:solidFill>
                <a:srgbClr val="0A0C10"/>
              </a:solidFill>
              <a:effectLst/>
              <a:latin typeface="-apple-system"/>
            </a:endParaRPr>
          </a:p>
          <a:p>
            <a:r>
              <a:rPr lang="en-US" sz="2000" b="1" i="0" dirty="0">
                <a:solidFill>
                  <a:srgbClr val="0A0C10"/>
                </a:solidFill>
                <a:effectLst/>
                <a:latin typeface="-apple-system"/>
              </a:rPr>
              <a:t>This information is sufficient to make a normal curve.</a:t>
            </a:r>
            <a:endParaRPr lang="en-US" sz="2000" b="1" i="0" dirty="0">
              <a:solidFill>
                <a:srgbClr val="0A0C10"/>
              </a:solidFill>
              <a:effectLst/>
              <a:latin typeface="-apple-system"/>
            </a:endParaRPr>
          </a:p>
          <a:p>
            <a:endParaRPr lang="en-IN" sz="20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idx="1"/>
          </p:nvPr>
        </p:nvSpPr>
        <p:spPr bwMode="auto">
          <a:xfrm>
            <a:off x="480472" y="1338734"/>
            <a:ext cx="806489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from </a:t>
            </a:r>
            <a:r>
              <a:rPr kumimoji="0" lang="en-US" altLang="en-US" sz="2000" b="1" i="0" u="none" strike="noStrike" cap="none" normalizeH="0" baseline="0" dirty="0" err="1">
                <a:ln>
                  <a:noFill/>
                </a:ln>
                <a:solidFill>
                  <a:srgbClr val="651FFF"/>
                </a:solidFill>
                <a:effectLst/>
                <a:latin typeface="Fira Mono" panose="020B0604020202020204" pitchFamily="49" charset="0"/>
              </a:rPr>
              <a:t>scipy.stats</a:t>
            </a:r>
            <a:r>
              <a:rPr kumimoji="0" lang="en-US" altLang="en-US" sz="2000" b="1" i="0" u="none" strike="noStrike" cap="none" normalizeH="0" baseline="0" dirty="0">
                <a:ln>
                  <a:noFill/>
                </a:ln>
                <a:solidFill>
                  <a:srgbClr val="651FFF"/>
                </a:solidFill>
                <a:effectLst/>
                <a:latin typeface="Fira Mono" panose="020B0604020202020204" pitchFamily="49" charset="0"/>
              </a:rPr>
              <a:t> import norm</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import </a:t>
            </a:r>
            <a:r>
              <a:rPr kumimoji="0" lang="en-US" altLang="en-US" sz="2000" b="1" i="0" u="none" strike="noStrike" cap="none" normalizeH="0" baseline="0" dirty="0" err="1">
                <a:ln>
                  <a:noFill/>
                </a:ln>
                <a:solidFill>
                  <a:srgbClr val="651FFF"/>
                </a:solidFill>
                <a:effectLst/>
                <a:latin typeface="Fira Mono" panose="020B0604020202020204" pitchFamily="49" charset="0"/>
              </a:rPr>
              <a:t>numpy</a:t>
            </a:r>
            <a:r>
              <a:rPr kumimoji="0" lang="en-US" altLang="en-US" sz="2000" b="1" i="0" u="none" strike="noStrike" cap="none" normalizeH="0" baseline="0" dirty="0">
                <a:ln>
                  <a:noFill/>
                </a:ln>
                <a:solidFill>
                  <a:srgbClr val="651FFF"/>
                </a:solidFill>
                <a:effectLst/>
                <a:latin typeface="Fira Mono" panose="020B0604020202020204" pitchFamily="49" charset="0"/>
              </a:rPr>
              <a:t> as np</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import </a:t>
            </a:r>
            <a:r>
              <a:rPr kumimoji="0" lang="en-US" altLang="en-US" sz="2000" b="1" i="0" u="none" strike="noStrike" cap="none" normalizeH="0" baseline="0" dirty="0" err="1">
                <a:ln>
                  <a:noFill/>
                </a:ln>
                <a:solidFill>
                  <a:srgbClr val="651FFF"/>
                </a:solidFill>
                <a:effectLst/>
                <a:latin typeface="Fira Mono" panose="020B0604020202020204" pitchFamily="49" charset="0"/>
              </a:rPr>
              <a:t>matplotlib.pyplot</a:t>
            </a:r>
            <a:r>
              <a:rPr kumimoji="0" lang="en-US" altLang="en-US" sz="2000" b="1" i="0" u="none" strike="noStrike" cap="none" normalizeH="0" baseline="0" dirty="0">
                <a:ln>
                  <a:noFill/>
                </a:ln>
                <a:solidFill>
                  <a:srgbClr val="651FFF"/>
                </a:solidFill>
                <a:effectLst/>
                <a:latin typeface="Fira Mono" panose="020B0604020202020204" pitchFamily="49" charset="0"/>
              </a:rPr>
              <a:t> as </a:t>
            </a:r>
            <a:r>
              <a:rPr kumimoji="0" lang="en-US" altLang="en-US" sz="2000" b="1" i="0" u="none" strike="noStrike" cap="none" normalizeH="0" baseline="0" dirty="0" err="1">
                <a:ln>
                  <a:noFill/>
                </a:ln>
                <a:solidFill>
                  <a:srgbClr val="651FFF"/>
                </a:solidFill>
                <a:effectLst/>
                <a:latin typeface="Fira Mono" panose="020B0604020202020204" pitchFamily="49" charset="0"/>
              </a:rPr>
              <a:t>plt</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import seaborn as sb</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2000" b="1" dirty="0">
              <a:solidFill>
                <a:srgbClr val="651FFF"/>
              </a:solidFill>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 Creating the distribution</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data = </a:t>
            </a:r>
            <a:r>
              <a:rPr kumimoji="0" lang="en-US" altLang="en-US" sz="2000" b="1" i="0" u="none" strike="noStrike" cap="none" normalizeH="0" baseline="0" dirty="0" err="1">
                <a:ln>
                  <a:noFill/>
                </a:ln>
                <a:solidFill>
                  <a:srgbClr val="651FFF"/>
                </a:solidFill>
                <a:effectLst/>
                <a:latin typeface="Fira Mono" panose="020B0604020202020204" pitchFamily="49" charset="0"/>
              </a:rPr>
              <a:t>np.arange</a:t>
            </a:r>
            <a:r>
              <a:rPr kumimoji="0" lang="en-US" altLang="en-US" sz="2000" b="1" i="0" u="none" strike="noStrike" cap="none" normalizeH="0" baseline="0" dirty="0">
                <a:ln>
                  <a:noFill/>
                </a:ln>
                <a:solidFill>
                  <a:srgbClr val="651FFF"/>
                </a:solidFill>
                <a:effectLst/>
                <a:latin typeface="Fira Mono" panose="020B0604020202020204" pitchFamily="49" charset="0"/>
              </a:rPr>
              <a:t>(1,10,0.01)</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651FFF"/>
                </a:solidFill>
                <a:effectLst/>
                <a:latin typeface="Fira Mono" panose="020B0604020202020204" pitchFamily="49" charset="0"/>
              </a:rPr>
              <a:t>pdf = norm.pdf(data , loc = 5.3 , scale = 1 )</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2000" b="1" dirty="0">
              <a:solidFill>
                <a:srgbClr val="651FFF"/>
              </a:solidFill>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err="1">
                <a:ln>
                  <a:noFill/>
                </a:ln>
                <a:solidFill>
                  <a:srgbClr val="651FFF"/>
                </a:solidFill>
                <a:effectLst/>
                <a:latin typeface="Fira Mono" panose="020B0604020202020204" pitchFamily="49" charset="0"/>
              </a:rPr>
              <a:t>sb.set_style</a:t>
            </a:r>
            <a:r>
              <a:rPr kumimoji="0" lang="en-US" altLang="en-US" sz="2000" b="1" i="0" u="none" strike="noStrike" cap="none" normalizeH="0" baseline="0" dirty="0">
                <a:ln>
                  <a:noFill/>
                </a:ln>
                <a:solidFill>
                  <a:srgbClr val="651FFF"/>
                </a:solidFill>
                <a:effectLst/>
                <a:latin typeface="Fira Mono" panose="020B0604020202020204" pitchFamily="49" charset="0"/>
              </a:rPr>
              <a:t>('</a:t>
            </a:r>
            <a:r>
              <a:rPr kumimoji="0" lang="en-US" altLang="en-US" sz="2000" b="1" i="0" u="none" strike="noStrike" cap="none" normalizeH="0" baseline="0" dirty="0" err="1">
                <a:ln>
                  <a:noFill/>
                </a:ln>
                <a:solidFill>
                  <a:srgbClr val="651FFF"/>
                </a:solidFill>
                <a:effectLst/>
                <a:latin typeface="Fira Mono" panose="020B0604020202020204" pitchFamily="49" charset="0"/>
              </a:rPr>
              <a:t>whitegrid</a:t>
            </a:r>
            <a:r>
              <a:rPr kumimoji="0" lang="en-US" altLang="en-US" sz="2000" b="1" i="0" u="none" strike="noStrike" cap="none" normalizeH="0" baseline="0" dirty="0">
                <a:ln>
                  <a:noFill/>
                </a:ln>
                <a:solidFill>
                  <a:srgbClr val="651FFF"/>
                </a:solidFill>
                <a:effectLst/>
                <a:latin typeface="Fira Mono" panose="020B0604020202020204" pitchFamily="49" charset="0"/>
              </a:rPr>
              <a:t>')</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err="1">
                <a:ln>
                  <a:noFill/>
                </a:ln>
                <a:solidFill>
                  <a:srgbClr val="651FFF"/>
                </a:solidFill>
                <a:effectLst/>
                <a:latin typeface="Fira Mono" panose="020B0604020202020204" pitchFamily="49" charset="0"/>
              </a:rPr>
              <a:t>sb.lineplot</a:t>
            </a:r>
            <a:r>
              <a:rPr kumimoji="0" lang="en-US" altLang="en-US" sz="2000" b="1" i="0" u="none" strike="noStrike" cap="none" normalizeH="0" baseline="0" dirty="0">
                <a:ln>
                  <a:noFill/>
                </a:ln>
                <a:solidFill>
                  <a:srgbClr val="651FFF"/>
                </a:solidFill>
                <a:effectLst/>
                <a:latin typeface="Fira Mono" panose="020B0604020202020204" pitchFamily="49" charset="0"/>
              </a:rPr>
              <a:t>(data, pdf , color = 'black')</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err="1">
                <a:ln>
                  <a:noFill/>
                </a:ln>
                <a:solidFill>
                  <a:srgbClr val="651FFF"/>
                </a:solidFill>
                <a:effectLst/>
                <a:latin typeface="Fira Mono" panose="020B0604020202020204" pitchFamily="49" charset="0"/>
              </a:rPr>
              <a:t>plt.xlabel</a:t>
            </a:r>
            <a:r>
              <a:rPr kumimoji="0" lang="en-US" altLang="en-US" sz="2000" b="1" i="0" u="none" strike="noStrike" cap="none" normalizeH="0" baseline="0" dirty="0">
                <a:ln>
                  <a:noFill/>
                </a:ln>
                <a:solidFill>
                  <a:srgbClr val="651FFF"/>
                </a:solidFill>
                <a:effectLst/>
                <a:latin typeface="Fira Mono" panose="020B0604020202020204" pitchFamily="49" charset="0"/>
              </a:rPr>
              <a:t>('Heights')</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err="1">
                <a:ln>
                  <a:noFill/>
                </a:ln>
                <a:solidFill>
                  <a:srgbClr val="651FFF"/>
                </a:solidFill>
                <a:effectLst/>
                <a:latin typeface="Fira Mono" panose="020B0604020202020204" pitchFamily="49" charset="0"/>
              </a:rPr>
              <a:t>plt.ylabel</a:t>
            </a:r>
            <a:r>
              <a:rPr kumimoji="0" lang="en-US" altLang="en-US" sz="2000" b="1" i="0" u="none" strike="noStrike" cap="none" normalizeH="0" baseline="0" dirty="0">
                <a:ln>
                  <a:noFill/>
                </a:ln>
                <a:solidFill>
                  <a:srgbClr val="651FFF"/>
                </a:solidFill>
                <a:effectLst/>
                <a:latin typeface="Fira Mono" panose="020B0604020202020204" pitchFamily="49" charset="0"/>
              </a:rPr>
              <a:t>('Probability Density')</a:t>
            </a: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000" b="1" i="0" u="none" strike="noStrike" cap="none" normalizeH="0" baseline="0" dirty="0">
              <a:ln>
                <a:noFill/>
              </a:ln>
              <a:solidFill>
                <a:srgbClr val="651FFF"/>
              </a:solidFill>
              <a:effectLst/>
              <a:latin typeface="Fira Mono" panose="020B060402020202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624736"/>
          </a:xfrm>
        </p:spPr>
        <p:txBody>
          <a:bodyPr>
            <a:normAutofit/>
          </a:bodyPr>
          <a:lstStyle/>
          <a:p>
            <a:r>
              <a:rPr lang="en-US" sz="2400" dirty="0"/>
              <a:t>The norm.pdf( ) class method requires loc and scale along with the data as an input argument and gives the probability density value.</a:t>
            </a:r>
            <a:endParaRPr lang="en-US" sz="2400" dirty="0"/>
          </a:p>
          <a:p>
            <a:r>
              <a:rPr lang="en-US" sz="2400" dirty="0"/>
              <a:t> loc is nothing but the mean and the scale is the standard deviation of data.</a:t>
            </a:r>
            <a:endParaRPr lang="en-US" sz="2400" dirty="0"/>
          </a:p>
          <a:p>
            <a:endParaRPr lang="en-IN" sz="24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600" b="0" i="0" dirty="0">
                <a:effectLst/>
                <a:latin typeface="-apple-system"/>
              </a:rPr>
              <a:t>Calculating Probability of Specific Data </a:t>
            </a:r>
            <a:r>
              <a:rPr lang="en-US" sz="3600" b="0" i="0" dirty="0" err="1">
                <a:effectLst/>
                <a:latin typeface="-apple-system"/>
              </a:rPr>
              <a:t>Occurance</a:t>
            </a:r>
            <a:br>
              <a:rPr lang="en-US" b="0" i="0" dirty="0">
                <a:effectLst/>
                <a:latin typeface="-apple-system"/>
              </a:rPr>
            </a:br>
            <a:endParaRPr lang="en-IN" dirty="0"/>
          </a:p>
        </p:txBody>
      </p:sp>
      <p:sp>
        <p:nvSpPr>
          <p:cNvPr id="3" name="Content Placeholder 2"/>
          <p:cNvSpPr>
            <a:spLocks noGrp="1"/>
          </p:cNvSpPr>
          <p:nvPr>
            <p:ph idx="1"/>
          </p:nvPr>
        </p:nvSpPr>
        <p:spPr>
          <a:xfrm>
            <a:off x="457200" y="731838"/>
            <a:ext cx="8229600" cy="5721498"/>
          </a:xfrm>
        </p:spPr>
        <p:txBody>
          <a:bodyPr>
            <a:normAutofit/>
          </a:bodyPr>
          <a:lstStyle/>
          <a:p>
            <a:r>
              <a:rPr lang="en-US" sz="2400" b="0" i="0" dirty="0">
                <a:solidFill>
                  <a:srgbClr val="0A0C10"/>
                </a:solidFill>
                <a:effectLst/>
                <a:latin typeface="-apple-system"/>
              </a:rPr>
              <a:t>Now, if we were asked to pick one person randomly from this distribution, then what is the probability that the height of the person will be smaller than 4.5 ft. ?</a:t>
            </a:r>
            <a:endParaRPr lang="en-US" sz="2400" b="0" i="0" dirty="0">
              <a:solidFill>
                <a:srgbClr val="0A0C10"/>
              </a:solidFill>
              <a:effectLst/>
              <a:latin typeface="-apple-system"/>
            </a:endParaRPr>
          </a:p>
          <a:p>
            <a:r>
              <a:rPr lang="en-US" sz="1400" b="0" i="0" dirty="0">
                <a:solidFill>
                  <a:srgbClr val="0A0C10"/>
                </a:solidFill>
                <a:effectLst/>
                <a:latin typeface="-apple-system"/>
              </a:rPr>
              <a:t>The area under the curve as shown in the figure above will be the probability that the height of the person will be smaller than 4.5 ft if chosen randomly from the distribution. Let’s see how we can calculate this in python.</a:t>
            </a:r>
            <a:endParaRPr lang="en-US" sz="2400" dirty="0">
              <a:solidFill>
                <a:srgbClr val="0A0C10"/>
              </a:solidFill>
              <a:latin typeface="-apple-system"/>
            </a:endParaRPr>
          </a:p>
          <a:p>
            <a:endParaRPr lang="en-IN" sz="2400" dirty="0"/>
          </a:p>
        </p:txBody>
      </p:sp>
      <p:graphicFrame>
        <p:nvGraphicFramePr>
          <p:cNvPr id="4" name="Table 3"/>
          <p:cNvGraphicFramePr>
            <a:graphicFrameLocks noGrp="1"/>
          </p:cNvGraphicFramePr>
          <p:nvPr/>
        </p:nvGraphicFramePr>
        <p:xfrm>
          <a:off x="827584" y="2846576"/>
          <a:ext cx="7344816" cy="870456"/>
        </p:xfrm>
        <a:graphic>
          <a:graphicData uri="http://schemas.openxmlformats.org/drawingml/2006/table">
            <a:tbl>
              <a:tblPr/>
              <a:tblGrid>
                <a:gridCol w="7344816"/>
              </a:tblGrid>
              <a:tr h="870456">
                <a:tc>
                  <a:txBody>
                    <a:bodyPr/>
                    <a:lstStyle/>
                    <a:p>
                      <a:pPr algn="l" rtl="0" fontAlgn="base"/>
                      <a:r>
                        <a:rPr lang="en-IN" b="0" i="0" dirty="0">
                          <a:effectLst/>
                          <a:latin typeface="Fira Mono" panose="020B0604020202020204" pitchFamily="49" charset="0"/>
                        </a:rPr>
                        <a:t>norm(</a:t>
                      </a:r>
                      <a:r>
                        <a:rPr lang="en-IN" b="0" i="0" dirty="0" err="1">
                          <a:effectLst/>
                          <a:latin typeface="Fira Mono" panose="020B0604020202020204" pitchFamily="49" charset="0"/>
                        </a:rPr>
                        <a:t>loc</a:t>
                      </a:r>
                      <a:r>
                        <a:rPr lang="en-IN" b="0" i="0" dirty="0">
                          <a:effectLst/>
                          <a:latin typeface="Fira Mono" panose="020B0604020202020204" pitchFamily="49" charset="0"/>
                        </a:rPr>
                        <a:t> = 5.3 , scale = 1).</a:t>
                      </a:r>
                      <a:r>
                        <a:rPr lang="en-IN" b="0" i="0" dirty="0" err="1">
                          <a:effectLst/>
                          <a:latin typeface="Fira Mono" panose="020B0604020202020204" pitchFamily="49" charset="0"/>
                        </a:rPr>
                        <a:t>cdf</a:t>
                      </a:r>
                      <a:r>
                        <a:rPr lang="en-IN" b="0" i="0" dirty="0">
                          <a:effectLst/>
                          <a:latin typeface="Fira Mono" panose="020B0604020202020204" pitchFamily="49" charset="0"/>
                        </a:rPr>
                        <a:t>(4.5)</a:t>
                      </a:r>
                      <a:endParaRPr lang="en-IN" b="0" i="0" dirty="0">
                        <a:effectLst/>
                        <a:latin typeface="Fira Mono" panose="020B0604020202020204" pitchFamily="49" charset="0"/>
                      </a:endParaRPr>
                    </a:p>
                    <a:p>
                      <a:pPr algn="l" rtl="0" fontAlgn="base"/>
                      <a:endParaRPr lang="en-IN" b="0" i="0" dirty="0">
                        <a:effectLst/>
                        <a:latin typeface="Fira Mono" panose="020B0604020202020204" pitchFamily="49" charset="0"/>
                      </a:endParaRPr>
                    </a:p>
                    <a:p>
                      <a:pPr algn="l" rtl="0" fontAlgn="base"/>
                      <a:endParaRPr lang="en-IN" b="0" i="0" dirty="0">
                        <a:effectLst/>
                        <a:latin typeface="Fira Mono" panose="020B0604020202020204" pitchFamily="49" charset="0"/>
                      </a:endParaRPr>
                    </a:p>
                  </a:txBody>
                  <a:tcPr marL="0" marR="0" marT="0" marB="0" anchor="ctr">
                    <a:lnL>
                      <a:noFill/>
                    </a:lnL>
                    <a:lnR>
                      <a:noFill/>
                    </a:lnR>
                    <a:lnT>
                      <a:noFill/>
                    </a:lnT>
                    <a:lnB>
                      <a:noFill/>
                    </a:lnB>
                  </a:tcPr>
                </a:tc>
              </a:tr>
            </a:tbl>
          </a:graphicData>
        </a:graphic>
      </p:graphicFrame>
      <p:sp>
        <p:nvSpPr>
          <p:cNvPr id="5" name="Rectangle 2"/>
          <p:cNvSpPr>
            <a:spLocks noChangeArrowheads="1"/>
          </p:cNvSpPr>
          <p:nvPr/>
        </p:nvSpPr>
        <p:spPr bwMode="auto">
          <a:xfrm>
            <a:off x="539552" y="3429000"/>
            <a:ext cx="9144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a:ln>
                  <a:noFill/>
                </a:ln>
                <a:solidFill>
                  <a:srgbClr val="0A0C10"/>
                </a:solidFill>
                <a:effectLst/>
                <a:latin typeface="Fira Mono" panose="020B0604020202020204" pitchFamily="49" charset="0"/>
              </a:rPr>
              <a:t>0.211855 or 21.185 %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p:cNvSpPr txBox="1"/>
          <p:nvPr/>
        </p:nvSpPr>
        <p:spPr>
          <a:xfrm>
            <a:off x="800552" y="4005064"/>
            <a:ext cx="7886248" cy="2585323"/>
          </a:xfrm>
          <a:prstGeom prst="rect">
            <a:avLst/>
          </a:prstGeom>
          <a:noFill/>
        </p:spPr>
        <p:txBody>
          <a:bodyPr wrap="square">
            <a:spAutoFit/>
          </a:bodyPr>
          <a:lstStyle/>
          <a:p>
            <a:r>
              <a:rPr lang="en-US" b="0" i="0" dirty="0">
                <a:solidFill>
                  <a:srgbClr val="0A0C10"/>
                </a:solidFill>
                <a:effectLst/>
                <a:latin typeface="-apple-system"/>
              </a:rPr>
              <a:t>The single line of code above finds the probability that there is a 21.18% chance that if a person is chosen randomly from the normal distribution with a mean of 5.3 and a </a:t>
            </a:r>
            <a:r>
              <a:rPr lang="en-US" b="0" i="0" u="none" strike="noStrike" dirty="0">
                <a:effectLst/>
                <a:latin typeface="-apple-system"/>
                <a:hlinkClick r:id="rId1"/>
              </a:rPr>
              <a:t>standard deviation</a:t>
            </a:r>
            <a:r>
              <a:rPr lang="en-US" b="0" i="0" dirty="0">
                <a:solidFill>
                  <a:srgbClr val="0A0C10"/>
                </a:solidFill>
                <a:effectLst/>
                <a:latin typeface="-apple-system"/>
              </a:rPr>
              <a:t> of 1, then the height of the person will be below 4.5 ft</a:t>
            </a:r>
            <a:endParaRPr lang="en-US" b="0" i="0" dirty="0">
              <a:solidFill>
                <a:srgbClr val="0A0C10"/>
              </a:solidFill>
              <a:effectLst/>
              <a:latin typeface="-apple-system"/>
            </a:endParaRPr>
          </a:p>
          <a:p>
            <a:endParaRPr lang="en-US" dirty="0">
              <a:solidFill>
                <a:srgbClr val="0A0C10"/>
              </a:solidFill>
              <a:latin typeface="-apple-system"/>
            </a:endParaRPr>
          </a:p>
          <a:p>
            <a:r>
              <a:rPr lang="en-US" b="0" i="0" dirty="0">
                <a:solidFill>
                  <a:srgbClr val="0A0C10"/>
                </a:solidFill>
                <a:effectLst/>
                <a:latin typeface="-apple-system"/>
              </a:rPr>
              <a:t>The cumulative distribution function (CDF) calculates the cumulative probability for a given x-value.</a:t>
            </a:r>
            <a:endParaRPr lang="en-US" b="0" i="0" dirty="0">
              <a:solidFill>
                <a:srgbClr val="0A0C10"/>
              </a:solidFill>
              <a:effectLst/>
              <a:latin typeface="-apple-system"/>
            </a:endParaRPr>
          </a:p>
          <a:p>
            <a:endParaRPr lang="en-US" dirty="0">
              <a:solidFill>
                <a:srgbClr val="0A0C10"/>
              </a:solidFill>
              <a:latin typeface="-apple-system"/>
            </a:endParaRPr>
          </a:p>
          <a:p>
            <a:r>
              <a:rPr lang="en-US" b="0" i="0" dirty="0">
                <a:solidFill>
                  <a:srgbClr val="0A0C10"/>
                </a:solidFill>
                <a:effectLst/>
                <a:latin typeface="-apple-system"/>
              </a:rPr>
              <a:t>Cumulative probability value from -∞ to ∞ will be equal to 1.</a:t>
            </a:r>
            <a:endParaRPr lang="en-IN"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624736"/>
          </a:xfrm>
        </p:spPr>
        <p:txBody>
          <a:bodyPr>
            <a:normAutofit/>
          </a:bodyPr>
          <a:lstStyle/>
          <a:p>
            <a:r>
              <a:rPr lang="en-US" sz="2400" b="0" i="0" dirty="0">
                <a:solidFill>
                  <a:srgbClr val="0A0C10"/>
                </a:solidFill>
                <a:effectLst/>
                <a:latin typeface="-apple-system"/>
              </a:rPr>
              <a:t>Now, again we were asked to pick one person randomly from this distribution, then what is the probability that the height of the person will be between 6.5 and 4.5 ft. ?</a:t>
            </a:r>
            <a:endParaRPr lang="en-US" sz="2400" b="0" i="0" dirty="0">
              <a:solidFill>
                <a:srgbClr val="0A0C10"/>
              </a:solidFill>
              <a:effectLst/>
              <a:latin typeface="-apple-system"/>
            </a:endParaRPr>
          </a:p>
          <a:p>
            <a:endParaRPr lang="en-IN" sz="2400" dirty="0"/>
          </a:p>
        </p:txBody>
      </p:sp>
      <p:graphicFrame>
        <p:nvGraphicFramePr>
          <p:cNvPr id="4" name="Table 3"/>
          <p:cNvGraphicFramePr>
            <a:graphicFrameLocks noGrp="1"/>
          </p:cNvGraphicFramePr>
          <p:nvPr/>
        </p:nvGraphicFramePr>
        <p:xfrm>
          <a:off x="863588" y="1412776"/>
          <a:ext cx="7416824" cy="4663440"/>
        </p:xfrm>
        <a:graphic>
          <a:graphicData uri="http://schemas.openxmlformats.org/drawingml/2006/table">
            <a:tbl>
              <a:tblPr/>
              <a:tblGrid>
                <a:gridCol w="7416824"/>
              </a:tblGrid>
              <a:tr h="0">
                <a:tc>
                  <a:txBody>
                    <a:bodyPr/>
                    <a:lstStyle/>
                    <a:p>
                      <a:pPr algn="l" rtl="0" fontAlgn="base"/>
                      <a:r>
                        <a:rPr lang="en-IN" b="0" i="0" dirty="0" err="1">
                          <a:effectLst/>
                          <a:latin typeface="Fira Mono" panose="020B0604020202020204" pitchFamily="49" charset="0"/>
                        </a:rPr>
                        <a:t>cdf_upper_limit</a:t>
                      </a:r>
                      <a:r>
                        <a:rPr lang="en-IN" b="0" i="0" dirty="0">
                          <a:effectLst/>
                          <a:latin typeface="Fira Mono" panose="020B0604020202020204" pitchFamily="49" charset="0"/>
                        </a:rPr>
                        <a:t> = norm(</a:t>
                      </a:r>
                      <a:r>
                        <a:rPr lang="en-IN" b="0" i="0" dirty="0" err="1">
                          <a:effectLst/>
                          <a:latin typeface="Fira Mono" panose="020B0604020202020204" pitchFamily="49" charset="0"/>
                        </a:rPr>
                        <a:t>loc</a:t>
                      </a:r>
                      <a:r>
                        <a:rPr lang="en-IN" b="0" i="0" dirty="0">
                          <a:effectLst/>
                          <a:latin typeface="Fira Mono" panose="020B0604020202020204" pitchFamily="49" charset="0"/>
                        </a:rPr>
                        <a:t> = 5.3 , scale = 1).</a:t>
                      </a:r>
                      <a:r>
                        <a:rPr lang="en-IN" b="0" i="0" dirty="0" err="1">
                          <a:effectLst/>
                          <a:latin typeface="Fira Mono" panose="020B0604020202020204" pitchFamily="49" charset="0"/>
                        </a:rPr>
                        <a:t>cdf</a:t>
                      </a:r>
                      <a:r>
                        <a:rPr lang="en-IN" b="0" i="0" dirty="0">
                          <a:effectLst/>
                          <a:latin typeface="Fira Mono" panose="020B0604020202020204" pitchFamily="49" charset="0"/>
                        </a:rPr>
                        <a:t>(6.5)</a:t>
                      </a:r>
                      <a:endParaRPr lang="en-IN" b="0" i="0" dirty="0">
                        <a:effectLst/>
                        <a:latin typeface="Fira Mono" panose="020B0604020202020204" pitchFamily="49" charset="0"/>
                      </a:endParaRPr>
                    </a:p>
                    <a:p>
                      <a:pPr algn="l" rtl="0" fontAlgn="base"/>
                      <a:r>
                        <a:rPr lang="en-IN" b="0" i="0" dirty="0" err="1">
                          <a:effectLst/>
                          <a:latin typeface="Fira Mono" panose="020B0604020202020204" pitchFamily="49" charset="0"/>
                        </a:rPr>
                        <a:t>cdf_lower_limit</a:t>
                      </a:r>
                      <a:r>
                        <a:rPr lang="en-IN" b="0" i="0" dirty="0">
                          <a:effectLst/>
                          <a:latin typeface="Fira Mono" panose="020B0604020202020204" pitchFamily="49" charset="0"/>
                        </a:rPr>
                        <a:t> = norm(</a:t>
                      </a:r>
                      <a:r>
                        <a:rPr lang="en-IN" b="0" i="0" dirty="0" err="1">
                          <a:effectLst/>
                          <a:latin typeface="Fira Mono" panose="020B0604020202020204" pitchFamily="49" charset="0"/>
                        </a:rPr>
                        <a:t>loc</a:t>
                      </a:r>
                      <a:r>
                        <a:rPr lang="en-IN" b="0" i="0" dirty="0">
                          <a:effectLst/>
                          <a:latin typeface="Fira Mono" panose="020B0604020202020204" pitchFamily="49" charset="0"/>
                        </a:rPr>
                        <a:t> = 5.3 , scale = 1).</a:t>
                      </a:r>
                      <a:r>
                        <a:rPr lang="en-IN" b="0" i="0" dirty="0" err="1">
                          <a:effectLst/>
                          <a:latin typeface="Fira Mono" panose="020B0604020202020204" pitchFamily="49" charset="0"/>
                        </a:rPr>
                        <a:t>cdf</a:t>
                      </a:r>
                      <a:r>
                        <a:rPr lang="en-IN" b="0" i="0" dirty="0">
                          <a:effectLst/>
                          <a:latin typeface="Fira Mono" panose="020B0604020202020204" pitchFamily="49" charset="0"/>
                        </a:rPr>
                        <a:t>(4.5)</a:t>
                      </a:r>
                      <a:endParaRPr lang="en-IN" b="0" i="0" dirty="0">
                        <a:effectLst/>
                        <a:latin typeface="Fira Mono" panose="020B0604020202020204" pitchFamily="49" charset="0"/>
                      </a:endParaRPr>
                    </a:p>
                    <a:p>
                      <a:pPr algn="l" rtl="0" fontAlgn="base"/>
                      <a:r>
                        <a:rPr lang="en-IN" b="0" i="0" dirty="0">
                          <a:effectLst/>
                          <a:latin typeface="Fira Mono" panose="020B0604020202020204" pitchFamily="49" charset="0"/>
                        </a:rPr>
                        <a:t> </a:t>
                      </a:r>
                      <a:endParaRPr lang="en-IN" b="0" i="0" dirty="0">
                        <a:effectLst/>
                        <a:latin typeface="Fira Mono" panose="020B0604020202020204" pitchFamily="49" charset="0"/>
                      </a:endParaRPr>
                    </a:p>
                    <a:p>
                      <a:pPr algn="l" rtl="0" fontAlgn="base"/>
                      <a:r>
                        <a:rPr lang="en-IN" b="0" i="0" dirty="0">
                          <a:effectLst/>
                          <a:latin typeface="Fira Mono" panose="020B0604020202020204" pitchFamily="49" charset="0"/>
                        </a:rPr>
                        <a:t>prob = </a:t>
                      </a:r>
                      <a:r>
                        <a:rPr lang="en-IN" b="0" i="0" dirty="0" err="1">
                          <a:effectLst/>
                          <a:latin typeface="Fira Mono" panose="020B0604020202020204" pitchFamily="49" charset="0"/>
                        </a:rPr>
                        <a:t>cdf_upper_limit</a:t>
                      </a:r>
                      <a:r>
                        <a:rPr lang="en-IN" b="0" i="0" dirty="0">
                          <a:effectLst/>
                          <a:latin typeface="Fira Mono" panose="020B0604020202020204" pitchFamily="49" charset="0"/>
                        </a:rPr>
                        <a:t> - </a:t>
                      </a:r>
                      <a:r>
                        <a:rPr lang="en-IN" b="0" i="0" dirty="0" err="1">
                          <a:effectLst/>
                          <a:latin typeface="Fira Mono" panose="020B0604020202020204" pitchFamily="49" charset="0"/>
                        </a:rPr>
                        <a:t>cdf_lower_limit</a:t>
                      </a:r>
                      <a:endParaRPr lang="en-IN" b="0" i="0" dirty="0">
                        <a:effectLst/>
                        <a:latin typeface="Fira Mono" panose="020B0604020202020204" pitchFamily="49" charset="0"/>
                      </a:endParaRPr>
                    </a:p>
                    <a:p>
                      <a:pPr algn="l" rtl="0" fontAlgn="base"/>
                      <a:r>
                        <a:rPr lang="en-IN" b="0" i="0" dirty="0">
                          <a:effectLst/>
                          <a:latin typeface="Fira Mono" panose="020B0604020202020204" pitchFamily="49" charset="0"/>
                        </a:rPr>
                        <a:t>print(prob)</a:t>
                      </a:r>
                      <a:endParaRPr lang="en-IN" b="0" i="0" dirty="0">
                        <a:effectLst/>
                        <a:latin typeface="Fira Mono" panose="020B0604020202020204" pitchFamily="49" charset="0"/>
                      </a:endParaRPr>
                    </a:p>
                    <a:p>
                      <a:pPr algn="l" rtl="0" fontAlgn="base"/>
                      <a:endParaRPr lang="en-IN" b="0" i="0" dirty="0">
                        <a:effectLst/>
                        <a:latin typeface="Fira Mono" panose="020B0604020202020204" pitchFamily="49" charset="0"/>
                      </a:endParaRPr>
                    </a:p>
                    <a:p>
                      <a:pPr algn="l" rtl="0" fontAlgn="base"/>
                      <a:endParaRPr lang="en-IN" b="0" i="0" dirty="0">
                        <a:effectLst/>
                        <a:latin typeface="Fira Mono" panose="020B0604020202020204" pitchFamily="49" charset="0"/>
                      </a:endParaRPr>
                    </a:p>
                    <a:p>
                      <a:pPr algn="l" rtl="0" fontAlgn="base"/>
                      <a:r>
                        <a:rPr lang="en-US" sz="1800" b="0" i="0" kern="1200" dirty="0">
                          <a:solidFill>
                            <a:schemeClr val="tx1"/>
                          </a:solidFill>
                          <a:effectLst/>
                          <a:latin typeface="+mn-lt"/>
                          <a:ea typeface="+mn-ea"/>
                          <a:cs typeface="+mn-cs"/>
                        </a:rPr>
                        <a:t>Now, what if we were asked about the probability that the height of a person chosen randomly will be above 6.5ft?</a:t>
                      </a:r>
                      <a:endParaRPr lang="en-US" sz="1800" b="0" i="0" kern="1200" dirty="0">
                        <a:solidFill>
                          <a:schemeClr val="tx1"/>
                        </a:solidFill>
                        <a:effectLst/>
                        <a:latin typeface="+mn-lt"/>
                        <a:ea typeface="+mn-ea"/>
                        <a:cs typeface="+mn-cs"/>
                      </a:endParaRPr>
                    </a:p>
                    <a:p>
                      <a:pPr algn="l" rtl="0" fontAlgn="base"/>
                      <a:endParaRPr lang="en-US" sz="1800" b="0" i="0" kern="1200" dirty="0">
                        <a:solidFill>
                          <a:schemeClr val="tx1"/>
                        </a:solidFill>
                        <a:effectLst/>
                        <a:latin typeface="+mn-lt"/>
                        <a:ea typeface="+mn-ea"/>
                        <a:cs typeface="+mn-cs"/>
                      </a:endParaRPr>
                    </a:p>
                    <a:p>
                      <a:pPr algn="l" rtl="0" fontAlgn="base"/>
                      <a:endParaRPr lang="en-US" sz="1800" b="0" i="0" kern="1200" dirty="0">
                        <a:solidFill>
                          <a:schemeClr val="tx1"/>
                        </a:solidFill>
                        <a:effectLst/>
                        <a:latin typeface="+mn-lt"/>
                        <a:ea typeface="+mn-ea"/>
                        <a:cs typeface="+mn-cs"/>
                      </a:endParaRPr>
                    </a:p>
                    <a:p>
                      <a:pPr algn="l" rtl="0" fontAlgn="base"/>
                      <a:r>
                        <a:rPr lang="en-US" sz="1800" b="0" i="0" kern="1200" dirty="0">
                          <a:solidFill>
                            <a:schemeClr val="tx1"/>
                          </a:solidFill>
                          <a:effectLst/>
                          <a:latin typeface="+mn-lt"/>
                          <a:ea typeface="+mn-ea"/>
                          <a:cs typeface="+mn-cs"/>
                        </a:rPr>
                        <a:t>It’s simple, as we know the total area under the curve equals 1, and if we calculate the cumulative probability value from -∞ to 6.5 and subtract it from 1, the result will be the probability that the height of a person chosen randomly will be above 6.5ft.</a:t>
                      </a:r>
                      <a:endParaRPr lang="en-US" sz="1800" b="0" i="0" kern="1200" dirty="0">
                        <a:solidFill>
                          <a:schemeClr val="tx1"/>
                        </a:solidFill>
                        <a:effectLst/>
                        <a:latin typeface="+mn-lt"/>
                        <a:ea typeface="+mn-ea"/>
                        <a:cs typeface="+mn-cs"/>
                      </a:endParaRPr>
                    </a:p>
                    <a:p>
                      <a:pPr algn="l" rtl="0" fontAlgn="base"/>
                      <a:endParaRPr lang="en-US" sz="1800" b="0" i="0" kern="1200" dirty="0">
                        <a:solidFill>
                          <a:schemeClr val="tx1"/>
                        </a:solidFill>
                        <a:effectLst/>
                        <a:latin typeface="+mn-lt"/>
                        <a:ea typeface="+mn-ea"/>
                        <a:cs typeface="+mn-cs"/>
                      </a:endParaRPr>
                    </a:p>
                    <a:p>
                      <a:pPr algn="l" rtl="0" fontAlgn="base"/>
                      <a:endParaRPr lang="en-IN" b="0" i="0" dirty="0">
                        <a:effectLst/>
                        <a:latin typeface="Fira Mono" panose="020B0604020202020204" pitchFamily="49" charset="0"/>
                      </a:endParaRPr>
                    </a:p>
                  </a:txBody>
                  <a:tcPr marL="0" marR="0" marT="0" marB="0" anchor="ctr">
                    <a:lnL>
                      <a:noFill/>
                    </a:lnL>
                    <a:lnR>
                      <a:noFill/>
                    </a:lnR>
                    <a:lnT>
                      <a:noFill/>
                    </a:lnT>
                    <a:lnB>
                      <a:noFill/>
                    </a:lnB>
                  </a:tcPr>
                </a:tc>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043608" y="692696"/>
          <a:ext cx="7488832" cy="2016224"/>
        </p:xfrm>
        <a:graphic>
          <a:graphicData uri="http://schemas.openxmlformats.org/drawingml/2006/table">
            <a:tbl>
              <a:tblPr/>
              <a:tblGrid>
                <a:gridCol w="7488832"/>
              </a:tblGrid>
              <a:tr h="2016224">
                <a:tc>
                  <a:txBody>
                    <a:bodyPr/>
                    <a:lstStyle/>
                    <a:p>
                      <a:pPr algn="l" rtl="0" fontAlgn="base"/>
                      <a:r>
                        <a:rPr lang="en-IN" b="0" i="0" dirty="0" err="1">
                          <a:effectLst/>
                          <a:latin typeface="Fira Mono" panose="020B0604020202020204" pitchFamily="49" charset="0"/>
                        </a:rPr>
                        <a:t>cdf_value</a:t>
                      </a:r>
                      <a:r>
                        <a:rPr lang="en-IN" b="0" i="0" dirty="0">
                          <a:effectLst/>
                          <a:latin typeface="Fira Mono" panose="020B0604020202020204" pitchFamily="49" charset="0"/>
                        </a:rPr>
                        <a:t> = norm(</a:t>
                      </a:r>
                      <a:r>
                        <a:rPr lang="en-IN" b="0" i="0" dirty="0" err="1">
                          <a:effectLst/>
                          <a:latin typeface="Fira Mono" panose="020B0604020202020204" pitchFamily="49" charset="0"/>
                        </a:rPr>
                        <a:t>loc</a:t>
                      </a:r>
                      <a:r>
                        <a:rPr lang="en-IN" b="0" i="0" dirty="0">
                          <a:effectLst/>
                          <a:latin typeface="Fira Mono" panose="020B0604020202020204" pitchFamily="49" charset="0"/>
                        </a:rPr>
                        <a:t> = 5.3 , scale = 1).</a:t>
                      </a:r>
                      <a:r>
                        <a:rPr lang="en-IN" b="0" i="0" dirty="0" err="1">
                          <a:effectLst/>
                          <a:latin typeface="Fira Mono" panose="020B0604020202020204" pitchFamily="49" charset="0"/>
                        </a:rPr>
                        <a:t>cdf</a:t>
                      </a:r>
                      <a:r>
                        <a:rPr lang="en-IN" b="0" i="0" dirty="0">
                          <a:effectLst/>
                          <a:latin typeface="Fira Mono" panose="020B0604020202020204" pitchFamily="49" charset="0"/>
                        </a:rPr>
                        <a:t>(6.5)</a:t>
                      </a:r>
                      <a:endParaRPr lang="en-IN" b="0" i="0" dirty="0">
                        <a:effectLst/>
                        <a:latin typeface="Fira Mono" panose="020B0604020202020204" pitchFamily="49" charset="0"/>
                      </a:endParaRPr>
                    </a:p>
                    <a:p>
                      <a:pPr algn="l" rtl="0" fontAlgn="base"/>
                      <a:r>
                        <a:rPr lang="en-IN" b="0" i="0" dirty="0">
                          <a:effectLst/>
                          <a:latin typeface="Fira Mono" panose="020B0604020202020204" pitchFamily="49" charset="0"/>
                        </a:rPr>
                        <a:t>prob = 1- </a:t>
                      </a:r>
                      <a:r>
                        <a:rPr lang="en-IN" b="0" i="0" dirty="0" err="1">
                          <a:effectLst/>
                          <a:latin typeface="Fira Mono" panose="020B0604020202020204" pitchFamily="49" charset="0"/>
                        </a:rPr>
                        <a:t>cdf_value</a:t>
                      </a:r>
                      <a:endParaRPr lang="en-IN" b="0" i="0" dirty="0">
                        <a:effectLst/>
                        <a:latin typeface="Fira Mono" panose="020B0604020202020204" pitchFamily="49" charset="0"/>
                      </a:endParaRPr>
                    </a:p>
                    <a:p>
                      <a:pPr algn="l" rtl="0" fontAlgn="base"/>
                      <a:r>
                        <a:rPr lang="en-IN" b="0" i="0" dirty="0">
                          <a:effectLst/>
                          <a:latin typeface="Fira Mono" panose="020B0604020202020204" pitchFamily="49" charset="0"/>
                        </a:rPr>
                        <a:t>print(prob)</a:t>
                      </a:r>
                      <a:endParaRPr lang="en-IN" b="0" i="0" dirty="0">
                        <a:effectLst/>
                        <a:latin typeface="Fira Mono" panose="020B0604020202020204" pitchFamily="49" charset="0"/>
                      </a:endParaRPr>
                    </a:p>
                  </a:txBody>
                  <a:tcPr marL="0" marR="0" marT="0" marB="0" anchor="ctr">
                    <a:lnL>
                      <a:noFill/>
                    </a:lnL>
                    <a:lnR>
                      <a:noFill/>
                    </a:lnR>
                    <a:lnT>
                      <a:noFill/>
                    </a:lnT>
                    <a:lnB>
                      <a:noFill/>
                    </a:lnB>
                  </a:tcPr>
                </a:tc>
              </a:tr>
            </a:tbl>
          </a:graphicData>
        </a:graphic>
      </p:graphicFrame>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346050"/>
          </a:xfrm>
        </p:spPr>
        <p:txBody>
          <a:bodyPr>
            <a:normAutofit fontScale="90000"/>
          </a:bodyPr>
          <a:lstStyle/>
          <a:p>
            <a:r>
              <a:rPr lang="en-US" dirty="0"/>
              <a:t>Hypothesis and Hypothesis Testing</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IN" sz="2400" b="1" i="0" dirty="0">
                <a:solidFill>
                  <a:srgbClr val="7E7E7E"/>
                </a:solidFill>
                <a:effectLst/>
                <a:latin typeface="Poppins" panose="00000500000000000000" pitchFamily="2" charset="0"/>
              </a:rPr>
              <a:t>What is a Hypothesis?</a:t>
            </a:r>
            <a:endParaRPr lang="en-IN" sz="2400" b="1" i="0" dirty="0">
              <a:solidFill>
                <a:srgbClr val="7E7E7E"/>
              </a:solidFill>
              <a:effectLst/>
              <a:latin typeface="Poppins" panose="00000500000000000000" pitchFamily="2" charset="0"/>
            </a:endParaRPr>
          </a:p>
          <a:p>
            <a:r>
              <a:rPr lang="en-US" sz="2000" b="0" i="0" dirty="0">
                <a:solidFill>
                  <a:srgbClr val="7E7E7E"/>
                </a:solidFill>
                <a:effectLst/>
                <a:latin typeface="Poppins" panose="00000500000000000000" pitchFamily="2" charset="0"/>
              </a:rPr>
              <a:t>Hypothesis in statistics is any testable claim or assumption about the parameter of the population. </a:t>
            </a:r>
            <a:endParaRPr lang="en-IN" sz="2000" b="1" dirty="0">
              <a:solidFill>
                <a:srgbClr val="7E7E7E"/>
              </a:solidFill>
              <a:latin typeface="Poppins" panose="00000500000000000000" pitchFamily="2" charset="0"/>
            </a:endParaRPr>
          </a:p>
          <a:p>
            <a:r>
              <a:rPr lang="en-US" sz="2000" b="0" i="0" dirty="0">
                <a:solidFill>
                  <a:srgbClr val="7E7E7E"/>
                </a:solidFill>
                <a:effectLst/>
                <a:latin typeface="Poppins" panose="00000500000000000000" pitchFamily="2" charset="0"/>
              </a:rPr>
              <a:t>It should be capable of being tested, either by experiment or observation. Example- The new engine developed by R &amp; D gives more mileage than the existing engine.</a:t>
            </a:r>
            <a:endParaRPr lang="en-US" sz="2000" b="0" i="0" dirty="0">
              <a:solidFill>
                <a:srgbClr val="7E7E7E"/>
              </a:solidFill>
              <a:effectLst/>
              <a:latin typeface="Poppins" panose="00000500000000000000" pitchFamily="2" charset="0"/>
            </a:endParaRPr>
          </a:p>
          <a:p>
            <a:endParaRPr lang="en-I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316335"/>
          </a:xfrm>
        </p:spPr>
        <p:txBody>
          <a:bodyPr>
            <a:normAutofit fontScale="90000"/>
          </a:bodyPr>
          <a:lstStyle/>
          <a:p>
            <a:r>
              <a:rPr lang="en-US" b="0" i="0" dirty="0">
                <a:solidFill>
                  <a:srgbClr val="000000"/>
                </a:solidFill>
                <a:effectLst/>
                <a:latin typeface="Segoe UI" panose="020B0502040204020203" pitchFamily="34" charset="0"/>
              </a:rPr>
              <a:t>Where is Data Science Needed?</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332656"/>
            <a:ext cx="8229600" cy="5793507"/>
          </a:xfrm>
        </p:spPr>
        <p:txBody>
          <a:bodyPr/>
          <a:lstStyle/>
          <a:p>
            <a:pPr algn="l"/>
            <a:r>
              <a:rPr lang="en-US" sz="1800" b="0" i="0" dirty="0">
                <a:solidFill>
                  <a:srgbClr val="000000"/>
                </a:solidFill>
                <a:effectLst/>
                <a:latin typeface="Verdana" panose="020B0604030504040204" pitchFamily="34" charset="0"/>
              </a:rPr>
              <a:t>Data Science is used in many industries in the world today, e.g. banking, consultancy, healthcare, and manufacturing.</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Examples of where Data Science is needed:</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For route planning: To discover the best routes to ship</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foresee delays for flight/ship/train etc. (through predictive analysis)</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create promotional offers</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find the best suited time to deliver goods</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forecast the next years revenue for a company</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analyze health benefit of training</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i="0" dirty="0">
                <a:solidFill>
                  <a:srgbClr val="000000"/>
                </a:solidFill>
                <a:effectLst/>
                <a:latin typeface="Verdana" panose="020B0604030504040204" pitchFamily="34" charset="0"/>
              </a:rPr>
              <a:t>To predict who will win elections</a:t>
            </a:r>
            <a:endParaRPr lang="en-US" sz="1600" b="0" i="0" dirty="0">
              <a:solidFill>
                <a:srgbClr val="000000"/>
              </a:solidFill>
              <a:effectLst/>
              <a:latin typeface="Verdana" panose="020B0604030504040204" pitchFamily="34" charset="0"/>
            </a:endParaRPr>
          </a:p>
          <a:p>
            <a:pPr algn="l"/>
            <a:endParaRPr lang="en-US" sz="1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Generate arrays using zeros()</a:t>
            </a:r>
            <a:endParaRPr lang="en-IN" dirty="0"/>
          </a:p>
        </p:txBody>
      </p:sp>
      <p:sp>
        <p:nvSpPr>
          <p:cNvPr id="3" name="Content Placeholder 2"/>
          <p:cNvSpPr>
            <a:spLocks noGrp="1"/>
          </p:cNvSpPr>
          <p:nvPr>
            <p:ph idx="1"/>
          </p:nvPr>
        </p:nvSpPr>
        <p:spPr>
          <a:xfrm>
            <a:off x="457200" y="1071546"/>
            <a:ext cx="8229600" cy="5500726"/>
          </a:xfrm>
        </p:spPr>
        <p:txBody>
          <a:bodyPr>
            <a:normAutofit/>
          </a:bodyPr>
          <a:lstStyle/>
          <a:p>
            <a:r>
              <a:rPr lang="en-IN" sz="2400" dirty="0" err="1"/>
              <a:t>Numpy.zeros</a:t>
            </a:r>
            <a:r>
              <a:rPr lang="en-IN" sz="2400" dirty="0"/>
              <a:t>() – returns an array of given shape and type filled with zeroes.</a:t>
            </a:r>
            <a:endParaRPr lang="en-IN" sz="2400" dirty="0"/>
          </a:p>
          <a:p>
            <a:pPr>
              <a:buNone/>
            </a:pPr>
            <a:endParaRPr lang="en-IN" sz="2400" dirty="0"/>
          </a:p>
          <a:p>
            <a:r>
              <a:rPr lang="en-IN" sz="2400" dirty="0"/>
              <a:t>Syntax: </a:t>
            </a:r>
            <a:r>
              <a:rPr lang="en-IN" sz="2400" dirty="0" err="1"/>
              <a:t>numpy.zeros</a:t>
            </a:r>
            <a:r>
              <a:rPr lang="en-IN" sz="2400" dirty="0"/>
              <a:t>(</a:t>
            </a:r>
            <a:r>
              <a:rPr lang="en-IN" sz="2400" dirty="0" err="1"/>
              <a:t>shape,dtype</a:t>
            </a:r>
            <a:r>
              <a:rPr lang="en-IN" sz="2400" dirty="0"/>
              <a:t>)</a:t>
            </a:r>
            <a:endParaRPr lang="en-IN" sz="2400" dirty="0"/>
          </a:p>
          <a:p>
            <a:pPr>
              <a:buNone/>
            </a:pPr>
            <a:endParaRPr lang="en-IN" sz="2400" dirty="0"/>
          </a:p>
          <a:p>
            <a:r>
              <a:rPr lang="en-IN" sz="2400" dirty="0"/>
              <a:t>Shape – integer or sequence of integers</a:t>
            </a:r>
            <a:endParaRPr lang="en-IN" sz="2400" dirty="0"/>
          </a:p>
          <a:p>
            <a:pPr>
              <a:buNone/>
            </a:pPr>
            <a:endParaRPr lang="en-IN" sz="2400" dirty="0"/>
          </a:p>
          <a:p>
            <a:r>
              <a:rPr lang="en-IN" sz="2400" dirty="0" err="1"/>
              <a:t>Dtype</a:t>
            </a:r>
            <a:r>
              <a:rPr lang="en-IN" sz="2400" dirty="0"/>
              <a:t>- data type(</a:t>
            </a:r>
            <a:r>
              <a:rPr lang="en-IN" sz="2400" dirty="0" err="1"/>
              <a:t>default:float</a:t>
            </a:r>
            <a:r>
              <a:rPr lang="en-IN" sz="2400" dirty="0"/>
              <a:t>)</a:t>
            </a:r>
            <a:endParaRPr lang="en-IN" sz="2400" dirty="0"/>
          </a:p>
          <a:p>
            <a:pPr>
              <a:buNone/>
            </a:pPr>
            <a:endParaRPr lang="en-IN" sz="2400" dirty="0"/>
          </a:p>
          <a:p>
            <a:r>
              <a:rPr lang="en-IN" sz="2400" dirty="0" err="1"/>
              <a:t>Np.zeros</a:t>
            </a:r>
            <a:r>
              <a:rPr lang="en-IN" sz="2400" dirty="0"/>
              <a:t>((3,4))</a:t>
            </a:r>
            <a:endParaRPr lang="en-IN" sz="2400"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Type of Hypothesis</a:t>
            </a:r>
            <a:endParaRPr lang="en-IN" dirty="0"/>
          </a:p>
        </p:txBody>
      </p:sp>
      <p:sp>
        <p:nvSpPr>
          <p:cNvPr id="3" name="Content Placeholder 2"/>
          <p:cNvSpPr>
            <a:spLocks noGrp="1"/>
          </p:cNvSpPr>
          <p:nvPr>
            <p:ph idx="1"/>
          </p:nvPr>
        </p:nvSpPr>
        <p:spPr>
          <a:xfrm>
            <a:off x="457200" y="731838"/>
            <a:ext cx="8229600" cy="5937522"/>
          </a:xfrm>
        </p:spPr>
        <p:txBody>
          <a:bodyPr/>
          <a:lstStyle/>
          <a:p>
            <a:r>
              <a:rPr lang="en-US" sz="2400" b="1" i="0" dirty="0">
                <a:solidFill>
                  <a:srgbClr val="7E7E7E"/>
                </a:solidFill>
                <a:effectLst/>
                <a:latin typeface="Poppins" panose="00000500000000000000" pitchFamily="2" charset="0"/>
              </a:rPr>
              <a:t>a) Null Hypothesis(H0): </a:t>
            </a:r>
            <a:r>
              <a:rPr lang="en-US" sz="2400" b="0" i="0" dirty="0">
                <a:solidFill>
                  <a:srgbClr val="7E7E7E"/>
                </a:solidFill>
                <a:effectLst/>
                <a:latin typeface="Poppins" panose="00000500000000000000" pitchFamily="2" charset="0"/>
              </a:rPr>
              <a:t>In the type, we say that there is no variation in the outcome. That means, there is no real effect.</a:t>
            </a:r>
            <a:endParaRPr lang="en-US" sz="2400" b="0" i="0" dirty="0">
              <a:solidFill>
                <a:srgbClr val="7E7E7E"/>
              </a:solidFill>
              <a:effectLst/>
              <a:latin typeface="Poppins" panose="00000500000000000000" pitchFamily="2" charset="0"/>
            </a:endParaRPr>
          </a:p>
          <a:p>
            <a:pPr algn="just"/>
            <a:r>
              <a:rPr lang="en-US" sz="2400" b="1" i="0" dirty="0">
                <a:solidFill>
                  <a:srgbClr val="7E7E7E"/>
                </a:solidFill>
                <a:effectLst/>
                <a:latin typeface="Poppins" panose="00000500000000000000" pitchFamily="2" charset="0"/>
              </a:rPr>
              <a:t>Examples :</a:t>
            </a:r>
            <a:endParaRPr lang="en-US" sz="24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400" b="0" i="0" dirty="0">
                <a:solidFill>
                  <a:srgbClr val="7E7E7E"/>
                </a:solidFill>
                <a:effectLst/>
                <a:latin typeface="Poppins" panose="00000500000000000000" pitchFamily="2" charset="0"/>
              </a:rPr>
              <a:t>Special training on students does not affect.</a:t>
            </a:r>
            <a:endParaRPr lang="en-US" sz="24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400" b="0" i="0" dirty="0">
                <a:solidFill>
                  <a:srgbClr val="7E7E7E"/>
                </a:solidFill>
                <a:effectLst/>
                <a:latin typeface="Poppins" panose="00000500000000000000" pitchFamily="2" charset="0"/>
              </a:rPr>
              <a:t>Different teaching method does not affect students’ performance</a:t>
            </a:r>
            <a:endParaRPr lang="en-US" sz="24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400" b="0" i="0" dirty="0">
                <a:solidFill>
                  <a:srgbClr val="7E7E7E"/>
                </a:solidFill>
                <a:effectLst/>
                <a:latin typeface="Poppins" panose="00000500000000000000" pitchFamily="2" charset="0"/>
              </a:rPr>
              <a:t>The drug used for headaches does not affect the application.</a:t>
            </a:r>
            <a:endParaRPr lang="en-US" sz="2400" b="0" i="0" dirty="0">
              <a:solidFill>
                <a:srgbClr val="7E7E7E"/>
              </a:solidFill>
              <a:effectLst/>
              <a:latin typeface="Poppins" panose="00000500000000000000" pitchFamily="2" charset="0"/>
            </a:endParaRPr>
          </a:p>
          <a:p>
            <a:endParaRPr lang="en-US" sz="2400" b="0" i="0" dirty="0">
              <a:solidFill>
                <a:srgbClr val="7E7E7E"/>
              </a:solidFill>
              <a:effectLst/>
              <a:latin typeface="Poppins" panose="00000500000000000000" pitchFamily="2" charset="0"/>
            </a:endParaRPr>
          </a:p>
          <a:p>
            <a:endParaRPr lang="en-IN"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 Alternate Hypothesis(Ha)</a:t>
            </a:r>
            <a:endParaRPr lang="en-IN" dirty="0"/>
          </a:p>
        </p:txBody>
      </p:sp>
      <p:sp>
        <p:nvSpPr>
          <p:cNvPr id="3" name="Content Placeholder 2"/>
          <p:cNvSpPr>
            <a:spLocks noGrp="1"/>
          </p:cNvSpPr>
          <p:nvPr>
            <p:ph idx="1"/>
          </p:nvPr>
        </p:nvSpPr>
        <p:spPr>
          <a:xfrm>
            <a:off x="457200" y="836712"/>
            <a:ext cx="8229600" cy="5746650"/>
          </a:xfrm>
        </p:spPr>
        <p:txBody>
          <a:bodyPr>
            <a:normAutofit/>
          </a:bodyPr>
          <a:lstStyle/>
          <a:p>
            <a:r>
              <a:rPr lang="en-US" sz="2800" b="0" i="0" dirty="0">
                <a:solidFill>
                  <a:srgbClr val="7E7E7E"/>
                </a:solidFill>
                <a:effectLst/>
                <a:latin typeface="Poppins" panose="00000500000000000000" pitchFamily="2" charset="0"/>
              </a:rPr>
              <a:t>It is the contrasting statement to H0 where it says there is a real effect in the outcome. This is the statement we are trying to prove.</a:t>
            </a:r>
            <a:endParaRPr lang="en-US" sz="2800" b="0" i="0" dirty="0">
              <a:solidFill>
                <a:srgbClr val="7E7E7E"/>
              </a:solidFill>
              <a:effectLst/>
              <a:latin typeface="Poppins" panose="00000500000000000000" pitchFamily="2" charset="0"/>
            </a:endParaRPr>
          </a:p>
          <a:p>
            <a:pPr algn="just"/>
            <a:r>
              <a:rPr lang="en-US" sz="2800" b="1" i="0" dirty="0">
                <a:solidFill>
                  <a:srgbClr val="7E7E7E"/>
                </a:solidFill>
                <a:effectLst/>
                <a:latin typeface="Poppins" panose="00000500000000000000" pitchFamily="2" charset="0"/>
              </a:rPr>
              <a:t>Examples:</a:t>
            </a:r>
            <a:endParaRPr lang="en-US" sz="28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800" b="0" i="0" dirty="0">
                <a:solidFill>
                  <a:srgbClr val="7E7E7E"/>
                </a:solidFill>
                <a:effectLst/>
                <a:latin typeface="Poppins" panose="00000500000000000000" pitchFamily="2" charset="0"/>
              </a:rPr>
              <a:t>Special training on students has a significant effect.</a:t>
            </a:r>
            <a:endParaRPr lang="en-US" sz="28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800" b="0" i="0" dirty="0">
                <a:solidFill>
                  <a:srgbClr val="7E7E7E"/>
                </a:solidFill>
                <a:effectLst/>
                <a:latin typeface="Poppins" panose="00000500000000000000" pitchFamily="2" charset="0"/>
              </a:rPr>
              <a:t>Different teaching method has a significant effect on students’ performance.</a:t>
            </a:r>
            <a:endParaRPr lang="en-US" sz="2800" b="0" i="0" dirty="0">
              <a:solidFill>
                <a:srgbClr val="7E7E7E"/>
              </a:solidFill>
              <a:effectLst/>
              <a:latin typeface="Poppins" panose="00000500000000000000" pitchFamily="2" charset="0"/>
            </a:endParaRPr>
          </a:p>
          <a:p>
            <a:pPr algn="just">
              <a:buFont typeface="Arial" panose="020B0604020202020204" pitchFamily="34" charset="0"/>
              <a:buChar char="•"/>
            </a:pPr>
            <a:r>
              <a:rPr lang="en-US" sz="2800" b="0" i="0" dirty="0">
                <a:solidFill>
                  <a:srgbClr val="7E7E7E"/>
                </a:solidFill>
                <a:effectLst/>
                <a:latin typeface="Poppins" panose="00000500000000000000" pitchFamily="2" charset="0"/>
              </a:rPr>
              <a:t>The drug used for headaches has a significant effect after application.</a:t>
            </a:r>
            <a:endParaRPr lang="en-US" sz="2800" b="0" i="0" dirty="0">
              <a:solidFill>
                <a:srgbClr val="7E7E7E"/>
              </a:solidFill>
              <a:effectLst/>
              <a:latin typeface="Poppins" panose="00000500000000000000" pitchFamily="2" charset="0"/>
            </a:endParaRPr>
          </a:p>
          <a:p>
            <a:endParaRPr lang="en-IN" sz="28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7E7E7E"/>
                </a:solidFill>
                <a:effectLst/>
                <a:latin typeface="Poppins" panose="00000500000000000000" pitchFamily="2" charset="0"/>
              </a:rPr>
              <a:t>Hypothesis Testing Process</a:t>
            </a: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2000" b="0" i="0" dirty="0">
                <a:solidFill>
                  <a:srgbClr val="7E7E7E"/>
                </a:solidFill>
                <a:effectLst/>
                <a:latin typeface="Poppins" panose="00000500000000000000" pitchFamily="2" charset="0"/>
              </a:rPr>
              <a:t>As we already know, a hypothesis is a testable claim and only either H0 or Ha can be proved. </a:t>
            </a:r>
            <a:endParaRPr lang="en-US" sz="2000" b="0" i="0" dirty="0">
              <a:solidFill>
                <a:srgbClr val="7E7E7E"/>
              </a:solidFill>
              <a:effectLst/>
              <a:latin typeface="Poppins" panose="00000500000000000000" pitchFamily="2" charset="0"/>
            </a:endParaRPr>
          </a:p>
          <a:p>
            <a:r>
              <a:rPr lang="en-US" sz="2000" b="0" i="0" dirty="0">
                <a:solidFill>
                  <a:srgbClr val="7E7E7E"/>
                </a:solidFill>
                <a:effectLst/>
                <a:latin typeface="Poppins" panose="00000500000000000000" pitchFamily="2" charset="0"/>
              </a:rPr>
              <a:t>The process of proving either of them is called the “</a:t>
            </a:r>
            <a:r>
              <a:rPr lang="en-US" sz="2000" b="1" i="0" dirty="0">
                <a:solidFill>
                  <a:srgbClr val="7E7E7E"/>
                </a:solidFill>
                <a:effectLst/>
                <a:latin typeface="Poppins" panose="00000500000000000000" pitchFamily="2" charset="0"/>
              </a:rPr>
              <a:t>Hypothesis Testing Process”. Note that if we accept H0, automatically Ha is rejected and vice-versa.</a:t>
            </a:r>
            <a:endParaRPr lang="en-US" sz="2000" b="1" i="0" dirty="0">
              <a:solidFill>
                <a:srgbClr val="7E7E7E"/>
              </a:solidFill>
              <a:effectLst/>
              <a:latin typeface="Poppins" panose="00000500000000000000" pitchFamily="2" charset="0"/>
            </a:endParaRPr>
          </a:p>
          <a:p>
            <a:r>
              <a:rPr lang="en-US" sz="1800" b="0" i="0" dirty="0">
                <a:solidFill>
                  <a:srgbClr val="7E7E7E"/>
                </a:solidFill>
                <a:effectLst/>
                <a:latin typeface="Poppins" panose="00000500000000000000" pitchFamily="2" charset="0"/>
              </a:rPr>
              <a:t>We assign a confidence level to hypothesis testing and try to limit the amount of error being committed.</a:t>
            </a:r>
            <a:endParaRPr lang="en-US" sz="1800" b="0" i="0" dirty="0">
              <a:solidFill>
                <a:srgbClr val="7E7E7E"/>
              </a:solidFill>
              <a:effectLst/>
              <a:latin typeface="Poppins" panose="00000500000000000000" pitchFamily="2" charset="0"/>
            </a:endParaRPr>
          </a:p>
          <a:p>
            <a:r>
              <a:rPr lang="en-US" sz="2000" b="0" i="0" dirty="0">
                <a:solidFill>
                  <a:srgbClr val="7E7E7E"/>
                </a:solidFill>
                <a:effectLst/>
                <a:latin typeface="Poppins" panose="00000500000000000000" pitchFamily="2" charset="0"/>
              </a:rPr>
              <a:t>The universally accepted confidence level is 95</a:t>
            </a:r>
            <a:r>
              <a:rPr lang="en-US" sz="1600" b="0" i="0" dirty="0">
                <a:solidFill>
                  <a:srgbClr val="7E7E7E"/>
                </a:solidFill>
                <a:effectLst/>
                <a:latin typeface="Poppins" panose="00000500000000000000" pitchFamily="2" charset="0"/>
              </a:rPr>
              <a:t>%.  By doing so we admit that while rejecting the null hypothesis, there is a 5% possibility of wrongly rejecting the null hypothesis.</a:t>
            </a:r>
            <a:endParaRPr lang="en-US" sz="1600" b="0" i="0" dirty="0">
              <a:solidFill>
                <a:srgbClr val="7E7E7E"/>
              </a:solidFill>
              <a:effectLst/>
              <a:latin typeface="Poppins" panose="00000500000000000000" pitchFamily="2" charset="0"/>
            </a:endParaRPr>
          </a:p>
          <a:p>
            <a:endParaRPr lang="en-US" sz="1600" dirty="0">
              <a:solidFill>
                <a:srgbClr val="7E7E7E"/>
              </a:solidFill>
              <a:latin typeface="Poppins" panose="00000500000000000000" pitchFamily="2" charset="0"/>
            </a:endParaRPr>
          </a:p>
          <a:p>
            <a:r>
              <a:rPr lang="en-US" sz="1800" b="1" i="1" dirty="0">
                <a:solidFill>
                  <a:srgbClr val="7E7E7E"/>
                </a:solidFill>
                <a:effectLst/>
                <a:latin typeface="Poppins" panose="00000500000000000000" pitchFamily="2" charset="0"/>
              </a:rPr>
              <a:t>Note: While framing the Hypothesis statements, the equality sign =, ≤, ≥ should always appear on the Null Hypothesis side</a:t>
            </a:r>
            <a:r>
              <a:rPr lang="en-US" sz="1800" b="1" i="0" dirty="0">
                <a:solidFill>
                  <a:srgbClr val="7E7E7E"/>
                </a:solidFill>
                <a:effectLst/>
                <a:latin typeface="Poppins" panose="00000500000000000000" pitchFamily="2" charset="0"/>
              </a:rPr>
              <a:t>. </a:t>
            </a:r>
            <a:endParaRPr lang="en-IN" sz="1800"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457200" y="2730523"/>
            <a:ext cx="8229600" cy="1541417"/>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Hypothesis Testing</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400" b="0" i="0" dirty="0">
                <a:solidFill>
                  <a:srgbClr val="7E7E7E"/>
                </a:solidFill>
                <a:effectLst/>
                <a:latin typeface="Poppins" panose="00000500000000000000" pitchFamily="2" charset="0"/>
              </a:rPr>
              <a:t>After framing the hypothesis statements H0 and Ha for a given claim, it is now time to prove either of them wrong. This is done by 3 well-defined methods namely,</a:t>
            </a:r>
            <a:endParaRPr lang="en-US" sz="2400" b="0" i="0" dirty="0">
              <a:solidFill>
                <a:srgbClr val="7E7E7E"/>
              </a:solidFill>
              <a:effectLst/>
              <a:latin typeface="Poppins" panose="00000500000000000000" pitchFamily="2" charset="0"/>
            </a:endParaRPr>
          </a:p>
          <a:p>
            <a:pPr algn="just"/>
            <a:r>
              <a:rPr lang="en-US" sz="2000" b="0" i="0" dirty="0">
                <a:solidFill>
                  <a:srgbClr val="7E7E7E"/>
                </a:solidFill>
                <a:effectLst/>
                <a:latin typeface="Poppins" panose="00000500000000000000" pitchFamily="2" charset="0"/>
              </a:rPr>
              <a:t>a) Critical value approach</a:t>
            </a:r>
            <a:endParaRPr lang="en-US" sz="2000" b="0" i="0" dirty="0">
              <a:solidFill>
                <a:srgbClr val="7E7E7E"/>
              </a:solidFill>
              <a:effectLst/>
              <a:latin typeface="Poppins" panose="00000500000000000000" pitchFamily="2" charset="0"/>
            </a:endParaRPr>
          </a:p>
          <a:p>
            <a:pPr algn="just"/>
            <a:r>
              <a:rPr lang="en-US" sz="2000" b="0" i="0" dirty="0">
                <a:solidFill>
                  <a:srgbClr val="7E7E7E"/>
                </a:solidFill>
                <a:effectLst/>
                <a:latin typeface="Poppins" panose="00000500000000000000" pitchFamily="2" charset="0"/>
              </a:rPr>
              <a:t>b) p-value approach</a:t>
            </a:r>
            <a:endParaRPr lang="en-US" sz="2000" b="0" i="0" dirty="0">
              <a:solidFill>
                <a:srgbClr val="7E7E7E"/>
              </a:solidFill>
              <a:effectLst/>
              <a:latin typeface="Poppins" panose="00000500000000000000" pitchFamily="2" charset="0"/>
            </a:endParaRPr>
          </a:p>
          <a:p>
            <a:pPr algn="just"/>
            <a:r>
              <a:rPr lang="en-US" sz="2000" b="0" i="0" dirty="0">
                <a:solidFill>
                  <a:srgbClr val="7E7E7E"/>
                </a:solidFill>
                <a:effectLst/>
                <a:latin typeface="Poppins" panose="00000500000000000000" pitchFamily="2" charset="0"/>
              </a:rPr>
              <a:t>c) Confidence interval approach</a:t>
            </a:r>
            <a:endParaRPr lang="en-US" sz="2000" b="0" i="0" dirty="0">
              <a:solidFill>
                <a:srgbClr val="7E7E7E"/>
              </a:solidFill>
              <a:effectLst/>
              <a:latin typeface="Poppins" panose="00000500000000000000" pitchFamily="2" charset="0"/>
            </a:endParaRPr>
          </a:p>
          <a:p>
            <a:pPr algn="just"/>
            <a:endParaRPr lang="en-US" sz="2000" dirty="0">
              <a:solidFill>
                <a:srgbClr val="7E7E7E"/>
              </a:solidFill>
              <a:latin typeface="Poppins" panose="00000500000000000000" pitchFamily="2" charset="0"/>
            </a:endParaRPr>
          </a:p>
          <a:p>
            <a:pPr algn="just"/>
            <a:r>
              <a:rPr lang="en-US" sz="1800" b="0" i="0" dirty="0">
                <a:solidFill>
                  <a:srgbClr val="7E7E7E"/>
                </a:solidFill>
                <a:effectLst/>
                <a:latin typeface="Poppins" panose="00000500000000000000" pitchFamily="2" charset="0"/>
              </a:rPr>
              <a:t>Before going further into each of them, we need to understand something called a </a:t>
            </a:r>
            <a:r>
              <a:rPr lang="en-US" sz="1800" b="1" i="0" dirty="0">
                <a:solidFill>
                  <a:srgbClr val="7E7E7E"/>
                </a:solidFill>
                <a:effectLst/>
                <a:latin typeface="Poppins" panose="00000500000000000000" pitchFamily="2" charset="0"/>
              </a:rPr>
              <a:t>“left/right-tailed test” or a “two-tailed test”. </a:t>
            </a:r>
            <a:r>
              <a:rPr lang="en-US" sz="1800" b="0" i="0" dirty="0">
                <a:solidFill>
                  <a:srgbClr val="7E7E7E"/>
                </a:solidFill>
                <a:effectLst/>
                <a:latin typeface="Poppins" panose="00000500000000000000" pitchFamily="2" charset="0"/>
              </a:rPr>
              <a:t>The trick here is to observe the H0 and Ha statements.</a:t>
            </a:r>
            <a:endParaRPr lang="en-US" sz="1800" b="0" i="0" dirty="0">
              <a:solidFill>
                <a:srgbClr val="7E7E7E"/>
              </a:solidFill>
              <a:effectLst/>
              <a:latin typeface="Poppins" panose="00000500000000000000" pitchFamily="2" charset="0"/>
            </a:endParaRPr>
          </a:p>
          <a:p>
            <a:pPr algn="just"/>
            <a:r>
              <a:rPr lang="en-US" sz="1800" b="1" i="1" dirty="0">
                <a:solidFill>
                  <a:srgbClr val="7E7E7E"/>
                </a:solidFill>
                <a:effectLst/>
                <a:latin typeface="Poppins" panose="00000500000000000000" pitchFamily="2" charset="0"/>
              </a:rPr>
              <a:t>If H0 has an “=” sign in it, it means to say that is a “two-tailed” test</a:t>
            </a:r>
            <a:r>
              <a:rPr lang="en-US" sz="1800" b="0" i="0" dirty="0">
                <a:solidFill>
                  <a:srgbClr val="7E7E7E"/>
                </a:solidFill>
                <a:effectLst/>
                <a:latin typeface="Poppins" panose="00000500000000000000" pitchFamily="2" charset="0"/>
              </a:rPr>
              <a:t>. Two-tailed tests are used, when it is required  </a:t>
            </a:r>
            <a:r>
              <a:rPr lang="en-US" sz="1100" b="0" i="0" dirty="0">
                <a:solidFill>
                  <a:srgbClr val="7E7E7E"/>
                </a:solidFill>
                <a:effectLst/>
                <a:latin typeface="Poppins" panose="00000500000000000000" pitchFamily="2" charset="0"/>
              </a:rPr>
              <a:t> </a:t>
            </a:r>
            <a:r>
              <a:rPr lang="en-US" sz="2000" b="0" i="0" dirty="0">
                <a:solidFill>
                  <a:srgbClr val="7E7E7E"/>
                </a:solidFill>
                <a:effectLst/>
                <a:latin typeface="Poppins" panose="00000500000000000000" pitchFamily="2" charset="0"/>
              </a:rPr>
              <a:t>to test if the observed mean is equal to the hypothesized mean.</a:t>
            </a:r>
            <a:endParaRPr lang="en-US" sz="2000" b="0" i="0" dirty="0">
              <a:solidFill>
                <a:srgbClr val="7E7E7E"/>
              </a:solidFill>
              <a:effectLst/>
              <a:latin typeface="Poppins" panose="00000500000000000000" pitchFamily="2" charset="0"/>
            </a:endParaRPr>
          </a:p>
          <a:p>
            <a:endParaRPr lang="en-IN" sz="240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336704"/>
          </a:xfrm>
        </p:spPr>
        <p:txBody>
          <a:bodyPr>
            <a:normAutofit/>
          </a:bodyPr>
          <a:lstStyle/>
          <a:p>
            <a:r>
              <a:rPr lang="en-US" sz="2400" b="0" i="0" dirty="0">
                <a:solidFill>
                  <a:srgbClr val="7E7E7E"/>
                </a:solidFill>
                <a:effectLst/>
                <a:latin typeface="Poppins" panose="00000500000000000000" pitchFamily="2" charset="0"/>
              </a:rPr>
              <a:t>One-tailed tests are used, when it is required to test if the observed mean significantly exceeds the hypothesized mean or when it is significantly lesser than the hypothesized mean.</a:t>
            </a:r>
            <a:endParaRPr lang="en-US" sz="2400" b="0" i="0" dirty="0">
              <a:solidFill>
                <a:srgbClr val="7E7E7E"/>
              </a:solidFill>
              <a:effectLst/>
              <a:latin typeface="Poppins" panose="00000500000000000000" pitchFamily="2" charset="0"/>
            </a:endParaRPr>
          </a:p>
          <a:p>
            <a:r>
              <a:rPr lang="en-US" sz="2000" b="1" i="1" dirty="0">
                <a:solidFill>
                  <a:srgbClr val="7E7E7E"/>
                </a:solidFill>
                <a:effectLst/>
                <a:latin typeface="Poppins" panose="00000500000000000000" pitchFamily="2" charset="0"/>
              </a:rPr>
              <a:t>If Ha has a “&lt;” or a “&gt;” sign in it then it is a “left-tailed” and a “right-tailed test” respectively.</a:t>
            </a:r>
            <a:endParaRPr lang="en-US" sz="2000" b="1" i="1" dirty="0">
              <a:solidFill>
                <a:srgbClr val="7E7E7E"/>
              </a:solidFill>
              <a:effectLst/>
              <a:latin typeface="Poppins" panose="00000500000000000000" pitchFamily="2" charset="0"/>
            </a:endParaRPr>
          </a:p>
          <a:p>
            <a:endParaRPr lang="en-US" sz="2000" b="1" i="1" dirty="0">
              <a:solidFill>
                <a:srgbClr val="7E7E7E"/>
              </a:solidFill>
              <a:latin typeface="Poppins" panose="00000500000000000000" pitchFamily="2" charset="0"/>
            </a:endParaRPr>
          </a:p>
          <a:p>
            <a:endParaRPr lang="en-IN" sz="2000" dirty="0"/>
          </a:p>
        </p:txBody>
      </p:sp>
      <p:pic>
        <p:nvPicPr>
          <p:cNvPr id="4" name="Picture 3"/>
          <p:cNvPicPr>
            <a:picLocks noChangeAspect="1"/>
          </p:cNvPicPr>
          <p:nvPr/>
        </p:nvPicPr>
        <p:blipFill>
          <a:blip r:embed="rId1"/>
          <a:stretch>
            <a:fillRect/>
          </a:stretch>
        </p:blipFill>
        <p:spPr>
          <a:xfrm>
            <a:off x="0" y="2665511"/>
            <a:ext cx="9144000" cy="1526977"/>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7E7E7E"/>
                </a:solidFill>
                <a:effectLst/>
                <a:latin typeface="Poppins" panose="00000500000000000000" pitchFamily="2" charset="0"/>
              </a:rPr>
              <a:t>Critical value approach</a:t>
            </a:r>
            <a:endParaRPr lang="en-IN" dirty="0"/>
          </a:p>
        </p:txBody>
      </p:sp>
      <p:sp>
        <p:nvSpPr>
          <p:cNvPr id="3" name="Content Placeholder 2"/>
          <p:cNvSpPr>
            <a:spLocks noGrp="1"/>
          </p:cNvSpPr>
          <p:nvPr>
            <p:ph idx="1"/>
          </p:nvPr>
        </p:nvSpPr>
        <p:spPr>
          <a:xfrm>
            <a:off x="457200" y="731838"/>
            <a:ext cx="8229600" cy="5851524"/>
          </a:xfrm>
        </p:spPr>
        <p:txBody>
          <a:bodyPr/>
          <a:lstStyle/>
          <a:p>
            <a:r>
              <a:rPr lang="en-IN" b="1" i="0" dirty="0">
                <a:solidFill>
                  <a:srgbClr val="7E7E7E"/>
                </a:solidFill>
                <a:effectLst/>
                <a:latin typeface="Poppins" panose="00000500000000000000" pitchFamily="2" charset="0"/>
              </a:rPr>
              <a:t>Steps involved:</a:t>
            </a:r>
            <a:endParaRPr lang="en-IN" b="1" i="0" dirty="0">
              <a:solidFill>
                <a:srgbClr val="7E7E7E"/>
              </a:solidFill>
              <a:effectLst/>
              <a:latin typeface="Poppins" panose="00000500000000000000" pitchFamily="2" charset="0"/>
            </a:endParaRPr>
          </a:p>
          <a:p>
            <a:endParaRPr lang="en-IN" b="1" dirty="0">
              <a:solidFill>
                <a:srgbClr val="7E7E7E"/>
              </a:solidFill>
              <a:latin typeface="Poppins" panose="00000500000000000000" pitchFamily="2" charset="0"/>
            </a:endParaRPr>
          </a:p>
          <a:p>
            <a:endParaRPr lang="en-IN" dirty="0"/>
          </a:p>
        </p:txBody>
      </p:sp>
      <p:pic>
        <p:nvPicPr>
          <p:cNvPr id="4" name="Picture 3"/>
          <p:cNvPicPr>
            <a:picLocks noChangeAspect="1"/>
          </p:cNvPicPr>
          <p:nvPr/>
        </p:nvPicPr>
        <p:blipFill>
          <a:blip r:embed="rId1"/>
          <a:stretch>
            <a:fillRect/>
          </a:stretch>
        </p:blipFill>
        <p:spPr>
          <a:xfrm>
            <a:off x="1323975" y="1700808"/>
            <a:ext cx="7210382" cy="288032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normAutofit/>
          </a:bodyPr>
          <a:lstStyle/>
          <a:p>
            <a:r>
              <a:rPr lang="en-US" sz="2400" b="0" i="0" dirty="0">
                <a:solidFill>
                  <a:srgbClr val="7E7E7E"/>
                </a:solidFill>
                <a:effectLst/>
                <a:latin typeface="Poppins" panose="00000500000000000000" pitchFamily="2" charset="0"/>
              </a:rPr>
              <a:t>To compute critical values, the kind of test that we observe from the problem statement is very important.</a:t>
            </a:r>
            <a:endParaRPr lang="en-US" sz="2400" b="0" i="0" dirty="0">
              <a:solidFill>
                <a:srgbClr val="7E7E7E"/>
              </a:solidFill>
              <a:effectLst/>
              <a:latin typeface="Poppins" panose="00000500000000000000" pitchFamily="2" charset="0"/>
            </a:endParaRPr>
          </a:p>
          <a:p>
            <a:r>
              <a:rPr lang="en-US" sz="2400" b="1" i="0" dirty="0">
                <a:solidFill>
                  <a:srgbClr val="7E7E7E"/>
                </a:solidFill>
                <a:effectLst/>
                <a:latin typeface="Poppins" panose="00000500000000000000" pitchFamily="2" charset="0"/>
              </a:rPr>
              <a:t>For a left tailed test</a:t>
            </a:r>
            <a:r>
              <a:rPr lang="en-US" sz="2400" b="0" i="0" dirty="0">
                <a:solidFill>
                  <a:srgbClr val="7E7E7E"/>
                </a:solidFill>
                <a:effectLst/>
                <a:latin typeface="Poppins" panose="00000500000000000000" pitchFamily="2" charset="0"/>
              </a:rPr>
              <a:t>, the “</a:t>
            </a:r>
            <a:r>
              <a:rPr lang="en-US" sz="2400" b="0" i="0" dirty="0" err="1">
                <a:solidFill>
                  <a:srgbClr val="7E7E7E"/>
                </a:solidFill>
                <a:effectLst/>
                <a:latin typeface="Poppins" panose="00000500000000000000" pitchFamily="2" charset="0"/>
              </a:rPr>
              <a:t>test_stat</a:t>
            </a:r>
            <a:r>
              <a:rPr lang="en-US" sz="2400" b="0" i="0" dirty="0">
                <a:solidFill>
                  <a:srgbClr val="7E7E7E"/>
                </a:solidFill>
                <a:effectLst/>
                <a:latin typeface="Poppins" panose="00000500000000000000" pitchFamily="2" charset="0"/>
              </a:rPr>
              <a:t>” and the “critical” values will lie on the left of the mean of the normal curve. Hence, their values will be </a:t>
            </a:r>
            <a:r>
              <a:rPr lang="en-US" sz="2400" b="1" i="0" dirty="0">
                <a:solidFill>
                  <a:srgbClr val="7E7E7E"/>
                </a:solidFill>
                <a:effectLst/>
                <a:latin typeface="Poppins" panose="00000500000000000000" pitchFamily="2" charset="0"/>
              </a:rPr>
              <a:t>negative</a:t>
            </a:r>
            <a:r>
              <a:rPr lang="en-US" sz="2400" b="0" i="0" dirty="0">
                <a:solidFill>
                  <a:srgbClr val="7E7E7E"/>
                </a:solidFill>
                <a:effectLst/>
                <a:latin typeface="Poppins" panose="00000500000000000000" pitchFamily="2" charset="0"/>
              </a:rPr>
              <a:t>. Then,</a:t>
            </a:r>
            <a:endParaRPr lang="en-US" sz="2400" b="0" i="0" dirty="0">
              <a:solidFill>
                <a:srgbClr val="7E7E7E"/>
              </a:solidFill>
              <a:effectLst/>
              <a:latin typeface="Poppins" panose="00000500000000000000" pitchFamily="2" charset="0"/>
            </a:endParaRPr>
          </a:p>
          <a:p>
            <a:r>
              <a:rPr lang="en-US" sz="2000" b="1" i="0" dirty="0">
                <a:solidFill>
                  <a:srgbClr val="7E7E7E"/>
                </a:solidFill>
                <a:effectLst/>
                <a:latin typeface="Poppins" panose="00000500000000000000" pitchFamily="2" charset="0"/>
              </a:rPr>
              <a:t>For a right-tailed test</a:t>
            </a:r>
            <a:r>
              <a:rPr lang="en-US" sz="2000" b="0" i="0" dirty="0">
                <a:solidFill>
                  <a:srgbClr val="7E7E7E"/>
                </a:solidFill>
                <a:effectLst/>
                <a:latin typeface="Poppins" panose="00000500000000000000" pitchFamily="2" charset="0"/>
              </a:rPr>
              <a:t>, the “</a:t>
            </a:r>
            <a:r>
              <a:rPr lang="en-US" sz="2000" b="0" i="0" dirty="0" err="1">
                <a:solidFill>
                  <a:srgbClr val="7E7E7E"/>
                </a:solidFill>
                <a:effectLst/>
                <a:latin typeface="Poppins" panose="00000500000000000000" pitchFamily="2" charset="0"/>
              </a:rPr>
              <a:t>test_stat</a:t>
            </a:r>
            <a:r>
              <a:rPr lang="en-US" sz="2000" b="0" i="0" dirty="0">
                <a:solidFill>
                  <a:srgbClr val="7E7E7E"/>
                </a:solidFill>
                <a:effectLst/>
                <a:latin typeface="Poppins" panose="00000500000000000000" pitchFamily="2" charset="0"/>
              </a:rPr>
              <a:t>” and the “critical” values will lie on the right of the mean of the normal curve. Hence, their values will be </a:t>
            </a:r>
            <a:r>
              <a:rPr lang="en-US" sz="2000" b="1" i="0" dirty="0">
                <a:solidFill>
                  <a:srgbClr val="7E7E7E"/>
                </a:solidFill>
                <a:effectLst/>
                <a:latin typeface="Poppins" panose="00000500000000000000" pitchFamily="2" charset="0"/>
              </a:rPr>
              <a:t>positive</a:t>
            </a:r>
            <a:r>
              <a:rPr lang="en-US" sz="2000" b="0" i="0" dirty="0">
                <a:solidFill>
                  <a:srgbClr val="7E7E7E"/>
                </a:solidFill>
                <a:effectLst/>
                <a:latin typeface="Poppins" panose="00000500000000000000" pitchFamily="2" charset="0"/>
              </a:rPr>
              <a:t>. </a:t>
            </a:r>
            <a:endParaRPr lang="en-US" sz="2000" b="0" i="0" dirty="0">
              <a:solidFill>
                <a:srgbClr val="7E7E7E"/>
              </a:solidFill>
              <a:effectLst/>
              <a:latin typeface="Poppins" panose="00000500000000000000" pitchFamily="2" charset="0"/>
            </a:endParaRPr>
          </a:p>
          <a:p>
            <a:r>
              <a:rPr lang="en-US" sz="1800" b="1" i="0" dirty="0">
                <a:solidFill>
                  <a:srgbClr val="7E7E7E"/>
                </a:solidFill>
                <a:effectLst/>
                <a:latin typeface="Poppins" panose="00000500000000000000" pitchFamily="2" charset="0"/>
              </a:rPr>
              <a:t>For a two-tailed test</a:t>
            </a:r>
            <a:r>
              <a:rPr lang="en-US" sz="1800" b="0" i="0" dirty="0">
                <a:solidFill>
                  <a:srgbClr val="7E7E7E"/>
                </a:solidFill>
                <a:effectLst/>
                <a:latin typeface="Poppins" panose="00000500000000000000" pitchFamily="2" charset="0"/>
              </a:rPr>
              <a:t>, the “</a:t>
            </a:r>
            <a:r>
              <a:rPr lang="en-US" sz="1800" b="0" i="0" dirty="0" err="1">
                <a:solidFill>
                  <a:srgbClr val="7E7E7E"/>
                </a:solidFill>
                <a:effectLst/>
                <a:latin typeface="Poppins" panose="00000500000000000000" pitchFamily="2" charset="0"/>
              </a:rPr>
              <a:t>test_stat</a:t>
            </a:r>
            <a:r>
              <a:rPr lang="en-US" sz="1800" b="0" i="0" dirty="0">
                <a:solidFill>
                  <a:srgbClr val="7E7E7E"/>
                </a:solidFill>
                <a:effectLst/>
                <a:latin typeface="Poppins" panose="00000500000000000000" pitchFamily="2" charset="0"/>
              </a:rPr>
              <a:t>” and the “critical” values can lie on either side of the normal curve.</a:t>
            </a:r>
            <a:endParaRPr lang="en-US" sz="1800" b="0" i="0" dirty="0">
              <a:solidFill>
                <a:srgbClr val="7E7E7E"/>
              </a:solidFill>
              <a:effectLst/>
              <a:latin typeface="Poppins" panose="00000500000000000000" pitchFamily="2" charset="0"/>
            </a:endParaRPr>
          </a:p>
          <a:p>
            <a:r>
              <a:rPr lang="en-US" sz="1600" b="0" i="0" dirty="0">
                <a:solidFill>
                  <a:srgbClr val="7E7E7E"/>
                </a:solidFill>
                <a:effectLst/>
                <a:latin typeface="Poppins" panose="00000500000000000000" pitchFamily="2" charset="0"/>
              </a:rPr>
              <a:t> If the </a:t>
            </a:r>
            <a:r>
              <a:rPr lang="en-US" sz="1600" b="1" i="0" dirty="0" err="1">
                <a:solidFill>
                  <a:srgbClr val="7E7E7E"/>
                </a:solidFill>
                <a:effectLst/>
                <a:latin typeface="Poppins" panose="00000500000000000000" pitchFamily="2" charset="0"/>
              </a:rPr>
              <a:t>test_stat</a:t>
            </a:r>
            <a:r>
              <a:rPr lang="en-US" sz="1600" b="1" i="0" dirty="0">
                <a:solidFill>
                  <a:srgbClr val="7E7E7E"/>
                </a:solidFill>
                <a:effectLst/>
                <a:latin typeface="Poppins" panose="00000500000000000000" pitchFamily="2" charset="0"/>
              </a:rPr>
              <a:t> is “negative”,</a:t>
            </a:r>
            <a:r>
              <a:rPr lang="en-US" sz="1600" b="0" i="0" dirty="0">
                <a:solidFill>
                  <a:srgbClr val="7E7E7E"/>
                </a:solidFill>
                <a:effectLst/>
                <a:latin typeface="Poppins" panose="00000500000000000000" pitchFamily="2" charset="0"/>
              </a:rPr>
              <a:t> use the formula to calculate the </a:t>
            </a:r>
            <a:r>
              <a:rPr lang="en-US" sz="1600" b="1" i="0" dirty="0">
                <a:solidFill>
                  <a:srgbClr val="7E7E7E"/>
                </a:solidFill>
                <a:effectLst/>
                <a:latin typeface="Poppins" panose="00000500000000000000" pitchFamily="2" charset="0"/>
              </a:rPr>
              <a:t>critical value from the left tailed test</a:t>
            </a:r>
            <a:r>
              <a:rPr lang="en-US" sz="1600" b="0" i="0" dirty="0">
                <a:solidFill>
                  <a:srgbClr val="7E7E7E"/>
                </a:solidFill>
                <a:effectLst/>
                <a:latin typeface="Poppins" panose="00000500000000000000" pitchFamily="2" charset="0"/>
              </a:rPr>
              <a:t>.</a:t>
            </a:r>
            <a:endParaRPr lang="en-US" sz="1600" b="0" i="0" dirty="0">
              <a:solidFill>
                <a:srgbClr val="7E7E7E"/>
              </a:solidFill>
              <a:effectLst/>
              <a:latin typeface="Poppins" panose="00000500000000000000" pitchFamily="2" charset="0"/>
            </a:endParaRPr>
          </a:p>
          <a:p>
            <a:r>
              <a:rPr lang="en-US" sz="1600" b="0" i="0" dirty="0">
                <a:solidFill>
                  <a:srgbClr val="7E7E7E"/>
                </a:solidFill>
                <a:effectLst/>
                <a:latin typeface="Poppins" panose="00000500000000000000" pitchFamily="2" charset="0"/>
              </a:rPr>
              <a:t>The same can be done if the </a:t>
            </a:r>
            <a:r>
              <a:rPr lang="en-US" sz="1600" b="0" i="0" dirty="0" err="1">
                <a:solidFill>
                  <a:srgbClr val="7E7E7E"/>
                </a:solidFill>
                <a:effectLst/>
                <a:latin typeface="Poppins" panose="00000500000000000000" pitchFamily="2" charset="0"/>
              </a:rPr>
              <a:t>test_stat</a:t>
            </a:r>
            <a:r>
              <a:rPr lang="en-US" sz="1600" b="0" i="0" dirty="0">
                <a:solidFill>
                  <a:srgbClr val="7E7E7E"/>
                </a:solidFill>
                <a:effectLst/>
                <a:latin typeface="Poppins" panose="00000500000000000000" pitchFamily="2" charset="0"/>
              </a:rPr>
              <a:t> is “positive”(</a:t>
            </a:r>
            <a:r>
              <a:rPr lang="en-US" sz="1600" b="0" i="0" dirty="0" err="1">
                <a:solidFill>
                  <a:srgbClr val="7E7E7E"/>
                </a:solidFill>
                <a:effectLst/>
                <a:latin typeface="Poppins" panose="00000500000000000000" pitchFamily="2" charset="0"/>
              </a:rPr>
              <a:t>i.e</a:t>
            </a:r>
            <a:r>
              <a:rPr lang="en-US" sz="1600" b="0" i="0" dirty="0">
                <a:solidFill>
                  <a:srgbClr val="7E7E7E"/>
                </a:solidFill>
                <a:effectLst/>
                <a:latin typeface="Poppins" panose="00000500000000000000" pitchFamily="2" charset="0"/>
              </a:rPr>
              <a:t> use the formula to calculate the </a:t>
            </a:r>
            <a:r>
              <a:rPr lang="en-US" sz="1600" b="1" i="0" dirty="0">
                <a:solidFill>
                  <a:srgbClr val="7E7E7E"/>
                </a:solidFill>
                <a:effectLst/>
                <a:latin typeface="Poppins" panose="00000500000000000000" pitchFamily="2" charset="0"/>
              </a:rPr>
              <a:t>critical value from the right-tailed test</a:t>
            </a:r>
            <a:r>
              <a:rPr lang="en-US" sz="1600" b="0" i="0" dirty="0">
                <a:solidFill>
                  <a:srgbClr val="7E7E7E"/>
                </a:solidFill>
                <a:effectLst/>
                <a:latin typeface="Poppins" panose="00000500000000000000" pitchFamily="2" charset="0"/>
              </a:rPr>
              <a:t>).</a:t>
            </a:r>
            <a:endParaRPr lang="en-IN" sz="16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400" b="0" i="0" dirty="0">
                <a:solidFill>
                  <a:srgbClr val="7E7E7E"/>
                </a:solidFill>
                <a:effectLst/>
                <a:latin typeface="Poppins" panose="00000500000000000000" pitchFamily="2" charset="0"/>
              </a:rPr>
              <a:t>To perform step 4, we need to understand the </a:t>
            </a:r>
            <a:r>
              <a:rPr lang="en-US" sz="2400" b="1" i="0" dirty="0">
                <a:solidFill>
                  <a:srgbClr val="7E7E7E"/>
                </a:solidFill>
                <a:effectLst/>
                <a:latin typeface="Poppins" panose="00000500000000000000" pitchFamily="2" charset="0"/>
              </a:rPr>
              <a:t>rejection region of H0 for the different tailed test. </a:t>
            </a:r>
            <a:endParaRPr lang="en-US" sz="2400" b="1" i="0" dirty="0">
              <a:solidFill>
                <a:srgbClr val="7E7E7E"/>
              </a:solidFill>
              <a:effectLst/>
              <a:latin typeface="Poppins" panose="00000500000000000000" pitchFamily="2" charset="0"/>
            </a:endParaRPr>
          </a:p>
          <a:p>
            <a:endParaRPr lang="en-IN" sz="2400" dirty="0"/>
          </a:p>
        </p:txBody>
      </p:sp>
      <p:pic>
        <p:nvPicPr>
          <p:cNvPr id="4" name="Picture 3"/>
          <p:cNvPicPr>
            <a:picLocks noChangeAspect="1"/>
          </p:cNvPicPr>
          <p:nvPr/>
        </p:nvPicPr>
        <p:blipFill>
          <a:blip r:embed="rId1"/>
          <a:stretch>
            <a:fillRect/>
          </a:stretch>
        </p:blipFill>
        <p:spPr>
          <a:xfrm>
            <a:off x="457201" y="1700808"/>
            <a:ext cx="5194920" cy="2215408"/>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899592" y="1067594"/>
            <a:ext cx="7128791" cy="49720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r>
              <a:rPr lang="en-IN" dirty="0"/>
              <a:t>Generate arrays using </a:t>
            </a:r>
            <a:r>
              <a:rPr lang="en-IN" dirty="0" err="1"/>
              <a:t>random.rand</a:t>
            </a:r>
            <a:r>
              <a:rPr lang="en-IN" dirty="0"/>
              <a:t>()</a:t>
            </a:r>
            <a:endParaRPr lang="en-IN" dirty="0"/>
          </a:p>
        </p:txBody>
      </p:sp>
      <p:sp>
        <p:nvSpPr>
          <p:cNvPr id="3" name="Content Placeholder 2"/>
          <p:cNvSpPr>
            <a:spLocks noGrp="1"/>
          </p:cNvSpPr>
          <p:nvPr>
            <p:ph idx="1"/>
          </p:nvPr>
        </p:nvSpPr>
        <p:spPr>
          <a:xfrm>
            <a:off x="457200" y="1071546"/>
            <a:ext cx="8229600" cy="5429288"/>
          </a:xfrm>
        </p:spPr>
        <p:txBody>
          <a:bodyPr>
            <a:normAutofit/>
          </a:bodyPr>
          <a:lstStyle/>
          <a:p>
            <a:r>
              <a:rPr lang="en-IN" sz="2400" dirty="0" err="1"/>
              <a:t>Numpy.random.rand</a:t>
            </a:r>
            <a:r>
              <a:rPr lang="en-IN" sz="2400" dirty="0"/>
              <a:t>()- returns an array of given shape filled with random values.</a:t>
            </a:r>
            <a:endParaRPr lang="en-IN" sz="2400" dirty="0"/>
          </a:p>
          <a:p>
            <a:pPr>
              <a:buNone/>
            </a:pPr>
            <a:endParaRPr lang="en-IN" sz="2400" dirty="0"/>
          </a:p>
          <a:p>
            <a:r>
              <a:rPr lang="en-IN" sz="2400" dirty="0"/>
              <a:t>Syntax: </a:t>
            </a:r>
            <a:r>
              <a:rPr lang="en-IN" sz="2400" dirty="0" err="1"/>
              <a:t>numpy.random.rand</a:t>
            </a:r>
            <a:r>
              <a:rPr lang="en-IN" sz="2400" dirty="0"/>
              <a:t>(shape)</a:t>
            </a:r>
            <a:endParaRPr lang="en-IN" sz="2400" dirty="0"/>
          </a:p>
          <a:p>
            <a:pPr>
              <a:buNone/>
            </a:pPr>
            <a:endParaRPr lang="en-IN" sz="2400" dirty="0"/>
          </a:p>
          <a:p>
            <a:r>
              <a:rPr lang="en-IN" sz="2400" dirty="0"/>
              <a:t>Shape – integer or sequence of integers.</a:t>
            </a:r>
            <a:endParaRPr lang="en-IN" sz="2400" dirty="0"/>
          </a:p>
          <a:p>
            <a:pPr>
              <a:buNone/>
            </a:pPr>
            <a:endParaRPr lang="en-IN" sz="2400" dirty="0"/>
          </a:p>
          <a:p>
            <a:r>
              <a:rPr lang="en-IN" sz="2400" dirty="0" err="1"/>
              <a:t>Np.random.rand</a:t>
            </a:r>
            <a:r>
              <a:rPr lang="en-IN" sz="2400" dirty="0"/>
              <a:t>(5)</a:t>
            </a:r>
            <a:endParaRPr lang="en-IN" sz="24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dirty="0"/>
              <a:t>Measuring Skewness</a:t>
            </a:r>
            <a:br>
              <a:rPr lang="en-IN" dirty="0"/>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dirty="0"/>
              <a:t>It used to determine whether the data is symmetric or skewed. If the index is between -1 and 1, then the distribution is symmetric. If the index is no more than -1 then it is skewed to the left and if it is at least 1, then it is skewed to the right</a:t>
            </a:r>
            <a:endParaRPr lang="en-US" sz="2000" dirty="0"/>
          </a:p>
          <a:p>
            <a:r>
              <a:rPr lang="en-US" dirty="0"/>
              <a:t>A distribution, or data set, is symmetric if it looks the same to the left and right of the center point.</a:t>
            </a:r>
            <a:endParaRPr lang="en-US" sz="2000" dirty="0"/>
          </a:p>
          <a:p>
            <a:r>
              <a:rPr lang="en-IN" sz="2000" dirty="0"/>
              <a:t>print(</a:t>
            </a:r>
            <a:r>
              <a:rPr lang="en-IN" sz="2000" dirty="0" err="1"/>
              <a:t>df.skew</a:t>
            </a:r>
            <a:r>
              <a:rPr lang="en-IN" sz="2000" dirty="0"/>
              <a:t>())</a:t>
            </a:r>
            <a:endParaRPr lang="en-IN" sz="2000"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SciPy Statistical Significance Tests</a:t>
            </a:r>
            <a:br>
              <a:rPr lang="en-IN" dirty="0"/>
            </a:br>
            <a:endParaRPr lang="en-IN" dirty="0"/>
          </a:p>
        </p:txBody>
      </p:sp>
      <p:sp>
        <p:nvSpPr>
          <p:cNvPr id="3" name="Content Placeholder 2"/>
          <p:cNvSpPr>
            <a:spLocks noGrp="1"/>
          </p:cNvSpPr>
          <p:nvPr>
            <p:ph idx="1"/>
          </p:nvPr>
        </p:nvSpPr>
        <p:spPr>
          <a:xfrm>
            <a:off x="457200" y="620688"/>
            <a:ext cx="8229600" cy="5505475"/>
          </a:xfrm>
        </p:spPr>
        <p:txBody>
          <a:bodyPr/>
          <a:lstStyle/>
          <a:p>
            <a:r>
              <a:rPr lang="en-US" dirty="0"/>
              <a:t>What is Statistical Significance Test?</a:t>
            </a:r>
            <a:endParaRPr lang="en-US" dirty="0"/>
          </a:p>
          <a:p>
            <a:pPr lvl="1"/>
            <a:r>
              <a:rPr lang="en-US" dirty="0"/>
              <a:t>In statistics, statistical significance means that the result that was produced has a reason behind it, it was not produced randomly, or by chance.</a:t>
            </a:r>
            <a:endParaRPr lang="en-US" dirty="0"/>
          </a:p>
          <a:p>
            <a:pPr lvl="1"/>
            <a:r>
              <a:rPr lang="en-US" dirty="0"/>
              <a:t>SciPy provides us with a module called </a:t>
            </a:r>
            <a:r>
              <a:rPr lang="en-US" dirty="0" err="1"/>
              <a:t>scipy.stats</a:t>
            </a:r>
            <a:r>
              <a:rPr lang="en-US" dirty="0"/>
              <a:t> which has functions for performing statistical significance tests.</a:t>
            </a:r>
            <a:endParaRPr lang="en-US" dirty="0"/>
          </a:p>
          <a:p>
            <a:pPr lvl="1"/>
            <a:endParaRPr lang="en-IN"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Hypothesis in Statistics</a:t>
            </a:r>
            <a:br>
              <a:rPr lang="en-IN" dirty="0"/>
            </a:br>
            <a:endParaRPr lang="en-IN" dirty="0"/>
          </a:p>
        </p:txBody>
      </p:sp>
      <p:sp>
        <p:nvSpPr>
          <p:cNvPr id="3" name="Content Placeholder 2"/>
          <p:cNvSpPr>
            <a:spLocks noGrp="1"/>
          </p:cNvSpPr>
          <p:nvPr>
            <p:ph idx="1"/>
          </p:nvPr>
        </p:nvSpPr>
        <p:spPr>
          <a:xfrm>
            <a:off x="457200" y="731838"/>
            <a:ext cx="8229600" cy="5394326"/>
          </a:xfrm>
        </p:spPr>
        <p:txBody>
          <a:bodyPr>
            <a:normAutofit lnSpcReduction="10000"/>
          </a:bodyPr>
          <a:lstStyle/>
          <a:p>
            <a:r>
              <a:rPr lang="en-US" dirty="0"/>
              <a:t>Hypothesis is an assumption about a parameter in population.</a:t>
            </a:r>
            <a:endParaRPr lang="en-US" dirty="0"/>
          </a:p>
          <a:p>
            <a:r>
              <a:rPr lang="en-IN" dirty="0"/>
              <a:t>Null Hypothesis</a:t>
            </a:r>
            <a:endParaRPr lang="en-IN" dirty="0"/>
          </a:p>
          <a:p>
            <a:pPr lvl="1"/>
            <a:r>
              <a:rPr lang="en-US" dirty="0"/>
              <a:t>It assumes that the observation is not </a:t>
            </a:r>
            <a:r>
              <a:rPr lang="en-US" dirty="0" err="1"/>
              <a:t>stastically</a:t>
            </a:r>
            <a:r>
              <a:rPr lang="en-US" dirty="0"/>
              <a:t> significant.</a:t>
            </a:r>
            <a:endParaRPr lang="en-US" dirty="0"/>
          </a:p>
          <a:p>
            <a:pPr marL="457200" lvl="1" indent="0">
              <a:buNone/>
            </a:pPr>
            <a:endParaRPr lang="en-US" dirty="0"/>
          </a:p>
          <a:p>
            <a:pPr lvl="1">
              <a:buFont typeface="Arial" panose="020B0604020202020204" pitchFamily="34" charset="0"/>
              <a:buChar char="•"/>
            </a:pPr>
            <a:r>
              <a:rPr lang="en-IN" dirty="0"/>
              <a:t>Alternate Hypothesis</a:t>
            </a:r>
            <a:endParaRPr lang="en-IN" dirty="0"/>
          </a:p>
          <a:p>
            <a:pPr lvl="2"/>
            <a:r>
              <a:rPr lang="en-US" dirty="0"/>
              <a:t>It assumes that the observations are due to some reason.</a:t>
            </a:r>
            <a:endParaRPr lang="en-US" dirty="0"/>
          </a:p>
          <a:p>
            <a:pPr lvl="2"/>
            <a:r>
              <a:rPr lang="en-US" dirty="0"/>
              <a:t>Its alternate to Null Hypothesis.</a:t>
            </a:r>
            <a:endParaRPr lang="en-IN" dirty="0"/>
          </a:p>
          <a:p>
            <a:pPr marL="457200" lvl="1" indent="0">
              <a:buNone/>
            </a:pPr>
            <a:br>
              <a:rPr lang="en-US" dirty="0"/>
            </a:br>
            <a:endParaRPr lang="en-IN"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dirty="0"/>
              <a:t>Example</a:t>
            </a:r>
            <a:endParaRPr lang="en-IN" dirty="0"/>
          </a:p>
        </p:txBody>
      </p:sp>
      <p:sp>
        <p:nvSpPr>
          <p:cNvPr id="3" name="Content Placeholder 2"/>
          <p:cNvSpPr>
            <a:spLocks noGrp="1"/>
          </p:cNvSpPr>
          <p:nvPr>
            <p:ph idx="1"/>
          </p:nvPr>
        </p:nvSpPr>
        <p:spPr>
          <a:xfrm>
            <a:off x="457200" y="908720"/>
            <a:ext cx="8229600" cy="5217443"/>
          </a:xfrm>
        </p:spPr>
        <p:txBody>
          <a:bodyPr/>
          <a:lstStyle/>
          <a:p>
            <a:r>
              <a:rPr lang="en-US" dirty="0"/>
              <a:t>For an assessment of a student we would take:</a:t>
            </a:r>
            <a:endParaRPr lang="en-US" dirty="0"/>
          </a:p>
          <a:p>
            <a:r>
              <a:rPr lang="en-US" i="1" dirty="0"/>
              <a:t>"student is worse than average"</a:t>
            </a:r>
            <a:r>
              <a:rPr lang="en-US" dirty="0"/>
              <a:t> - as a null hypothesis, and</a:t>
            </a:r>
            <a:endParaRPr lang="en-US" dirty="0"/>
          </a:p>
          <a:p>
            <a:r>
              <a:rPr lang="en-US" i="1" dirty="0"/>
              <a:t>"student is better than average"</a:t>
            </a:r>
            <a:r>
              <a:rPr lang="en-US" dirty="0"/>
              <a:t> - as an alternate hypothesis</a:t>
            </a:r>
            <a:endParaRPr lang="en-I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What Are Tails in a Hypothesis Test?</a:t>
            </a:r>
            <a:br>
              <a:rPr lang="en-US" dirty="0"/>
            </a:br>
            <a:endParaRPr lang="en-IN" dirty="0"/>
          </a:p>
        </p:txBody>
      </p:sp>
      <p:sp>
        <p:nvSpPr>
          <p:cNvPr id="3" name="Content Placeholder 2"/>
          <p:cNvSpPr>
            <a:spLocks noGrp="1"/>
          </p:cNvSpPr>
          <p:nvPr>
            <p:ph idx="1"/>
          </p:nvPr>
        </p:nvSpPr>
        <p:spPr>
          <a:xfrm>
            <a:off x="457200" y="692696"/>
            <a:ext cx="8229600" cy="5433467"/>
          </a:xfrm>
        </p:spPr>
        <p:txBody>
          <a:bodyPr/>
          <a:lstStyle/>
          <a:p>
            <a:r>
              <a:rPr lang="en-US" dirty="0"/>
              <a:t>hypothesis tests take all of the </a:t>
            </a:r>
            <a:r>
              <a:rPr lang="en-US" dirty="0">
                <a:hlinkClick r:id="rId1"/>
              </a:rPr>
              <a:t>sample</a:t>
            </a:r>
            <a:r>
              <a:rPr lang="en-US" dirty="0"/>
              <a:t> data and convert it to a single value, which is known as a test statistic.</a:t>
            </a:r>
            <a:endParaRPr lang="en-US" dirty="0"/>
          </a:p>
          <a:p>
            <a:r>
              <a:rPr lang="en-US" dirty="0"/>
              <a:t> For example, </a:t>
            </a:r>
            <a:r>
              <a:rPr lang="en-US" dirty="0">
                <a:hlinkClick r:id="rId2"/>
              </a:rPr>
              <a:t>t-tests calculate t-values</a:t>
            </a:r>
            <a:r>
              <a:rPr lang="en-US" dirty="0"/>
              <a:t>. </a:t>
            </a:r>
            <a:r>
              <a:rPr lang="en-US" dirty="0">
                <a:hlinkClick r:id="rId3"/>
              </a:rPr>
              <a:t>F-tests, such as ANOVA, generate F-values</a:t>
            </a:r>
            <a:r>
              <a:rPr lang="en-US" dirty="0"/>
              <a:t>. The </a:t>
            </a:r>
            <a:r>
              <a:rPr lang="en-US" dirty="0">
                <a:hlinkClick r:id="rId4"/>
              </a:rPr>
              <a:t>chi-square test of independence</a:t>
            </a:r>
            <a:r>
              <a:rPr lang="en-US" dirty="0"/>
              <a:t> and some distribution tests produce chi-square values. All of these values are test statistics.</a:t>
            </a:r>
            <a:endParaRPr lang="en-IN"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r>
              <a:rPr lang="en-US" sz="2400" dirty="0"/>
              <a:t>These test statistics follow a sampling distribution.</a:t>
            </a:r>
            <a:endParaRPr lang="en-US" sz="2400" dirty="0"/>
          </a:p>
          <a:p>
            <a:r>
              <a:rPr lang="en-US" sz="2400" dirty="0"/>
              <a:t>Probability distribution plots display the probabilities of obtaining test statistic values when the </a:t>
            </a:r>
            <a:r>
              <a:rPr lang="en-US" sz="2400" dirty="0">
                <a:hlinkClick r:id="rId1"/>
              </a:rPr>
              <a:t>null hypothesis</a:t>
            </a:r>
            <a:r>
              <a:rPr lang="en-US" sz="2400" dirty="0"/>
              <a:t> is correct.</a:t>
            </a:r>
            <a:endParaRPr lang="en-US" sz="2400" dirty="0"/>
          </a:p>
          <a:p>
            <a:r>
              <a:rPr lang="en-US" sz="2400" dirty="0"/>
              <a:t>On a probability distribution plot, the portion of the shaded area under the curve represents the probability that a value will fall within that range.</a:t>
            </a:r>
            <a:endParaRPr lang="en-US" sz="2400" dirty="0"/>
          </a:p>
          <a:p>
            <a:r>
              <a:rPr lang="en-US" dirty="0"/>
              <a:t>The graph below displays a sampling distribution for t-values. The two shaded regions cover the two-tails of the distribution.</a:t>
            </a:r>
            <a:endParaRPr lang="en-IN" sz="24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539552" y="332656"/>
            <a:ext cx="7776864" cy="6120680"/>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000" dirty="0"/>
              <a:t>Keep in mind that this t-distribution assumes that the null hypothesis is correct for the </a:t>
            </a:r>
            <a:r>
              <a:rPr lang="en-US" sz="2000" dirty="0">
                <a:hlinkClick r:id="rId1"/>
              </a:rPr>
              <a:t>population</a:t>
            </a:r>
            <a:r>
              <a:rPr lang="en-US" sz="2000" dirty="0"/>
              <a:t>. </a:t>
            </a:r>
            <a:endParaRPr lang="en-US" sz="2000" dirty="0"/>
          </a:p>
          <a:p>
            <a:r>
              <a:rPr lang="en-US" sz="2000" dirty="0"/>
              <a:t> Consequently, the peak (most likely value) of the distribution occurs at t=0, which represents the null hypothesis in a t-test.</a:t>
            </a:r>
            <a:endParaRPr lang="en-US" sz="2000" dirty="0"/>
          </a:p>
          <a:p>
            <a:r>
              <a:rPr lang="en-US" sz="2000" dirty="0"/>
              <a:t>Typically, the null hypothesis states that there is no </a:t>
            </a:r>
            <a:r>
              <a:rPr lang="en-US" sz="2000" dirty="0">
                <a:hlinkClick r:id="rId2"/>
              </a:rPr>
              <a:t>effect</a:t>
            </a:r>
            <a:r>
              <a:rPr lang="en-US" sz="2000" dirty="0"/>
              <a:t>. </a:t>
            </a:r>
            <a:endParaRPr lang="en-US" sz="2000" dirty="0"/>
          </a:p>
          <a:p>
            <a:r>
              <a:rPr lang="en-US" sz="2000" dirty="0"/>
              <a:t>As t-values move further away from zero, it represents larger effect sizes.</a:t>
            </a:r>
            <a:endParaRPr lang="en-US" sz="2000" dirty="0"/>
          </a:p>
          <a:p>
            <a:endParaRPr lang="en-IN" sz="2000"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a:t>Critical Regions in a Hypothesis Test</a:t>
            </a:r>
            <a:br>
              <a:rPr lang="en-US" dirty="0"/>
            </a:br>
            <a:br>
              <a:rPr lang="en-US" dirty="0"/>
            </a:br>
            <a:endParaRPr lang="en-IN" dirty="0"/>
          </a:p>
        </p:txBody>
      </p:sp>
      <p:sp>
        <p:nvSpPr>
          <p:cNvPr id="3" name="Content Placeholder 2"/>
          <p:cNvSpPr>
            <a:spLocks noGrp="1"/>
          </p:cNvSpPr>
          <p:nvPr>
            <p:ph idx="1"/>
          </p:nvPr>
        </p:nvSpPr>
        <p:spPr>
          <a:xfrm>
            <a:off x="457200" y="274638"/>
            <a:ext cx="8229600" cy="5851525"/>
          </a:xfrm>
        </p:spPr>
        <p:txBody>
          <a:bodyPr>
            <a:normAutofit/>
          </a:bodyPr>
          <a:lstStyle/>
          <a:p>
            <a:r>
              <a:rPr lang="en-US" sz="2400" dirty="0"/>
              <a:t>In hypothesis tests, critical regions are ranges of the distributions where the values represent statistically significant results.</a:t>
            </a:r>
            <a:endParaRPr lang="en-US" sz="2400" dirty="0"/>
          </a:p>
          <a:p>
            <a:r>
              <a:rPr lang="en-US" sz="2400" dirty="0"/>
              <a:t>Analysts define the size and location of the critical regions by specifying both the </a:t>
            </a:r>
            <a:r>
              <a:rPr lang="en-US" sz="2400" dirty="0">
                <a:hlinkClick r:id="rId1"/>
              </a:rPr>
              <a:t>significance level</a:t>
            </a:r>
            <a:r>
              <a:rPr lang="en-US" sz="2400" dirty="0"/>
              <a:t> (</a:t>
            </a:r>
            <a:r>
              <a:rPr lang="en-US" sz="2400" dirty="0">
                <a:hlinkClick r:id="rId1"/>
              </a:rPr>
              <a:t>alpha</a:t>
            </a:r>
            <a:r>
              <a:rPr lang="en-US" sz="2400" dirty="0"/>
              <a:t>) and whether the test is one-tailed or two-tailed.</a:t>
            </a:r>
            <a:endParaRPr lang="en-US" sz="2400" dirty="0"/>
          </a:p>
          <a:p>
            <a:r>
              <a:rPr lang="en-US" sz="2400" dirty="0"/>
              <a:t>Consider the following two facts:</a:t>
            </a:r>
            <a:endParaRPr lang="en-US" sz="2400" dirty="0"/>
          </a:p>
          <a:p>
            <a:r>
              <a:rPr lang="en-US" sz="2400" dirty="0"/>
              <a:t>The significance level is the probability of rejecting a null hypothesis that is correct.</a:t>
            </a:r>
            <a:endParaRPr lang="en-US" sz="2400" dirty="0"/>
          </a:p>
          <a:p>
            <a:r>
              <a:rPr lang="en-US" sz="2400" dirty="0"/>
              <a:t>The sampling distribution for a test statistic assumes that the null hypothesis is correct.</a:t>
            </a:r>
            <a:endParaRPr lang="en-US" sz="2400" dirty="0"/>
          </a:p>
          <a:p>
            <a:endParaRPr lang="en-IN" sz="2400"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Alpha value</a:t>
            </a:r>
            <a:br>
              <a:rPr lang="en-IN" dirty="0"/>
            </a:br>
            <a:endParaRPr lang="en-IN" dirty="0"/>
          </a:p>
        </p:txBody>
      </p:sp>
      <p:sp>
        <p:nvSpPr>
          <p:cNvPr id="3" name="Content Placeholder 2"/>
          <p:cNvSpPr>
            <a:spLocks noGrp="1"/>
          </p:cNvSpPr>
          <p:nvPr>
            <p:ph idx="1"/>
          </p:nvPr>
        </p:nvSpPr>
        <p:spPr>
          <a:xfrm>
            <a:off x="457200" y="620688"/>
            <a:ext cx="8229600" cy="5505475"/>
          </a:xfrm>
        </p:spPr>
        <p:txBody>
          <a:bodyPr/>
          <a:lstStyle/>
          <a:p>
            <a:r>
              <a:rPr lang="en-US" sz="2400" dirty="0"/>
              <a:t>Alpha value is the level of significance.</a:t>
            </a:r>
            <a:endParaRPr lang="en-US" sz="2400" dirty="0"/>
          </a:p>
          <a:p>
            <a:r>
              <a:rPr lang="en-IN" sz="2400" b="1" dirty="0"/>
              <a:t>Example:</a:t>
            </a:r>
            <a:endParaRPr lang="en-IN" sz="2400" b="1" dirty="0"/>
          </a:p>
          <a:p>
            <a:r>
              <a:rPr lang="en-US" sz="2400" dirty="0"/>
              <a:t>How close to extremes the data must be for null hypothesis to be rejected.</a:t>
            </a:r>
            <a:endParaRPr lang="en-US" sz="2400" dirty="0"/>
          </a:p>
          <a:p>
            <a:r>
              <a:rPr lang="en-US" sz="2000" dirty="0"/>
              <a:t>It is usually taken as 0.01, 0.05, or 0.1</a:t>
            </a:r>
            <a:r>
              <a:rPr lang="en-US" dirty="0"/>
              <a:t>.</a:t>
            </a:r>
            <a:endParaRPr lang="en-US" sz="2400" dirty="0"/>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n-IN" dirty="0"/>
              <a:t>Generate arrays using </a:t>
            </a:r>
            <a:r>
              <a:rPr lang="en-IN" dirty="0" err="1"/>
              <a:t>random.rand</a:t>
            </a:r>
            <a:r>
              <a:rPr lang="en-IN" dirty="0"/>
              <a:t>()</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Generate an array of random values with 5 rows and 2 columns</a:t>
            </a:r>
            <a:endParaRPr lang="en-IN" dirty="0"/>
          </a:p>
          <a:p>
            <a:pPr>
              <a:buNone/>
            </a:pPr>
            <a:endParaRPr lang="en-IN" dirty="0"/>
          </a:p>
          <a:p>
            <a:r>
              <a:rPr lang="en-IN" dirty="0" err="1"/>
              <a:t>Np.random.rand</a:t>
            </a:r>
            <a:r>
              <a:rPr lang="en-IN" dirty="0"/>
              <a:t>(5,2) means 5 rows and 2 columns.</a:t>
            </a:r>
            <a:endParaRPr lang="en-IN"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222222"/>
                </a:solidFill>
                <a:effectLst/>
                <a:latin typeface="Lato" panose="020F0502020204030203" pitchFamily="34" charset="0"/>
              </a:rPr>
              <a:t>What is p-value?</a:t>
            </a:r>
            <a:br>
              <a:rPr lang="en-IN" b="0" i="0" dirty="0">
                <a:solidFill>
                  <a:srgbClr val="222222"/>
                </a:solidFill>
                <a:effectLst/>
                <a:latin typeface="Lato" panose="020F0502020204030203" pitchFamily="34" charset="0"/>
              </a:rPr>
            </a:br>
            <a:endParaRPr lang="en-IN" dirty="0"/>
          </a:p>
        </p:txBody>
      </p:sp>
      <p:pic>
        <p:nvPicPr>
          <p:cNvPr id="4" name="Content Placeholder 3"/>
          <p:cNvPicPr>
            <a:picLocks noGrp="1" noChangeAspect="1"/>
          </p:cNvPicPr>
          <p:nvPr>
            <p:ph idx="1"/>
          </p:nvPr>
        </p:nvPicPr>
        <p:blipFill>
          <a:blip r:embed="rId1"/>
          <a:stretch>
            <a:fillRect/>
          </a:stretch>
        </p:blipFill>
        <p:spPr>
          <a:xfrm>
            <a:off x="914400" y="996156"/>
            <a:ext cx="7315200" cy="5067300"/>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a:bodyPr>
          <a:lstStyle/>
          <a:p>
            <a:r>
              <a:rPr lang="en-US" sz="2000" b="0" i="0" dirty="0">
                <a:solidFill>
                  <a:srgbClr val="222222"/>
                </a:solidFill>
                <a:effectLst/>
                <a:latin typeface="Lato" panose="020F0502020204030203" pitchFamily="34" charset="0"/>
              </a:rPr>
              <a:t>We have the range of values on the x-axis and the frequency of occurrences of different values on the y-axis.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Now, let’s say we pick any random value from this distribution. The probability that we will pick values close to the mean is highest as it has the highest peak (due to high occurrence values in that region).</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We can clearly see that if we move away from the peak, the occurrence of the values decreases rapidly and so does the corresponding probability, towards a very small value close to zero.</a:t>
            </a:r>
            <a:endParaRPr lang="en-US" sz="2000" b="0" i="0" dirty="0">
              <a:solidFill>
                <a:srgbClr val="222222"/>
              </a:solidFill>
              <a:effectLst/>
              <a:latin typeface="Lato" panose="020F0502020204030203" pitchFamily="34" charset="0"/>
            </a:endParaRPr>
          </a:p>
          <a:p>
            <a:endParaRPr lang="en-IN" sz="2000"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914400" y="1055688"/>
            <a:ext cx="4881736" cy="3381619"/>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r>
              <a:rPr lang="en-US" b="0" i="1" dirty="0">
                <a:solidFill>
                  <a:srgbClr val="222222"/>
                </a:solidFill>
                <a:effectLst/>
                <a:latin typeface="Lato" panose="020F0502020204030203" pitchFamily="34" charset="0"/>
              </a:rPr>
              <a:t>p-value is the cumulative probability (area under the curve) of the values to the right of the red point</a:t>
            </a:r>
            <a:r>
              <a:rPr lang="en-US" b="0" i="0" dirty="0">
                <a:solidFill>
                  <a:srgbClr val="222222"/>
                </a:solidFill>
                <a:effectLst/>
                <a:latin typeface="Lato" panose="020F0502020204030203" pitchFamily="34" charset="0"/>
              </a:rPr>
              <a:t> in the figure above.</a:t>
            </a:r>
            <a:endParaRPr lang="en-US" b="0" i="0" dirty="0">
              <a:solidFill>
                <a:srgbClr val="222222"/>
              </a:solidFill>
              <a:effectLst/>
              <a:latin typeface="Lato" panose="020F0502020204030203" pitchFamily="34" charset="0"/>
            </a:endParaRPr>
          </a:p>
          <a:p>
            <a:r>
              <a:rPr lang="en-US" sz="1800" dirty="0"/>
              <a:t>Or,</a:t>
            </a:r>
            <a:endParaRPr lang="en-US" sz="1800" dirty="0"/>
          </a:p>
          <a:p>
            <a:endParaRPr lang="en-US" sz="1800" dirty="0"/>
          </a:p>
          <a:p>
            <a:r>
              <a:rPr lang="en-US" sz="1800" dirty="0"/>
              <a:t>p-value corresponding to the red point tells us about the ‘total probability’ of getting any value to the right hand side of the red point, when the values are picked randomly from the population distribution.</a:t>
            </a:r>
            <a:endParaRPr lang="en-US" sz="1800" dirty="0"/>
          </a:p>
          <a:p>
            <a:r>
              <a:rPr lang="en-US" sz="1800" b="1" i="0" dirty="0">
                <a:solidFill>
                  <a:srgbClr val="222222"/>
                </a:solidFill>
                <a:effectLst/>
                <a:latin typeface="Lato" panose="020F0502020204030203" pitchFamily="34" charset="0"/>
              </a:rPr>
              <a:t>P-value does not hold any value by itself.</a:t>
            </a:r>
            <a:r>
              <a:rPr lang="en-US" sz="1800" b="0" i="0" dirty="0">
                <a:solidFill>
                  <a:srgbClr val="222222"/>
                </a:solidFill>
                <a:effectLst/>
                <a:latin typeface="Lato" panose="020F0502020204030203" pitchFamily="34" charset="0"/>
              </a:rPr>
              <a:t> A large p-value implies that sample scores are more aligned or similar to the population score. It is as simple as that.</a:t>
            </a:r>
            <a:endParaRPr lang="en-US" sz="1800" b="0" i="0" dirty="0">
              <a:solidFill>
                <a:srgbClr val="222222"/>
              </a:solidFill>
              <a:effectLst/>
              <a:latin typeface="Lato" panose="020F0502020204030203" pitchFamily="34" charset="0"/>
            </a:endParaRPr>
          </a:p>
          <a:p>
            <a:endParaRPr lang="en-IN" sz="1800"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700" b="0" i="0" dirty="0">
                <a:solidFill>
                  <a:srgbClr val="222222"/>
                </a:solidFill>
                <a:effectLst/>
                <a:latin typeface="Lato" panose="020F0502020204030203" pitchFamily="34" charset="0"/>
              </a:rPr>
              <a:t>Statistical Significance of the p-value: Enter – Alpha value</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6264696"/>
          </a:xfrm>
        </p:spPr>
        <p:txBody>
          <a:bodyPr/>
          <a:lstStyle/>
          <a:p>
            <a:pPr algn="l"/>
            <a:r>
              <a:rPr lang="en-US" sz="2000" b="0" i="0" dirty="0">
                <a:solidFill>
                  <a:srgbClr val="222222"/>
                </a:solidFill>
                <a:effectLst/>
                <a:latin typeface="Lato" panose="020F0502020204030203" pitchFamily="34" charset="0"/>
              </a:rPr>
              <a:t>We are also taught in statistics classes the convention that </a:t>
            </a:r>
            <a:r>
              <a:rPr lang="en-US" sz="2000" b="0" i="1" dirty="0">
                <a:solidFill>
                  <a:srgbClr val="222222"/>
                </a:solidFill>
                <a:effectLst/>
                <a:latin typeface="Lato" panose="020F0502020204030203" pitchFamily="34" charset="0"/>
              </a:rPr>
              <a:t>p-value being less than alpha means that the results obtained are statistically significant</a:t>
            </a:r>
            <a:r>
              <a:rPr lang="en-US" sz="2000" b="0" i="0" dirty="0">
                <a:solidFill>
                  <a:srgbClr val="222222"/>
                </a:solidFill>
                <a:effectLst/>
                <a:latin typeface="Lato" panose="020F0502020204030203" pitchFamily="34" charset="0"/>
              </a:rPr>
              <a:t>. But what in the world is the alpha value?</a:t>
            </a:r>
            <a:endParaRPr lang="en-US" sz="2000" b="0" i="0" dirty="0">
              <a:solidFill>
                <a:srgbClr val="222222"/>
              </a:solidFill>
              <a:effectLst/>
              <a:latin typeface="Lato" panose="020F0502020204030203" pitchFamily="34" charset="0"/>
            </a:endParaRPr>
          </a:p>
          <a:p>
            <a:pPr algn="l"/>
            <a:r>
              <a:rPr lang="en-US" sz="2000" b="0" i="0" dirty="0">
                <a:solidFill>
                  <a:srgbClr val="222222"/>
                </a:solidFill>
                <a:effectLst/>
                <a:latin typeface="Lato" panose="020F0502020204030203" pitchFamily="34" charset="0"/>
              </a:rPr>
              <a:t>So, let’s spend a moment to look at what the alpha value signifies.</a:t>
            </a:r>
            <a:endParaRPr lang="en-US" sz="2000" b="0" i="0" dirty="0">
              <a:solidFill>
                <a:srgbClr val="222222"/>
              </a:solidFill>
              <a:effectLst/>
              <a:latin typeface="Lato" panose="020F0502020204030203" pitchFamily="34" charset="0"/>
            </a:endParaRPr>
          </a:p>
          <a:p>
            <a:pPr algn="l"/>
            <a:endParaRPr lang="en-US" sz="2000" dirty="0">
              <a:solidFill>
                <a:srgbClr val="222222"/>
              </a:solidFill>
              <a:latin typeface="Lato" panose="020F0502020204030203" pitchFamily="34" charset="0"/>
            </a:endParaRPr>
          </a:p>
          <a:p>
            <a:pPr algn="l"/>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403647" y="2276871"/>
            <a:ext cx="6224231" cy="3384377"/>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normAutofit/>
          </a:bodyPr>
          <a:lstStyle/>
          <a:p>
            <a:r>
              <a:rPr lang="en-US" sz="2000" b="0" i="0" dirty="0">
                <a:solidFill>
                  <a:srgbClr val="222222"/>
                </a:solidFill>
                <a:effectLst/>
                <a:latin typeface="Lato" panose="020F0502020204030203" pitchFamily="34" charset="0"/>
              </a:rPr>
              <a:t>Alpha value is nothing but </a:t>
            </a:r>
            <a:r>
              <a:rPr lang="en-US" sz="2000" b="1" i="1" dirty="0">
                <a:solidFill>
                  <a:srgbClr val="222222"/>
                </a:solidFill>
                <a:effectLst/>
                <a:latin typeface="Lato" panose="020F0502020204030203" pitchFamily="34" charset="0"/>
              </a:rPr>
              <a:t>a threshold p-value, </a:t>
            </a:r>
            <a:r>
              <a:rPr lang="en-US" sz="2000" b="0" i="1" dirty="0">
                <a:solidFill>
                  <a:srgbClr val="222222"/>
                </a:solidFill>
                <a:effectLst/>
                <a:latin typeface="Lato" panose="020F0502020204030203" pitchFamily="34" charset="0"/>
              </a:rPr>
              <a:t>w</a:t>
            </a:r>
            <a:r>
              <a:rPr lang="en-US" sz="2000" b="0" i="0" dirty="0">
                <a:solidFill>
                  <a:srgbClr val="222222"/>
                </a:solidFill>
                <a:effectLst/>
                <a:latin typeface="Lato" panose="020F0502020204030203" pitchFamily="34" charset="0"/>
              </a:rPr>
              <a:t>hich the group conducting the test/experiment decides upon before conducting a test of similarity or significance ( Z-test or a T-test).</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This means that </a:t>
            </a:r>
            <a:r>
              <a:rPr lang="en-US" sz="2000" b="1" i="1" dirty="0">
                <a:solidFill>
                  <a:srgbClr val="222222"/>
                </a:solidFill>
                <a:effectLst/>
                <a:latin typeface="Lato" panose="020F0502020204030203" pitchFamily="34" charset="0"/>
              </a:rPr>
              <a:t>if the likeliness of getting the sample score is less than alpha or the threshold p-value, we consider it significantly different from the population, or even belonging to some new sample distribution.</a:t>
            </a:r>
            <a:endParaRPr lang="en-IN" sz="2000"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614336" y="1125538"/>
            <a:ext cx="7915328" cy="5000625"/>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336704"/>
          </a:xfrm>
        </p:spPr>
        <p:txBody>
          <a:bodyPr>
            <a:normAutofit lnSpcReduction="10000"/>
          </a:bodyPr>
          <a:lstStyle/>
          <a:p>
            <a:r>
              <a:rPr lang="en-US" sz="2400" b="0" i="0" dirty="0">
                <a:solidFill>
                  <a:srgbClr val="222222"/>
                </a:solidFill>
                <a:effectLst/>
                <a:latin typeface="Lato" panose="020F0502020204030203" pitchFamily="34" charset="0"/>
              </a:rPr>
              <a:t>Consider the above normal distribution again. The red point in this distribution represents the alpha value or the threshold p-value.</a:t>
            </a:r>
            <a:endParaRPr lang="en-US" sz="24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Now, let’s say that the green and orange points represent different sample results obtained after an experiment.</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We can see in the plot that the leftmost green point has a p-value greater than the alpha. As a result, </a:t>
            </a:r>
            <a:r>
              <a:rPr lang="en-US" sz="2000" b="1" i="1" dirty="0">
                <a:solidFill>
                  <a:srgbClr val="222222"/>
                </a:solidFill>
                <a:effectLst/>
                <a:latin typeface="Lato" panose="020F0502020204030203" pitchFamily="34" charset="0"/>
              </a:rPr>
              <a:t>these values can be obtained with fairly high probability</a:t>
            </a:r>
            <a:r>
              <a:rPr lang="en-US" sz="2000" b="0" i="0" dirty="0">
                <a:solidFill>
                  <a:srgbClr val="222222"/>
                </a:solidFill>
                <a:effectLst/>
                <a:latin typeface="Lato" panose="020F0502020204030203" pitchFamily="34" charset="0"/>
              </a:rPr>
              <a:t> and the </a:t>
            </a:r>
            <a:r>
              <a:rPr lang="en-US" sz="2000" b="1" i="1" dirty="0">
                <a:solidFill>
                  <a:srgbClr val="222222"/>
                </a:solidFill>
                <a:effectLst/>
                <a:latin typeface="Lato" panose="020F0502020204030203" pitchFamily="34" charset="0"/>
              </a:rPr>
              <a:t>sample results are regarded as lucky</a:t>
            </a:r>
            <a:r>
              <a:rPr lang="en-US" sz="2000" b="0" i="0" dirty="0">
                <a:solidFill>
                  <a:srgbClr val="222222"/>
                </a:solidFill>
                <a:effectLst/>
                <a:latin typeface="Lato" panose="020F0502020204030203" pitchFamily="34" charset="0"/>
              </a:rPr>
              <a:t>.</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The point on the rightmost side (orange) has a p-value less than the alpha value (red). As a result, </a:t>
            </a:r>
            <a:r>
              <a:rPr lang="en-US" sz="2000" b="1" i="1" dirty="0">
                <a:solidFill>
                  <a:srgbClr val="222222"/>
                </a:solidFill>
                <a:effectLst/>
                <a:latin typeface="Lato" panose="020F0502020204030203" pitchFamily="34" charset="0"/>
              </a:rPr>
              <a:t>the sample results are a rare outcome and very unlikely to be lucky</a:t>
            </a:r>
            <a:r>
              <a:rPr lang="en-US" sz="2000" b="0" i="0" dirty="0">
                <a:solidFill>
                  <a:srgbClr val="222222"/>
                </a:solidFill>
                <a:effectLst/>
                <a:latin typeface="Lato" panose="020F0502020204030203" pitchFamily="34" charset="0"/>
              </a:rPr>
              <a:t>. Therefore, they are significantly different from the population.</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800" b="0" i="0" dirty="0">
                <a:solidFill>
                  <a:srgbClr val="222222"/>
                </a:solidFill>
                <a:effectLst/>
                <a:latin typeface="Lato" panose="020F0502020204030203" pitchFamily="34" charset="0"/>
              </a:rPr>
              <a:t>The alpha value is decided depending on the test being performed. An alpha value of 0.05 is considered a good convention if we are not sure of what value to consider.</a:t>
            </a:r>
            <a:endParaRPr lang="en-US" sz="1800" b="0" i="0"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But this comes with an asterisk – the </a:t>
            </a:r>
            <a:r>
              <a:rPr lang="en-US" sz="1600" b="1" i="1" dirty="0">
                <a:solidFill>
                  <a:srgbClr val="222222"/>
                </a:solidFill>
                <a:effectLst/>
                <a:latin typeface="Lato" panose="020F0502020204030203" pitchFamily="34" charset="0"/>
              </a:rPr>
              <a:t>smaller the value of alpha we consider, the harder it is to consider the results as significant</a:t>
            </a:r>
            <a:r>
              <a:rPr lang="en-US" sz="1600" b="0" i="0" dirty="0">
                <a:solidFill>
                  <a:srgbClr val="222222"/>
                </a:solidFill>
                <a:effectLst/>
                <a:latin typeface="Lato" panose="020F0502020204030203" pitchFamily="34" charset="0"/>
              </a:rPr>
              <a:t>. Keep in mind that the alpha value will vary from experiment to experiment and there is no alpha value which can be considered as a thumb rule.</a:t>
            </a:r>
            <a:endParaRPr lang="en-IN" sz="1600"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222222"/>
                </a:solidFill>
                <a:effectLst/>
                <a:latin typeface="Lato" panose="020F0502020204030203" pitchFamily="34" charset="0"/>
              </a:rPr>
              <a:t>p-value &lt; alpha</a:t>
            </a:r>
            <a:br>
              <a:rPr lang="en-IN" b="0" i="0" dirty="0">
                <a:solidFill>
                  <a:srgbClr val="222222"/>
                </a:solidFill>
                <a:effectLst/>
                <a:latin typeface="Lato" panose="020F0502020204030203" pitchFamily="34" charset="0"/>
              </a:rPr>
            </a:br>
            <a:endParaRPr lang="en-IN" dirty="0"/>
          </a:p>
        </p:txBody>
      </p:sp>
      <p:pic>
        <p:nvPicPr>
          <p:cNvPr id="4" name="Content Placeholder 3"/>
          <p:cNvPicPr>
            <a:picLocks noGrp="1" noChangeAspect="1"/>
          </p:cNvPicPr>
          <p:nvPr>
            <p:ph idx="1"/>
          </p:nvPr>
        </p:nvPicPr>
        <p:blipFill>
          <a:blip r:embed="rId1"/>
          <a:stretch>
            <a:fillRect/>
          </a:stretch>
        </p:blipFill>
        <p:spPr>
          <a:xfrm>
            <a:off x="827584" y="1442648"/>
            <a:ext cx="4392488" cy="3036994"/>
          </a:xfrm>
          <a:prstGeom prst="rect">
            <a:avLst/>
          </a:prstGeom>
        </p:spPr>
      </p:pic>
      <p:sp>
        <p:nvSpPr>
          <p:cNvPr id="6" name="TextBox 5"/>
          <p:cNvSpPr txBox="1"/>
          <p:nvPr/>
        </p:nvSpPr>
        <p:spPr>
          <a:xfrm>
            <a:off x="179512" y="4941168"/>
            <a:ext cx="8712968" cy="2031325"/>
          </a:xfrm>
          <a:prstGeom prst="rect">
            <a:avLst/>
          </a:prstGeom>
          <a:noFill/>
        </p:spPr>
        <p:txBody>
          <a:bodyPr wrap="square">
            <a:spAutoFit/>
          </a:bodyPr>
          <a:lstStyle/>
          <a:p>
            <a:r>
              <a:rPr lang="en-US" b="0" i="0" dirty="0">
                <a:solidFill>
                  <a:srgbClr val="222222"/>
                </a:solidFill>
                <a:effectLst/>
                <a:latin typeface="Lato" panose="020F0502020204030203" pitchFamily="34" charset="0"/>
              </a:rPr>
              <a:t>The orange point represents the p-value using the sample population. In this case, we can clearly see that the p-value is less than the alpha value (the area to the right of the red point is larger than the area to the right of the orange point). This can be interpreted as:</a:t>
            </a:r>
            <a:endParaRPr lang="en-US" b="0" i="0" dirty="0">
              <a:solidFill>
                <a:srgbClr val="222222"/>
              </a:solidFill>
              <a:effectLst/>
              <a:latin typeface="Lato" panose="020F0502020204030203" pitchFamily="34" charset="0"/>
            </a:endParaRPr>
          </a:p>
          <a:p>
            <a:r>
              <a:rPr lang="en-US" b="0" i="1" dirty="0">
                <a:solidFill>
                  <a:srgbClr val="222222"/>
                </a:solidFill>
                <a:effectLst/>
                <a:latin typeface="Lato" panose="020F0502020204030203" pitchFamily="34" charset="0"/>
              </a:rPr>
              <a:t>The results obtained from the sample is an extremity of the population distribution (an extremely rare event), and hence there is a good chance it may belong to some other distribution (as shown below).</a:t>
            </a:r>
            <a:endParaRPr lang="en-IN"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022657" y="765175"/>
            <a:ext cx="5997616" cy="45294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IN" dirty="0"/>
              <a:t>Generate arrays using </a:t>
            </a:r>
            <a:r>
              <a:rPr lang="en-IN" dirty="0" err="1"/>
              <a:t>logspace</a:t>
            </a:r>
            <a:r>
              <a:rPr lang="en-IN" dirty="0"/>
              <a:t>()</a:t>
            </a:r>
            <a:endParaRPr lang="en-IN" dirty="0"/>
          </a:p>
        </p:txBody>
      </p:sp>
      <p:sp>
        <p:nvSpPr>
          <p:cNvPr id="3" name="Content Placeholder 2"/>
          <p:cNvSpPr>
            <a:spLocks noGrp="1"/>
          </p:cNvSpPr>
          <p:nvPr>
            <p:ph idx="1"/>
          </p:nvPr>
        </p:nvSpPr>
        <p:spPr>
          <a:xfrm>
            <a:off x="457200" y="1214422"/>
            <a:ext cx="8229600" cy="5286412"/>
          </a:xfrm>
        </p:spPr>
        <p:txBody>
          <a:bodyPr/>
          <a:lstStyle/>
          <a:p>
            <a:r>
              <a:rPr lang="en-IN" sz="2400" dirty="0" err="1"/>
              <a:t>Numpy.logspace</a:t>
            </a:r>
            <a:r>
              <a:rPr lang="en-IN" sz="2400" dirty="0"/>
              <a:t>()- returns equally spaced numbers based on log scale.</a:t>
            </a:r>
            <a:endParaRPr lang="en-IN" sz="2400" dirty="0"/>
          </a:p>
          <a:p>
            <a:r>
              <a:rPr lang="en-IN" sz="2400" dirty="0"/>
              <a:t>Syntax:</a:t>
            </a:r>
            <a:endParaRPr lang="en-IN" sz="2400" dirty="0"/>
          </a:p>
          <a:p>
            <a:pPr lvl="1"/>
            <a:r>
              <a:rPr lang="en-IN" sz="2400" dirty="0" err="1"/>
              <a:t>Numpy.logspace</a:t>
            </a:r>
            <a:r>
              <a:rPr lang="en-IN" sz="2400" dirty="0"/>
              <a:t>(</a:t>
            </a:r>
            <a:r>
              <a:rPr lang="en-IN" sz="2400" dirty="0" err="1"/>
              <a:t>start,stop,endpoint,base,dtype</a:t>
            </a:r>
            <a:r>
              <a:rPr lang="en-IN" sz="2400" dirty="0"/>
              <a:t>)</a:t>
            </a:r>
            <a:endParaRPr lang="en-IN" sz="2400" dirty="0"/>
          </a:p>
          <a:p>
            <a:r>
              <a:rPr lang="en-IN" sz="2400" dirty="0"/>
              <a:t>Start- start value of the sequence.</a:t>
            </a:r>
            <a:endParaRPr lang="en-IN" sz="2400" dirty="0"/>
          </a:p>
          <a:p>
            <a:r>
              <a:rPr lang="en-IN" sz="2400" dirty="0"/>
              <a:t>Stop- end value of the sequence.</a:t>
            </a:r>
            <a:endParaRPr lang="en-IN" sz="2400" dirty="0"/>
          </a:p>
          <a:p>
            <a:r>
              <a:rPr lang="en-IN" sz="2400" dirty="0"/>
              <a:t>Num- number of samples to generate (default:50)</a:t>
            </a:r>
            <a:endParaRPr lang="en-IN" sz="2400" dirty="0"/>
          </a:p>
          <a:p>
            <a:r>
              <a:rPr lang="en-IN" sz="2400" dirty="0"/>
              <a:t>Endpoint- if true, stop is the last sample.</a:t>
            </a:r>
            <a:endParaRPr lang="en-IN" sz="2400" dirty="0"/>
          </a:p>
          <a:p>
            <a:r>
              <a:rPr lang="en-IN" sz="2400" dirty="0"/>
              <a:t>Base- base of the log space(default: 10.0)</a:t>
            </a:r>
            <a:endParaRPr lang="en-IN" sz="2400" dirty="0"/>
          </a:p>
          <a:p>
            <a:r>
              <a:rPr lang="en-IN" sz="2400" dirty="0" err="1"/>
              <a:t>Dtype</a:t>
            </a:r>
            <a:r>
              <a:rPr lang="en-IN" sz="2400" dirty="0"/>
              <a:t>- data type of the output array.</a:t>
            </a:r>
            <a:endParaRPr lang="en-IN" sz="2400" dirty="0"/>
          </a:p>
          <a:p>
            <a:endParaRPr lang="en-IN"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222222"/>
                </a:solidFill>
                <a:effectLst/>
                <a:latin typeface="Lato" panose="020F0502020204030203" pitchFamily="34" charset="0"/>
              </a:rPr>
              <a:t>p-value &gt; alpha</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731838"/>
            <a:ext cx="8229600" cy="5851524"/>
          </a:xfrm>
        </p:spPr>
        <p:txBody>
          <a:bodyPr>
            <a:normAutofit/>
          </a:bodyPr>
          <a:lstStyle/>
          <a:p>
            <a:r>
              <a:rPr lang="en-US" sz="2400" b="0" i="0" dirty="0">
                <a:solidFill>
                  <a:srgbClr val="222222"/>
                </a:solidFill>
                <a:effectLst/>
                <a:latin typeface="Lato" panose="020F0502020204030203" pitchFamily="34" charset="0"/>
              </a:rPr>
              <a:t>p-value greater than the alpha means that the results are in favor of the null hypothesis and therefore we fail to reject it. </a:t>
            </a:r>
            <a:endParaRPr lang="en-US" sz="2400" b="0" i="0" dirty="0">
              <a:solidFill>
                <a:srgbClr val="222222"/>
              </a:solidFill>
              <a:effectLst/>
              <a:latin typeface="Lato" panose="020F0502020204030203" pitchFamily="34" charset="0"/>
            </a:endParaRPr>
          </a:p>
          <a:p>
            <a:r>
              <a:rPr lang="en-US" sz="2400" b="0" i="0" dirty="0">
                <a:solidFill>
                  <a:srgbClr val="222222"/>
                </a:solidFill>
                <a:effectLst/>
                <a:latin typeface="Lato" panose="020F0502020204030203" pitchFamily="34" charset="0"/>
              </a:rPr>
              <a:t>This result is often against the alternate hypothesis (obtained results are from another distribution) and the results obtained are not significant and simply a matter of chance or luck.</a:t>
            </a:r>
            <a:endParaRPr lang="en-US" sz="24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Again, consider the same population distribution curve with the red point as alpha and the orange point as the calculated p-value from the sample:</a:t>
            </a:r>
            <a:endParaRPr lang="en-IN" sz="2000" b="1"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129990" y="981075"/>
            <a:ext cx="4162090" cy="3110729"/>
          </a:xfrm>
          <a:prstGeom prst="rect">
            <a:avLst/>
          </a:prstGeom>
        </p:spPr>
      </p:pic>
      <p:sp>
        <p:nvSpPr>
          <p:cNvPr id="6" name="TextBox 5"/>
          <p:cNvSpPr txBox="1"/>
          <p:nvPr/>
        </p:nvSpPr>
        <p:spPr>
          <a:xfrm>
            <a:off x="720080" y="4293096"/>
            <a:ext cx="7596336"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We can clearly see that the area under the population curve to the right of the orange point is much larger than the alpha value. This means that the obtained results are more likely to be part of the same population distribution than being a part of some other distribution.</a:t>
            </a:r>
            <a:endParaRPr lang="en-IN"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222222"/>
                </a:solidFill>
                <a:effectLst/>
                <a:latin typeface="Lato" panose="020F0502020204030203" pitchFamily="34" charset="0"/>
              </a:rPr>
              <a:t>Example of p-value in Statistics</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620688"/>
            <a:ext cx="8229600" cy="6048672"/>
          </a:xfrm>
        </p:spPr>
        <p:txBody>
          <a:bodyPr>
            <a:normAutofit/>
          </a:bodyPr>
          <a:lstStyle/>
          <a:p>
            <a:r>
              <a:rPr lang="en-US" sz="2000" b="0" i="0" dirty="0">
                <a:solidFill>
                  <a:srgbClr val="222222"/>
                </a:solidFill>
                <a:effectLst/>
                <a:latin typeface="Lato" panose="020F0502020204030203" pitchFamily="34" charset="0"/>
              </a:rPr>
              <a:t>In the National Academy of Archery, the head coach intends to improve the performance of the archers ahead of an upcoming competition. What do you think is a good way to improve the performance of the archers?</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He proposed and implemented the idea that breathing exercises and meditation before the competition could help. The statistics before and after experiments are below:</a:t>
            </a:r>
            <a:endParaRPr lang="en-US" sz="1800" b="0" i="0" dirty="0">
              <a:solidFill>
                <a:srgbClr val="222222"/>
              </a:solidFill>
              <a:effectLst/>
              <a:latin typeface="Lato" panose="020F0502020204030203" pitchFamily="34" charset="0"/>
            </a:endParaRPr>
          </a:p>
          <a:p>
            <a:endParaRPr lang="en-IN" sz="1800" dirty="0"/>
          </a:p>
        </p:txBody>
      </p:sp>
      <p:pic>
        <p:nvPicPr>
          <p:cNvPr id="4" name="Picture 3"/>
          <p:cNvPicPr>
            <a:picLocks noChangeAspect="1"/>
          </p:cNvPicPr>
          <p:nvPr/>
        </p:nvPicPr>
        <p:blipFill>
          <a:blip r:embed="rId1"/>
          <a:stretch>
            <a:fillRect/>
          </a:stretch>
        </p:blipFill>
        <p:spPr>
          <a:xfrm>
            <a:off x="755576" y="2796433"/>
            <a:ext cx="5832648" cy="2215030"/>
          </a:xfrm>
          <a:prstGeom prst="rect">
            <a:avLst/>
          </a:prstGeom>
        </p:spPr>
      </p:pic>
      <p:sp>
        <p:nvSpPr>
          <p:cNvPr id="6" name="TextBox 5"/>
          <p:cNvSpPr txBox="1"/>
          <p:nvPr/>
        </p:nvSpPr>
        <p:spPr>
          <a:xfrm>
            <a:off x="611560" y="5184488"/>
            <a:ext cx="7848872"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The results favor the assumption that the overall score of the archers improved. But the coach wants to make sure that these results are because of the improved ability of the archers and not by luck or chance. So what do you think we should do?</a:t>
            </a:r>
            <a:endParaRPr lang="en-IN"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a:bodyPr>
          <a:lstStyle/>
          <a:p>
            <a:r>
              <a:rPr lang="en-US" sz="2000" b="0" i="0" dirty="0">
                <a:solidFill>
                  <a:srgbClr val="222222"/>
                </a:solidFill>
                <a:effectLst/>
                <a:latin typeface="Lato" panose="020F0502020204030203" pitchFamily="34" charset="0"/>
              </a:rPr>
              <a:t>This is a classic example of a similarity test (Z-test in this case) where we want to check whether the sample is similar to the population or not.</a:t>
            </a:r>
            <a:endParaRPr lang="en-US" sz="2000" b="0" i="0" dirty="0">
              <a:solidFill>
                <a:srgbClr val="222222"/>
              </a:solidFill>
              <a:effectLst/>
              <a:latin typeface="Lato" panose="020F0502020204030203" pitchFamily="34" charset="0"/>
            </a:endParaRPr>
          </a:p>
          <a:p>
            <a:pPr algn="l"/>
            <a:r>
              <a:rPr lang="en-US" sz="2000" b="0" i="0" dirty="0">
                <a:solidFill>
                  <a:srgbClr val="222222"/>
                </a:solidFill>
                <a:effectLst/>
                <a:latin typeface="Lato" panose="020F0502020204030203" pitchFamily="34" charset="0"/>
              </a:rPr>
              <a:t>In order to solve this, we will follow a step-by-step approach:</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Understand the information given and form the alternate and null hypothesis</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Calculate the Z-score and find the area under the curve</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Calculate the corresponding p-value</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Compare the p-value and the alpha value</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Interpret the final results</a:t>
            </a:r>
            <a:endParaRPr lang="en-US" sz="2000" b="0" i="0" dirty="0">
              <a:solidFill>
                <a:srgbClr val="222222"/>
              </a:solidFill>
              <a:effectLst/>
              <a:latin typeface="Lato" panose="020F0502020204030203" pitchFamily="34" charset="0"/>
            </a:endParaRPr>
          </a:p>
          <a:p>
            <a:endParaRPr lang="en-IN" sz="20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222222"/>
                </a:solidFill>
                <a:effectLst/>
                <a:latin typeface="Lato" panose="020F0502020204030203" pitchFamily="34" charset="0"/>
              </a:rPr>
              <a:t>A solution to this Problem</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620688"/>
            <a:ext cx="8229600" cy="6237312"/>
          </a:xfrm>
        </p:spPr>
        <p:txBody>
          <a:bodyPr/>
          <a:lstStyle/>
          <a:p>
            <a:pPr algn="l"/>
            <a:r>
              <a:rPr lang="en-US" sz="1600" b="0" i="0" dirty="0">
                <a:solidFill>
                  <a:srgbClr val="222222"/>
                </a:solidFill>
                <a:effectLst/>
                <a:latin typeface="Lato" panose="020F0502020204030203" pitchFamily="34" charset="0"/>
              </a:rPr>
              <a:t>Step 1: Understand the given information</a:t>
            </a:r>
            <a:endParaRPr lang="en-US" sz="1600" b="0" i="0" dirty="0">
              <a:solidFill>
                <a:srgbClr val="222222"/>
              </a:solidFill>
              <a:effectLst/>
              <a:latin typeface="Lato" panose="020F0502020204030203" pitchFamily="34" charset="0"/>
            </a:endParaRPr>
          </a:p>
          <a:p>
            <a:pPr algn="l">
              <a:buFont typeface="Arial" panose="020B0604020202020204" pitchFamily="34" charset="0"/>
              <a:buChar char="•"/>
            </a:pPr>
            <a:r>
              <a:rPr lang="en-US" sz="1600" b="0" i="0" dirty="0">
                <a:solidFill>
                  <a:srgbClr val="222222"/>
                </a:solidFill>
                <a:effectLst/>
                <a:latin typeface="Lato" panose="020F0502020204030203" pitchFamily="34" charset="0"/>
              </a:rPr>
              <a:t>Population Mean = 74</a:t>
            </a:r>
            <a:endParaRPr lang="en-US" sz="1600" b="0" i="0" dirty="0">
              <a:solidFill>
                <a:srgbClr val="222222"/>
              </a:solidFill>
              <a:effectLst/>
              <a:latin typeface="Lato" panose="020F0502020204030203" pitchFamily="34" charset="0"/>
            </a:endParaRPr>
          </a:p>
          <a:p>
            <a:pPr algn="l">
              <a:buFont typeface="Arial" panose="020B0604020202020204" pitchFamily="34" charset="0"/>
              <a:buChar char="•"/>
            </a:pPr>
            <a:r>
              <a:rPr lang="en-US" sz="1600" b="0" i="0" dirty="0">
                <a:solidFill>
                  <a:srgbClr val="222222"/>
                </a:solidFill>
                <a:effectLst/>
                <a:latin typeface="Lato" panose="020F0502020204030203" pitchFamily="34" charset="0"/>
              </a:rPr>
              <a:t>Population Standard Deviation = 8 (Historical data of the last 10 years is associated to the population)</a:t>
            </a:r>
            <a:endParaRPr lang="en-US" sz="1600" b="0" i="0" dirty="0">
              <a:solidFill>
                <a:srgbClr val="222222"/>
              </a:solidFill>
              <a:effectLst/>
              <a:latin typeface="Lato" panose="020F0502020204030203" pitchFamily="34" charset="0"/>
            </a:endParaRPr>
          </a:p>
          <a:p>
            <a:pPr algn="l">
              <a:buFont typeface="Arial" panose="020B0604020202020204" pitchFamily="34" charset="0"/>
              <a:buChar char="•"/>
            </a:pPr>
            <a:r>
              <a:rPr lang="en-US" sz="1600" b="0" i="0" dirty="0">
                <a:solidFill>
                  <a:srgbClr val="222222"/>
                </a:solidFill>
                <a:effectLst/>
                <a:latin typeface="Lato" panose="020F0502020204030203" pitchFamily="34" charset="0"/>
              </a:rPr>
              <a:t>Sample Mean = 78</a:t>
            </a:r>
            <a:endParaRPr lang="en-US" sz="1600" b="0" i="0" dirty="0">
              <a:solidFill>
                <a:srgbClr val="222222"/>
              </a:solidFill>
              <a:effectLst/>
              <a:latin typeface="Lato" panose="020F0502020204030203" pitchFamily="34" charset="0"/>
            </a:endParaRPr>
          </a:p>
          <a:p>
            <a:pPr algn="l">
              <a:buFont typeface="Arial" panose="020B0604020202020204" pitchFamily="34" charset="0"/>
              <a:buChar char="•"/>
            </a:pPr>
            <a:r>
              <a:rPr lang="en-US" sz="1600" b="0" i="0" dirty="0">
                <a:solidFill>
                  <a:srgbClr val="222222"/>
                </a:solidFill>
                <a:effectLst/>
                <a:latin typeface="Lato" panose="020F0502020204030203" pitchFamily="34" charset="0"/>
              </a:rPr>
              <a:t>Sample Size = 60 (Here, the sample is associated with the archers who practiced breathing exercises and meditation)</a:t>
            </a:r>
            <a:endParaRPr lang="en-US" sz="1600" b="0" i="0" dirty="0">
              <a:solidFill>
                <a:srgbClr val="222222"/>
              </a:solidFill>
              <a:effectLst/>
              <a:latin typeface="Lato" panose="020F0502020204030203" pitchFamily="34" charset="0"/>
            </a:endParaRPr>
          </a:p>
          <a:p>
            <a:pPr algn="l">
              <a:buFont typeface="Arial" panose="020B0604020202020204" pitchFamily="34" charset="0"/>
              <a:buChar char="•"/>
            </a:pPr>
            <a:endParaRPr lang="en-US" sz="1600" dirty="0">
              <a:solidFill>
                <a:srgbClr val="222222"/>
              </a:solidFill>
              <a:latin typeface="Lato" panose="020F0502020204030203" pitchFamily="34" charset="0"/>
            </a:endParaRPr>
          </a:p>
          <a:p>
            <a:pPr algn="l">
              <a:buFont typeface="Arial" panose="020B0604020202020204" pitchFamily="34" charset="0"/>
              <a:buChar char="•"/>
            </a:pPr>
            <a:r>
              <a:rPr lang="en-US" sz="2000" b="0" i="0" dirty="0">
                <a:solidFill>
                  <a:srgbClr val="222222"/>
                </a:solidFill>
                <a:effectLst/>
                <a:latin typeface="Lato" panose="020F0502020204030203" pitchFamily="34" charset="0"/>
              </a:rPr>
              <a:t>We have the population mean and standard deviation with us and the sample size is over 30, which means we will be using the Z-test.</a:t>
            </a:r>
            <a:endParaRPr lang="en-US" sz="2000" b="0" i="0" dirty="0">
              <a:solidFill>
                <a:srgbClr val="222222"/>
              </a:solidFill>
              <a:effectLst/>
              <a:latin typeface="Lato" panose="020F0502020204030203" pitchFamily="34" charset="0"/>
            </a:endParaRPr>
          </a:p>
          <a:p>
            <a:pPr algn="l"/>
            <a:r>
              <a:rPr lang="en-US" sz="2000" b="0" i="0" dirty="0">
                <a:solidFill>
                  <a:srgbClr val="222222"/>
                </a:solidFill>
                <a:effectLst/>
                <a:latin typeface="Lato" panose="020F0502020204030203" pitchFamily="34" charset="0"/>
              </a:rPr>
              <a:t>According to the problem above, there can be </a:t>
            </a:r>
            <a:r>
              <a:rPr lang="en-US" sz="2000" b="1" i="1" dirty="0">
                <a:solidFill>
                  <a:srgbClr val="222222"/>
                </a:solidFill>
                <a:effectLst/>
                <a:latin typeface="Lato" panose="020F0502020204030203" pitchFamily="34" charset="0"/>
              </a:rPr>
              <a:t>two possible conditions</a:t>
            </a:r>
            <a:r>
              <a:rPr lang="en-US" sz="2000" b="0" i="0" dirty="0">
                <a:solidFill>
                  <a:srgbClr val="222222"/>
                </a:solidFill>
                <a:effectLst/>
                <a:latin typeface="Lato" panose="020F0502020204030203" pitchFamily="34" charset="0"/>
              </a:rPr>
              <a:t>:</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The after-experiment results are a matter of luck, i.e. mean before and after experiment are similar. This will be our “Null Hypothesis”</a:t>
            </a:r>
            <a:endParaRPr lang="en-US" sz="2000" b="0" i="0" dirty="0">
              <a:solidFill>
                <a:srgbClr val="222222"/>
              </a:solidFill>
              <a:effectLst/>
              <a:latin typeface="Lato" panose="020F0502020204030203" pitchFamily="34" charset="0"/>
            </a:endParaRPr>
          </a:p>
          <a:p>
            <a:pPr algn="l">
              <a:buFont typeface="+mj-lt"/>
              <a:buAutoNum type="arabicPeriod"/>
            </a:pPr>
            <a:r>
              <a:rPr lang="en-US" sz="2000" b="0" i="0" dirty="0">
                <a:solidFill>
                  <a:srgbClr val="222222"/>
                </a:solidFill>
                <a:effectLst/>
                <a:latin typeface="Lato" panose="020F0502020204030203" pitchFamily="34" charset="0"/>
              </a:rPr>
              <a:t>The after-experiment results are indeed very different from the pre-experiment ones. This will be our “Alternate Hypothesis”</a:t>
            </a:r>
            <a:endParaRPr lang="en-US" sz="2000" b="0" i="0" dirty="0">
              <a:solidFill>
                <a:srgbClr val="222222"/>
              </a:solidFill>
              <a:effectLst/>
              <a:latin typeface="Lato" panose="020F0502020204030203" pitchFamily="34" charset="0"/>
            </a:endParaRPr>
          </a:p>
          <a:p>
            <a:pPr algn="l">
              <a:buFont typeface="Arial" panose="020B0604020202020204" pitchFamily="34" charset="0"/>
              <a:buChar char="•"/>
            </a:pPr>
            <a:endParaRPr lang="en-US" sz="20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222222"/>
                </a:solidFill>
                <a:effectLst/>
                <a:latin typeface="Lato" panose="020F0502020204030203" pitchFamily="34" charset="0"/>
              </a:rPr>
              <a:t>Step 2: Calculating the Z-Score</a:t>
            </a:r>
            <a:br>
              <a:rPr lang="en-US" b="0" i="0" dirty="0">
                <a:solidFill>
                  <a:srgbClr val="222222"/>
                </a:solidFill>
                <a:effectLst/>
                <a:latin typeface="Lato" panose="020F0502020204030203" pitchFamily="34" charset="0"/>
              </a:rPr>
            </a:br>
            <a:endParaRPr lang="en-IN" dirty="0"/>
          </a:p>
        </p:txBody>
      </p:sp>
      <p:pic>
        <p:nvPicPr>
          <p:cNvPr id="2050" name="Picture 2" descr="z-score formula"/>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2051720" y="1075928"/>
            <a:ext cx="3024336" cy="1345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71600" y="2874002"/>
            <a:ext cx="4572000" cy="1200329"/>
          </a:xfrm>
          <a:prstGeom prst="rect">
            <a:avLst/>
          </a:prstGeom>
          <a:noFill/>
        </p:spPr>
        <p:txBody>
          <a:bodyPr wrap="square">
            <a:spAutoFit/>
          </a:bodyPr>
          <a:lstStyle/>
          <a:p>
            <a:pPr algn="l">
              <a:buFont typeface="Arial" panose="020B0604020202020204" pitchFamily="34" charset="0"/>
              <a:buChar char="•"/>
            </a:pPr>
            <a:r>
              <a:rPr lang="en-US" b="0" i="0" dirty="0">
                <a:solidFill>
                  <a:srgbClr val="222222"/>
                </a:solidFill>
                <a:effectLst/>
                <a:latin typeface="Lato" panose="020F0502020204030203" pitchFamily="34" charset="0"/>
              </a:rPr>
              <a:t>X = Population Mean</a:t>
            </a:r>
            <a:endParaRPr lang="en-US" b="0" i="0" dirty="0">
              <a:solidFill>
                <a:srgbClr val="222222"/>
              </a:solidFill>
              <a:effectLst/>
              <a:latin typeface="Lato" panose="020F0502020204030203" pitchFamily="34" charset="0"/>
            </a:endParaRPr>
          </a:p>
          <a:p>
            <a:pPr algn="l">
              <a:buFont typeface="Arial" panose="020B0604020202020204" pitchFamily="34" charset="0"/>
              <a:buChar char="•"/>
            </a:pPr>
            <a:r>
              <a:rPr lang="en-US" b="0" i="0" dirty="0">
                <a:solidFill>
                  <a:srgbClr val="222222"/>
                </a:solidFill>
                <a:effectLst/>
                <a:latin typeface="Lato" panose="020F0502020204030203" pitchFamily="34" charset="0"/>
              </a:rPr>
              <a:t>M = Sample Mean</a:t>
            </a:r>
            <a:endParaRPr lang="en-US" b="0" i="0" dirty="0">
              <a:solidFill>
                <a:srgbClr val="222222"/>
              </a:solidFill>
              <a:effectLst/>
              <a:latin typeface="Lato" panose="020F0502020204030203" pitchFamily="34" charset="0"/>
            </a:endParaRPr>
          </a:p>
          <a:p>
            <a:pPr algn="l">
              <a:buFont typeface="Arial" panose="020B0604020202020204" pitchFamily="34" charset="0"/>
              <a:buChar char="•"/>
            </a:pPr>
            <a:r>
              <a:rPr lang="en-US" b="0" i="0" dirty="0">
                <a:solidFill>
                  <a:srgbClr val="222222"/>
                </a:solidFill>
                <a:effectLst/>
                <a:latin typeface="Lato" panose="020F0502020204030203" pitchFamily="34" charset="0"/>
              </a:rPr>
              <a:t>Sigma = Population Standard Deviation</a:t>
            </a:r>
            <a:endParaRPr lang="en-US" b="0" i="0" dirty="0">
              <a:solidFill>
                <a:srgbClr val="222222"/>
              </a:solidFill>
              <a:effectLst/>
              <a:latin typeface="Lato" panose="020F0502020204030203" pitchFamily="34" charset="0"/>
            </a:endParaRPr>
          </a:p>
          <a:p>
            <a:pPr algn="l">
              <a:buFont typeface="Arial" panose="020B0604020202020204" pitchFamily="34" charset="0"/>
              <a:buChar char="•"/>
            </a:pPr>
            <a:r>
              <a:rPr lang="en-US" b="0" i="0" dirty="0">
                <a:solidFill>
                  <a:srgbClr val="222222"/>
                </a:solidFill>
                <a:effectLst/>
                <a:latin typeface="Lato" panose="020F0502020204030203" pitchFamily="34" charset="0"/>
              </a:rPr>
              <a:t>n = number of sample instances</a:t>
            </a:r>
            <a:endParaRPr lang="en-US" b="0" i="0" dirty="0">
              <a:solidFill>
                <a:srgbClr val="222222"/>
              </a:solidFill>
              <a:effectLst/>
              <a:latin typeface="Lato" panose="020F0502020204030203" pitchFamily="34" charset="0"/>
            </a:endParaRPr>
          </a:p>
        </p:txBody>
      </p:sp>
      <p:sp>
        <p:nvSpPr>
          <p:cNvPr id="8" name="TextBox 7"/>
          <p:cNvSpPr txBox="1"/>
          <p:nvPr/>
        </p:nvSpPr>
        <p:spPr>
          <a:xfrm>
            <a:off x="827584" y="4527107"/>
            <a:ext cx="6624736" cy="646331"/>
          </a:xfrm>
          <a:prstGeom prst="rect">
            <a:avLst/>
          </a:prstGeom>
          <a:noFill/>
        </p:spPr>
        <p:txBody>
          <a:bodyPr wrap="square">
            <a:spAutoFit/>
          </a:bodyPr>
          <a:lstStyle/>
          <a:p>
            <a:r>
              <a:rPr lang="en-US" b="0" i="0" dirty="0">
                <a:solidFill>
                  <a:srgbClr val="222222"/>
                </a:solidFill>
                <a:effectLst/>
                <a:latin typeface="Lato" panose="020F0502020204030203" pitchFamily="34" charset="0"/>
              </a:rPr>
              <a:t>On plugging in the corresponding values,</a:t>
            </a:r>
            <a:r>
              <a:rPr lang="en-US" b="1" i="0" dirty="0">
                <a:solidFill>
                  <a:srgbClr val="222222"/>
                </a:solidFill>
                <a:effectLst/>
                <a:latin typeface="Lato" panose="020F0502020204030203" pitchFamily="34" charset="0"/>
              </a:rPr>
              <a:t> Z-Score comes out to be – 3.87.</a:t>
            </a:r>
            <a:endParaRPr lang="en-IN"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222222"/>
                </a:solidFill>
                <a:effectLst/>
                <a:latin typeface="Lato" panose="020F0502020204030203" pitchFamily="34" charset="0"/>
              </a:rPr>
              <a:t>Step 3: Referring to the Z-table and finding the p-value</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731838"/>
            <a:ext cx="8229600" cy="5721498"/>
          </a:xfrm>
        </p:spPr>
        <p:txBody>
          <a:bodyPr>
            <a:normAutofit/>
          </a:bodyPr>
          <a:lstStyle/>
          <a:p>
            <a:r>
              <a:rPr lang="en-US" sz="2400" b="0" i="0" dirty="0">
                <a:solidFill>
                  <a:srgbClr val="222222"/>
                </a:solidFill>
                <a:effectLst/>
                <a:latin typeface="Lato" panose="020F0502020204030203" pitchFamily="34" charset="0"/>
              </a:rPr>
              <a:t>If we look up the Z-table for 3.87, we get a value of  ~0.999. This is the area under the curve or probability under the population distribution. But this is the probability of what?</a:t>
            </a:r>
            <a:endParaRPr lang="en-US" sz="24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The probability that we obtained is to the left of the Z-score (Red Point) which we calculated. The value </a:t>
            </a:r>
            <a:r>
              <a:rPr lang="en-US" sz="1800" b="1" i="1" dirty="0">
                <a:solidFill>
                  <a:srgbClr val="222222"/>
                </a:solidFill>
                <a:effectLst/>
                <a:latin typeface="Lato" panose="020F0502020204030203" pitchFamily="34" charset="0"/>
              </a:rPr>
              <a:t>0.999 represents the “total probability” of getting a result “less than the sample score 78”, with respect to the population.</a:t>
            </a:r>
            <a:endParaRPr lang="en-US" sz="1800" b="1" i="1"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Here, the red point signifies where the sample mean lies with respect to the population distribution. But we have studied earlier that p value is to the right-hand side of the red point, so what do we do?</a:t>
            </a:r>
            <a:endParaRPr lang="en-US" sz="1800" b="0" i="0" dirty="0">
              <a:solidFill>
                <a:srgbClr val="222222"/>
              </a:solidFill>
              <a:effectLst/>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sz="1800" b="1" i="1" dirty="0">
              <a:solidFill>
                <a:srgbClr val="222222"/>
              </a:solidFill>
              <a:effectLst/>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IN" sz="2400"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457200" y="390643"/>
            <a:ext cx="6595164" cy="4550525"/>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lstStyle/>
          <a:p>
            <a:pPr algn="l"/>
            <a:r>
              <a:rPr lang="en-US" sz="2000" b="1" i="0" dirty="0">
                <a:solidFill>
                  <a:srgbClr val="222222"/>
                </a:solidFill>
                <a:effectLst/>
                <a:latin typeface="Lato" panose="020F0502020204030203" pitchFamily="34" charset="0"/>
              </a:rPr>
              <a:t>For this, we will use the fact that the total area under the normal Z distribution is 1.</a:t>
            </a:r>
            <a:r>
              <a:rPr lang="en-US" sz="2000" b="0" i="0" dirty="0">
                <a:solidFill>
                  <a:srgbClr val="222222"/>
                </a:solidFill>
                <a:effectLst/>
                <a:latin typeface="Lato" panose="020F0502020204030203" pitchFamily="34" charset="0"/>
              </a:rPr>
              <a:t> Therefore the area to the right of Z-score (or p-value represented by the unshaded region) can be calculated as:</a:t>
            </a:r>
            <a:endParaRPr lang="en-US" sz="2000" b="0" i="0" dirty="0">
              <a:solidFill>
                <a:srgbClr val="222222"/>
              </a:solidFill>
              <a:effectLst/>
              <a:latin typeface="Lato" panose="020F0502020204030203" pitchFamily="34" charset="0"/>
            </a:endParaRPr>
          </a:p>
          <a:p>
            <a:pPr algn="ctr"/>
            <a:r>
              <a:rPr lang="en-US" sz="2000" b="0" i="0" dirty="0">
                <a:solidFill>
                  <a:srgbClr val="222222"/>
                </a:solidFill>
                <a:effectLst/>
                <a:latin typeface="Lato" panose="020F0502020204030203" pitchFamily="34" charset="0"/>
              </a:rPr>
              <a:t>p-value = 1 – 0.999</a:t>
            </a:r>
            <a:endParaRPr lang="en-US" sz="2000" b="0" i="0" dirty="0">
              <a:solidFill>
                <a:srgbClr val="222222"/>
              </a:solidFill>
              <a:effectLst/>
              <a:latin typeface="Lato" panose="020F0502020204030203" pitchFamily="34" charset="0"/>
            </a:endParaRPr>
          </a:p>
          <a:p>
            <a:pPr algn="ctr"/>
            <a:r>
              <a:rPr lang="en-US" sz="2000" b="0" i="0" dirty="0">
                <a:solidFill>
                  <a:srgbClr val="222222"/>
                </a:solidFill>
                <a:effectLst/>
                <a:latin typeface="Lato" panose="020F0502020204030203" pitchFamily="34" charset="0"/>
              </a:rPr>
              <a:t>p-value = 0.001</a:t>
            </a:r>
            <a:endParaRPr lang="en-US" sz="2000" b="0" i="0" dirty="0">
              <a:solidFill>
                <a:srgbClr val="222222"/>
              </a:solidFill>
              <a:effectLst/>
              <a:latin typeface="Lato" panose="020F0502020204030203" pitchFamily="34" charset="0"/>
            </a:endParaRPr>
          </a:p>
          <a:p>
            <a:pPr algn="ctr"/>
            <a:endParaRPr lang="en-US" sz="2000" dirty="0">
              <a:solidFill>
                <a:srgbClr val="222222"/>
              </a:solidFill>
              <a:latin typeface="Lato" panose="020F0502020204030203" pitchFamily="34" charset="0"/>
            </a:endParaRPr>
          </a:p>
          <a:p>
            <a:pPr algn="ctr"/>
            <a:r>
              <a:rPr lang="en-US" sz="1600" b="0" i="0" dirty="0">
                <a:solidFill>
                  <a:srgbClr val="222222"/>
                </a:solidFill>
                <a:effectLst/>
                <a:latin typeface="Lato" panose="020F0502020204030203" pitchFamily="34" charset="0"/>
              </a:rPr>
              <a:t>0.001 (p-value) is the unshaded area to the right of the red point. The value </a:t>
            </a:r>
            <a:r>
              <a:rPr lang="en-US" sz="1600" b="1" i="1" dirty="0">
                <a:solidFill>
                  <a:srgbClr val="222222"/>
                </a:solidFill>
                <a:effectLst/>
                <a:latin typeface="Lato" panose="020F0502020204030203" pitchFamily="34" charset="0"/>
              </a:rPr>
              <a:t>0.001 represents the “total probability” of getting a result “greater than the sample score 78”, with respect to the population.</a:t>
            </a:r>
            <a:endParaRPr lang="en-US" sz="16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sz="3100" b="0" i="0" dirty="0">
                <a:solidFill>
                  <a:srgbClr val="222222"/>
                </a:solidFill>
                <a:effectLst/>
                <a:latin typeface="Lato" panose="020F0502020204030203" pitchFamily="34" charset="0"/>
              </a:rPr>
              <a:t>Step 4: Comparing p-value and alpha value:</a:t>
            </a:r>
            <a:br>
              <a:rPr lang="en-US" b="0" i="0" dirty="0">
                <a:solidFill>
                  <a:srgbClr val="222222"/>
                </a:solidFill>
                <a:effectLst/>
                <a:latin typeface="Lato" panose="020F0502020204030203" pitchFamily="34" charset="0"/>
              </a:rPr>
            </a:br>
            <a:endParaRPr lang="en-IN" dirty="0"/>
          </a:p>
        </p:txBody>
      </p:sp>
      <p:pic>
        <p:nvPicPr>
          <p:cNvPr id="4" name="Content Placeholder 3"/>
          <p:cNvPicPr>
            <a:picLocks noGrp="1" noChangeAspect="1"/>
          </p:cNvPicPr>
          <p:nvPr>
            <p:ph idx="1"/>
          </p:nvPr>
        </p:nvPicPr>
        <p:blipFill>
          <a:blip r:embed="rId1"/>
          <a:stretch>
            <a:fillRect/>
          </a:stretch>
        </p:blipFill>
        <p:spPr>
          <a:xfrm>
            <a:off x="914400" y="873125"/>
            <a:ext cx="7315200" cy="5000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Generate an array  with 5 samples with base 10.0</a:t>
            </a:r>
            <a:endParaRPr lang="en-IN" dirty="0"/>
          </a:p>
          <a:p>
            <a:r>
              <a:rPr lang="en-IN" dirty="0" err="1"/>
              <a:t>Np.logspace</a:t>
            </a:r>
            <a:r>
              <a:rPr lang="en-IN" dirty="0"/>
              <a:t>(1,10,num=5,endpoint=True, base=10.0)</a:t>
            </a:r>
            <a:endParaRPr lang="en-IN" dirty="0"/>
          </a:p>
          <a:p>
            <a:endParaRPr lang="en-IN"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b="0" i="0" dirty="0">
                <a:solidFill>
                  <a:srgbClr val="0A0A0A"/>
                </a:solidFill>
                <a:effectLst/>
                <a:latin typeface="Playfair Display" panose="020B0604020202020204" pitchFamily="2" charset="0"/>
              </a:rPr>
              <a:t>Z-Test</a:t>
            </a:r>
            <a:br>
              <a:rPr lang="en-IN" b="0" i="0" dirty="0">
                <a:solidFill>
                  <a:srgbClr val="0A0A0A"/>
                </a:solidFill>
                <a:effectLst/>
                <a:latin typeface="Playfair Display" panose="020B0604020202020204" pitchFamily="2" charset="0"/>
              </a:rPr>
            </a:br>
            <a:endParaRPr lang="en-IN" dirty="0"/>
          </a:p>
        </p:txBody>
      </p:sp>
      <p:sp>
        <p:nvSpPr>
          <p:cNvPr id="3" name="Content Placeholder 2"/>
          <p:cNvSpPr>
            <a:spLocks noGrp="1"/>
          </p:cNvSpPr>
          <p:nvPr>
            <p:ph idx="1"/>
          </p:nvPr>
        </p:nvSpPr>
        <p:spPr>
          <a:xfrm>
            <a:off x="457200" y="764704"/>
            <a:ext cx="8229600" cy="5818658"/>
          </a:xfrm>
        </p:spPr>
        <p:txBody>
          <a:bodyPr>
            <a:normAutofit/>
          </a:bodyPr>
          <a:lstStyle/>
          <a:p>
            <a:r>
              <a:rPr lang="en-US" sz="2400" b="0" i="0" dirty="0">
                <a:solidFill>
                  <a:srgbClr val="273239"/>
                </a:solidFill>
                <a:effectLst/>
                <a:latin typeface="urw-din"/>
              </a:rPr>
              <a:t>Z-test is a statistical method to determine whether the distribution of the test statistics can be approximated by a normal distribution.</a:t>
            </a:r>
            <a:endParaRPr lang="en-US" sz="2400" b="0" i="0" dirty="0">
              <a:solidFill>
                <a:srgbClr val="273239"/>
              </a:solidFill>
              <a:effectLst/>
              <a:latin typeface="urw-din"/>
            </a:endParaRPr>
          </a:p>
          <a:p>
            <a:r>
              <a:rPr lang="en-US" sz="2400" b="0" i="0" dirty="0">
                <a:solidFill>
                  <a:srgbClr val="273239"/>
                </a:solidFill>
                <a:effectLst/>
                <a:latin typeface="urw-din"/>
              </a:rPr>
              <a:t> It is the method to determine whether two sample means are approximately the same or different when their variance is known and the sample size is large (should be &gt;= 30).</a:t>
            </a:r>
            <a:endParaRPr lang="en-US" sz="2400" b="0" i="0" dirty="0">
              <a:solidFill>
                <a:srgbClr val="273239"/>
              </a:solidFill>
              <a:effectLst/>
              <a:latin typeface="urw-din"/>
            </a:endParaRPr>
          </a:p>
          <a:p>
            <a:r>
              <a:rPr lang="en-IN" sz="2000" b="1" i="0" dirty="0">
                <a:solidFill>
                  <a:srgbClr val="273239"/>
                </a:solidFill>
                <a:effectLst/>
                <a:latin typeface="urw-din"/>
              </a:rPr>
              <a:t>When to Use Z-test</a:t>
            </a:r>
            <a:endParaRPr lang="en-IN" sz="2000" b="1" i="0" dirty="0">
              <a:solidFill>
                <a:srgbClr val="273239"/>
              </a:solidFill>
              <a:effectLst/>
              <a:latin typeface="urw-din"/>
            </a:endParaRPr>
          </a:p>
          <a:p>
            <a:pPr lvl="1"/>
            <a:r>
              <a:rPr lang="en-US" sz="1800" b="0" i="0" dirty="0">
                <a:solidFill>
                  <a:srgbClr val="273239"/>
                </a:solidFill>
                <a:effectLst/>
                <a:latin typeface="urw-din"/>
              </a:rPr>
              <a:t>The sample size should be greater than 30. Otherwise, we should use the t-test.</a:t>
            </a:r>
            <a:endParaRPr lang="en-US" sz="1800" b="0" i="0" dirty="0">
              <a:solidFill>
                <a:srgbClr val="273239"/>
              </a:solidFill>
              <a:effectLst/>
              <a:latin typeface="urw-din"/>
            </a:endParaRPr>
          </a:p>
          <a:p>
            <a:pPr lvl="1"/>
            <a:r>
              <a:rPr lang="en-US" sz="2000" b="0" i="0" dirty="0">
                <a:solidFill>
                  <a:srgbClr val="273239"/>
                </a:solidFill>
                <a:effectLst/>
                <a:latin typeface="urw-din"/>
              </a:rPr>
              <a:t>Samples should be drawn at random from the population.</a:t>
            </a:r>
            <a:endParaRPr lang="en-US" sz="2000" b="0" i="0" dirty="0">
              <a:solidFill>
                <a:srgbClr val="273239"/>
              </a:solidFill>
              <a:effectLst/>
              <a:latin typeface="urw-din"/>
            </a:endParaRPr>
          </a:p>
          <a:p>
            <a:pPr lvl="1"/>
            <a:r>
              <a:rPr lang="en-US" sz="2000" b="0" i="0" dirty="0">
                <a:solidFill>
                  <a:srgbClr val="273239"/>
                </a:solidFill>
                <a:effectLst/>
                <a:latin typeface="urw-din"/>
              </a:rPr>
              <a:t>The standard deviation of the population should be known.</a:t>
            </a:r>
            <a:endParaRPr lang="en-US" sz="2000" b="0" i="0" dirty="0">
              <a:solidFill>
                <a:srgbClr val="273239"/>
              </a:solidFill>
              <a:effectLst/>
              <a:latin typeface="urw-din"/>
            </a:endParaRPr>
          </a:p>
          <a:p>
            <a:pPr lvl="1"/>
            <a:r>
              <a:rPr lang="en-US" sz="2000" b="0" i="0" dirty="0">
                <a:solidFill>
                  <a:srgbClr val="273239"/>
                </a:solidFill>
                <a:effectLst/>
                <a:latin typeface="urw-din"/>
              </a:rPr>
              <a:t>Samples that are drawn from the population should be independent of each other.</a:t>
            </a:r>
            <a:endParaRPr lang="en-US" sz="2000" b="0" i="0" dirty="0">
              <a:solidFill>
                <a:srgbClr val="273239"/>
              </a:solidFill>
              <a:effectLst/>
              <a:latin typeface="urw-din"/>
            </a:endParaRPr>
          </a:p>
          <a:p>
            <a:pPr lvl="1"/>
            <a:r>
              <a:rPr lang="en-US" sz="1800" b="0" i="0" dirty="0">
                <a:solidFill>
                  <a:srgbClr val="273239"/>
                </a:solidFill>
                <a:effectLst/>
                <a:latin typeface="urw-din"/>
              </a:rPr>
              <a:t>The data should be normally distributed, however for large sample size, it is assumed to have a normal distribution.</a:t>
            </a:r>
            <a:endParaRPr lang="en-US" sz="1800" b="0" i="0" dirty="0">
              <a:solidFill>
                <a:srgbClr val="273239"/>
              </a:solidFill>
              <a:effectLst/>
              <a:latin typeface="urw-din"/>
            </a:endParaRPr>
          </a:p>
          <a:p>
            <a:pPr lvl="1"/>
            <a:endParaRPr lang="en-US" sz="2000" b="0" i="0" dirty="0">
              <a:solidFill>
                <a:srgbClr val="273239"/>
              </a:solidFill>
              <a:effectLst/>
              <a:latin typeface="urw-din"/>
            </a:endParaRPr>
          </a:p>
          <a:p>
            <a:pPr lvl="1"/>
            <a:endParaRPr lang="en-US" sz="2000" b="0" i="0" dirty="0">
              <a:solidFill>
                <a:srgbClr val="273239"/>
              </a:solidFill>
              <a:effectLst/>
              <a:latin typeface="urw-din"/>
            </a:endParaRPr>
          </a:p>
          <a:p>
            <a:pPr lvl="1"/>
            <a:endParaRPr lang="en-US" sz="2000" b="0" i="0" dirty="0">
              <a:solidFill>
                <a:srgbClr val="273239"/>
              </a:solidFill>
              <a:effectLst/>
              <a:latin typeface="urw-din"/>
            </a:endParaRPr>
          </a:p>
          <a:p>
            <a:pPr lvl="1"/>
            <a:endParaRPr lang="en-US" sz="1800" b="0" i="0" dirty="0">
              <a:solidFill>
                <a:srgbClr val="273239"/>
              </a:solidFill>
              <a:effectLst/>
              <a:latin typeface="urw-din"/>
            </a:endParaRPr>
          </a:p>
          <a:p>
            <a:pPr lvl="1"/>
            <a:endParaRPr lang="en-IN" sz="1600"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264696"/>
          </a:xfrm>
        </p:spPr>
        <p:txBody>
          <a:bodyPr>
            <a:normAutofit/>
          </a:bodyPr>
          <a:lstStyle/>
          <a:p>
            <a:r>
              <a:rPr lang="en-US" sz="2400" b="0" i="0" dirty="0">
                <a:solidFill>
                  <a:srgbClr val="0A0A0A"/>
                </a:solidFill>
                <a:effectLst/>
                <a:latin typeface="Merriweather" panose="020B0604020202020204" pitchFamily="2" charset="0"/>
              </a:rPr>
              <a:t>Null Hypothesis: Population mean is same as the sample mean</a:t>
            </a:r>
            <a:endParaRPr lang="en-US" sz="2400" b="0" i="0" dirty="0">
              <a:solidFill>
                <a:srgbClr val="0A0A0A"/>
              </a:solidFill>
              <a:effectLst/>
              <a:latin typeface="Merriweather" panose="020B0604020202020204" pitchFamily="2" charset="0"/>
            </a:endParaRPr>
          </a:p>
          <a:p>
            <a:r>
              <a:rPr lang="en-US" sz="2400" b="0" i="0" dirty="0">
                <a:solidFill>
                  <a:srgbClr val="0A0A0A"/>
                </a:solidFill>
                <a:effectLst/>
                <a:latin typeface="Merriweather" panose="020B0604020202020204" pitchFamily="2" charset="0"/>
              </a:rPr>
              <a:t>Alternate Hypothesis: Population mean is not the same as the sample mean</a:t>
            </a:r>
            <a:endParaRPr lang="en-US" sz="2400" b="0" i="0" dirty="0">
              <a:solidFill>
                <a:srgbClr val="0A0A0A"/>
              </a:solidFill>
              <a:effectLst/>
              <a:latin typeface="Merriweather" panose="020B0604020202020204" pitchFamily="2" charset="0"/>
            </a:endParaRPr>
          </a:p>
          <a:p>
            <a:r>
              <a:rPr lang="en-US" sz="1800" b="0" i="0" dirty="0">
                <a:solidFill>
                  <a:srgbClr val="0A0A0A"/>
                </a:solidFill>
                <a:effectLst/>
                <a:latin typeface="Merriweather" panose="020B0604020202020204" pitchFamily="2" charset="0"/>
              </a:rPr>
              <a:t>Using the below formula we can calculate the z-statistic:</a:t>
            </a:r>
            <a:endParaRPr lang="en-US" sz="1800" dirty="0">
              <a:solidFill>
                <a:srgbClr val="0A0A0A"/>
              </a:solidFill>
              <a:latin typeface="Merriweather" panose="020B0604020202020204" pitchFamily="2" charset="0"/>
            </a:endParaRPr>
          </a:p>
          <a:p>
            <a:r>
              <a:rPr lang="el-GR" sz="1800" b="0" i="0" dirty="0">
                <a:solidFill>
                  <a:srgbClr val="0A0A0A"/>
                </a:solidFill>
                <a:effectLst/>
                <a:latin typeface="Merriweather" panose="020B0604020202020204" pitchFamily="2" charset="0"/>
              </a:rPr>
              <a:t>z = (x — μ) / (σ / √n)</a:t>
            </a:r>
            <a:endParaRPr lang="en-US" sz="1800" b="0" i="0" dirty="0">
              <a:solidFill>
                <a:srgbClr val="0A0A0A"/>
              </a:solidFill>
              <a:effectLst/>
              <a:latin typeface="Merriweather" panose="020B0604020202020204" pitchFamily="2" charset="0"/>
            </a:endParaRPr>
          </a:p>
          <a:p>
            <a:pPr algn="l"/>
            <a:r>
              <a:rPr lang="en-US" sz="1800" b="0" i="0" dirty="0">
                <a:solidFill>
                  <a:srgbClr val="0A0A0A"/>
                </a:solidFill>
                <a:effectLst/>
                <a:latin typeface="Merriweather" panose="020B0604020202020204" pitchFamily="2" charset="0"/>
              </a:rPr>
              <a:t>x= sample mean</a:t>
            </a:r>
            <a:endParaRPr lang="en-US" sz="1800" b="0" i="0" dirty="0">
              <a:solidFill>
                <a:srgbClr val="0A0A0A"/>
              </a:solidFill>
              <a:effectLst/>
              <a:latin typeface="Merriweather" panose="020B0604020202020204" pitchFamily="2" charset="0"/>
            </a:endParaRPr>
          </a:p>
          <a:p>
            <a:pPr algn="l"/>
            <a:r>
              <a:rPr lang="en-US" sz="1800" b="0" i="0" dirty="0">
                <a:solidFill>
                  <a:srgbClr val="0A0A0A"/>
                </a:solidFill>
                <a:effectLst/>
                <a:latin typeface="Merriweather" panose="020B0604020202020204" pitchFamily="2" charset="0"/>
              </a:rPr>
              <a:t>σ / √n = standard deviation of population</a:t>
            </a:r>
            <a:endParaRPr lang="en-US" sz="1800" b="0" i="0" dirty="0">
              <a:solidFill>
                <a:srgbClr val="0A0A0A"/>
              </a:solidFill>
              <a:effectLst/>
              <a:latin typeface="Merriweather" panose="020B0604020202020204" pitchFamily="2" charset="0"/>
            </a:endParaRPr>
          </a:p>
          <a:p>
            <a:pPr algn="l"/>
            <a:r>
              <a:rPr lang="en-US" sz="1800" b="0" i="0" dirty="0">
                <a:solidFill>
                  <a:srgbClr val="0A0A0A"/>
                </a:solidFill>
                <a:effectLst/>
                <a:latin typeface="Merriweather" panose="020B0604020202020204" pitchFamily="2" charset="0"/>
              </a:rPr>
              <a:t>If the p-value is lower than 0.05, reject the hypothesis or else accept the null hypothesis.</a:t>
            </a:r>
            <a:endParaRPr lang="en-US" sz="1800" b="0" i="0" dirty="0">
              <a:solidFill>
                <a:srgbClr val="0A0A0A"/>
              </a:solidFill>
              <a:effectLst/>
              <a:latin typeface="Merriweather" panose="020B0604020202020204" pitchFamily="2" charset="0"/>
            </a:endParaRPr>
          </a:p>
          <a:p>
            <a:endParaRPr lang="en-IN" sz="18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A0A0A"/>
                </a:solidFill>
                <a:effectLst/>
                <a:latin typeface="Playfair Display" panose="020B0604020202020204" pitchFamily="2" charset="0"/>
              </a:rPr>
              <a:t>One-Sample Z test</a:t>
            </a:r>
            <a:br>
              <a:rPr lang="en-IN" b="0" i="0" dirty="0">
                <a:solidFill>
                  <a:srgbClr val="0A0A0A"/>
                </a:solidFill>
                <a:effectLst/>
                <a:latin typeface="Playfair Display" panose="020B0604020202020204" pitchFamily="2" charset="0"/>
              </a:rPr>
            </a:br>
            <a:endParaRPr lang="en-IN" dirty="0"/>
          </a:p>
        </p:txBody>
      </p:sp>
      <p:sp>
        <p:nvSpPr>
          <p:cNvPr id="3" name="Content Placeholder 2"/>
          <p:cNvSpPr>
            <a:spLocks noGrp="1"/>
          </p:cNvSpPr>
          <p:nvPr>
            <p:ph idx="1"/>
          </p:nvPr>
        </p:nvSpPr>
        <p:spPr>
          <a:xfrm>
            <a:off x="457200" y="731838"/>
            <a:ext cx="8229600" cy="5937522"/>
          </a:xfrm>
        </p:spPr>
        <p:txBody>
          <a:bodyPr/>
          <a:lstStyle/>
          <a:p>
            <a:r>
              <a:rPr lang="en-US" sz="2800" b="0" i="0" dirty="0">
                <a:solidFill>
                  <a:srgbClr val="0A0A0A"/>
                </a:solidFill>
                <a:effectLst/>
                <a:latin typeface="Merriweather" panose="020B0604020202020204" pitchFamily="2" charset="0"/>
              </a:rPr>
              <a:t>Let’s take a mean of 156 for this blood pressure dataset.</a:t>
            </a:r>
            <a:endParaRPr lang="en-US" sz="2800" b="0" i="0" dirty="0">
              <a:solidFill>
                <a:srgbClr val="0A0A0A"/>
              </a:solidFill>
              <a:effectLst/>
              <a:latin typeface="Merriweather" panose="020B0604020202020204" pitchFamily="2" charset="0"/>
            </a:endParaRPr>
          </a:p>
          <a:p>
            <a:r>
              <a:rPr lang="en-US" sz="1600" b="1" i="0" dirty="0">
                <a:solidFill>
                  <a:srgbClr val="0A0A0A"/>
                </a:solidFill>
                <a:effectLst/>
                <a:latin typeface="Merriweather" panose="020B0604020202020204" pitchFamily="2" charset="0"/>
              </a:rPr>
              <a:t>Null Hypothesis:</a:t>
            </a:r>
            <a:r>
              <a:rPr lang="en-US" sz="1600" b="0" i="0" dirty="0">
                <a:solidFill>
                  <a:srgbClr val="0A0A0A"/>
                </a:solidFill>
                <a:effectLst/>
                <a:latin typeface="Merriweather" panose="020B0604020202020204" pitchFamily="2" charset="0"/>
              </a:rPr>
              <a:t> There is no difference in the mean</a:t>
            </a:r>
            <a:endParaRPr lang="en-US" sz="2800" dirty="0">
              <a:solidFill>
                <a:srgbClr val="0A0A0A"/>
              </a:solidFill>
              <a:latin typeface="Merriweather" panose="020B0604020202020204" pitchFamily="2" charset="0"/>
            </a:endParaRPr>
          </a:p>
          <a:p>
            <a:r>
              <a:rPr lang="en-US" sz="1600" b="1" i="0" dirty="0">
                <a:solidFill>
                  <a:srgbClr val="0A0A0A"/>
                </a:solidFill>
                <a:effectLst/>
                <a:latin typeface="Merriweather" panose="020B0604020202020204" pitchFamily="2" charset="0"/>
              </a:rPr>
              <a:t>Alternate Hypothesis:</a:t>
            </a:r>
            <a:r>
              <a:rPr lang="en-US" sz="1600" b="0" i="0" dirty="0">
                <a:solidFill>
                  <a:srgbClr val="0A0A0A"/>
                </a:solidFill>
                <a:effectLst/>
                <a:latin typeface="Merriweather" panose="020B0604020202020204" pitchFamily="2" charset="0"/>
              </a:rPr>
              <a:t> Means are different</a:t>
            </a:r>
            <a:endParaRPr lang="en-US" sz="2800" b="0" i="0" dirty="0">
              <a:solidFill>
                <a:srgbClr val="0A0A0A"/>
              </a:solidFill>
              <a:effectLst/>
              <a:latin typeface="Merriweather" panose="020B0604020202020204" pitchFamily="2" charset="0"/>
            </a:endParaRPr>
          </a:p>
          <a:p>
            <a:endParaRPr lang="en-US" sz="2800" b="0" i="0" dirty="0">
              <a:solidFill>
                <a:srgbClr val="0A0A0A"/>
              </a:solidFill>
              <a:effectLst/>
              <a:latin typeface="Merriweather" panose="020B0604020202020204" pitchFamily="2" charset="0"/>
            </a:endParaRPr>
          </a:p>
          <a:p>
            <a:endParaRPr lang="en-IN"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3A3A3A"/>
                </a:solidFill>
                <a:effectLst/>
                <a:latin typeface="Aktiv Grotesk"/>
              </a:rPr>
              <a:t>The Analytical Question</a:t>
            </a:r>
            <a:br>
              <a:rPr lang="en-IN" b="1" i="0" dirty="0">
                <a:solidFill>
                  <a:srgbClr val="3A3A3A"/>
                </a:solidFill>
                <a:effectLst/>
                <a:latin typeface="Aktiv Grotesk"/>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3A3A3A"/>
                </a:solidFill>
                <a:effectLst/>
                <a:latin typeface="Aktiv Grotesk"/>
              </a:rPr>
              <a:t>A data scientist wants to examine if there is an effect on IQ scores when using tutors. To analyze this, she conducts IQ tests on a sample of 40 students, and wants to compare her students' IQ to the general population IQ. The way an IQ score is structured, we know that a standardized IQ test has a mean of 100, and a standard deviation of 16. When she tests her group of students, however, she gets an average IQ of 103. Based on this finding, does tutoring make a difference?</a:t>
            </a:r>
            <a:endParaRPr lang="en-IN"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3A3A3A"/>
                </a:solidFill>
                <a:effectLst/>
                <a:latin typeface="Aktiv Grotesk"/>
              </a:rPr>
              <a:t>Step 1: State Your Hypotheses</a:t>
            </a:r>
            <a:br>
              <a:rPr lang="en-US" b="1" i="0" dirty="0">
                <a:solidFill>
                  <a:srgbClr val="3A3A3A"/>
                </a:solidFill>
                <a:effectLst/>
                <a:latin typeface="Aktiv Grotesk"/>
              </a:rPr>
            </a:br>
            <a:endParaRPr lang="en-IN" dirty="0"/>
          </a:p>
        </p:txBody>
      </p:sp>
      <p:sp>
        <p:nvSpPr>
          <p:cNvPr id="3" name="Content Placeholder 2"/>
          <p:cNvSpPr>
            <a:spLocks noGrp="1"/>
          </p:cNvSpPr>
          <p:nvPr>
            <p:ph idx="1"/>
          </p:nvPr>
        </p:nvSpPr>
        <p:spPr>
          <a:xfrm>
            <a:off x="457200" y="620688"/>
            <a:ext cx="8229600" cy="5505475"/>
          </a:xfrm>
        </p:spPr>
        <p:txBody>
          <a:bodyPr/>
          <a:lstStyle/>
          <a:p>
            <a:r>
              <a:rPr lang="en-IN" b="1" i="0" dirty="0">
                <a:solidFill>
                  <a:srgbClr val="3A3A3A"/>
                </a:solidFill>
                <a:effectLst/>
                <a:latin typeface="Aktiv Grotesk"/>
              </a:rPr>
              <a:t>The Alternative Hypothesis </a:t>
            </a:r>
            <a:endParaRPr lang="en-IN" b="1" i="0" dirty="0">
              <a:solidFill>
                <a:srgbClr val="3A3A3A"/>
              </a:solidFill>
              <a:effectLst/>
              <a:latin typeface="Aktiv Grotesk"/>
            </a:endParaRPr>
          </a:p>
          <a:p>
            <a:r>
              <a:rPr lang="en-US" sz="2400" b="0" i="0" dirty="0">
                <a:solidFill>
                  <a:srgbClr val="3A3A3A"/>
                </a:solidFill>
                <a:effectLst/>
                <a:latin typeface="Aktiv Grotesk"/>
              </a:rPr>
              <a:t>The alternative hypothesis always reflects the idea or theory that needs to be tested. For this problem, you want to test if the tutoring has resulted in a significant increase in student IQ. So, you would write it down as:</a:t>
            </a:r>
            <a:endParaRPr lang="en-US" sz="2400" b="0" i="0" dirty="0">
              <a:solidFill>
                <a:srgbClr val="3A3A3A"/>
              </a:solidFill>
              <a:effectLst/>
              <a:latin typeface="Aktiv Grotesk"/>
            </a:endParaRPr>
          </a:p>
          <a:p>
            <a:endParaRPr lang="en-US" sz="2400" dirty="0">
              <a:solidFill>
                <a:srgbClr val="3A3A3A"/>
              </a:solidFill>
              <a:latin typeface="Aktiv Grotesk"/>
            </a:endParaRPr>
          </a:p>
          <a:p>
            <a:r>
              <a:rPr lang="en-US" sz="2000" b="0" i="0" dirty="0">
                <a:solidFill>
                  <a:srgbClr val="3A3A3A"/>
                </a:solidFill>
                <a:effectLst/>
                <a:latin typeface="Aktiv Grotesk"/>
              </a:rPr>
              <a:t>The sample mean is </a:t>
            </a:r>
            <a:r>
              <a:rPr lang="en-US" sz="2000" b="1" i="0" dirty="0">
                <a:solidFill>
                  <a:srgbClr val="3A3A3A"/>
                </a:solidFill>
                <a:effectLst/>
                <a:latin typeface="Aktiv Grotesk"/>
              </a:rPr>
              <a:t>significantly</a:t>
            </a:r>
            <a:r>
              <a:rPr lang="en-US" sz="2000" b="0" i="0" dirty="0">
                <a:solidFill>
                  <a:srgbClr val="3A3A3A"/>
                </a:solidFill>
                <a:effectLst/>
                <a:latin typeface="Aktiv Grotesk"/>
              </a:rPr>
              <a:t> bigger than the population mean</a:t>
            </a:r>
            <a:endParaRPr lang="en-US" sz="2000" b="0" i="0" dirty="0">
              <a:solidFill>
                <a:srgbClr val="3A3A3A"/>
              </a:solidFill>
              <a:effectLst/>
              <a:latin typeface="Aktiv Grotesk"/>
            </a:endParaRPr>
          </a:p>
          <a:p>
            <a:endParaRPr lang="en-US" sz="2000" dirty="0">
              <a:solidFill>
                <a:srgbClr val="3A3A3A"/>
              </a:solidFill>
              <a:latin typeface="Aktiv Grotesk"/>
            </a:endParaRPr>
          </a:p>
          <a:p>
            <a:r>
              <a:rPr lang="en-IN" sz="2400" b="1" i="0" dirty="0">
                <a:solidFill>
                  <a:srgbClr val="3A3A3A"/>
                </a:solidFill>
                <a:effectLst/>
                <a:latin typeface="Aktiv Grotesk"/>
              </a:rPr>
              <a:t>The Null Hypothesis </a:t>
            </a:r>
            <a:endParaRPr lang="en-IN" sz="2400" b="1" i="0" dirty="0">
              <a:solidFill>
                <a:srgbClr val="3A3A3A"/>
              </a:solidFill>
              <a:effectLst/>
              <a:latin typeface="Aktiv Grotesk"/>
            </a:endParaRPr>
          </a:p>
          <a:p>
            <a:r>
              <a:rPr lang="en-US" sz="2000" b="0" i="0" dirty="0">
                <a:solidFill>
                  <a:srgbClr val="3A3A3A"/>
                </a:solidFill>
                <a:effectLst/>
                <a:latin typeface="Aktiv Grotesk"/>
              </a:rPr>
              <a:t>For a one-sample z-test, you define your null hypothesis as there being </a:t>
            </a:r>
            <a:r>
              <a:rPr lang="en-US" sz="2000" b="1" i="0" dirty="0">
                <a:solidFill>
                  <a:srgbClr val="3A3A3A"/>
                </a:solidFill>
                <a:effectLst/>
                <a:latin typeface="Aktiv Grotesk"/>
              </a:rPr>
              <a:t>no significant difference</a:t>
            </a:r>
            <a:r>
              <a:rPr lang="en-US" sz="2000" b="0" i="0" dirty="0">
                <a:solidFill>
                  <a:srgbClr val="3A3A3A"/>
                </a:solidFill>
                <a:effectLst/>
                <a:latin typeface="Aktiv Grotesk"/>
              </a:rPr>
              <a:t> between specified sample and population. This means that under the null hypothesis, you assume that any observed (generally small) difference may be present due to sampling or experimental error. </a:t>
            </a:r>
            <a:endParaRPr lang="en-IN" sz="2000" b="1" i="0" dirty="0">
              <a:solidFill>
                <a:srgbClr val="3A3A3A"/>
              </a:solidFill>
              <a:effectLst/>
              <a:latin typeface="Aktiv Grotesk"/>
            </a:endParaRPr>
          </a:p>
          <a:p>
            <a:endParaRPr lang="en-IN" sz="20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700" b="1" i="0" dirty="0">
                <a:solidFill>
                  <a:srgbClr val="3A3A3A"/>
                </a:solidFill>
                <a:effectLst/>
                <a:latin typeface="Aktiv Grotesk"/>
              </a:rPr>
              <a:t>Step 2: Specify a Significance Level (alpha)</a:t>
            </a:r>
            <a:br>
              <a:rPr lang="en-US" b="1" i="0" dirty="0">
                <a:solidFill>
                  <a:srgbClr val="3A3A3A"/>
                </a:solidFill>
                <a:effectLst/>
                <a:latin typeface="Aktiv Grotesk"/>
              </a:rPr>
            </a:br>
            <a:endParaRPr lang="en-IN" dirty="0"/>
          </a:p>
        </p:txBody>
      </p:sp>
      <p:sp>
        <p:nvSpPr>
          <p:cNvPr id="3" name="Content Placeholder 2"/>
          <p:cNvSpPr>
            <a:spLocks noGrp="1"/>
          </p:cNvSpPr>
          <p:nvPr>
            <p:ph idx="1"/>
          </p:nvPr>
        </p:nvSpPr>
        <p:spPr>
          <a:xfrm>
            <a:off x="457200" y="548680"/>
            <a:ext cx="8229600" cy="6034682"/>
          </a:xfrm>
        </p:spPr>
        <p:txBody>
          <a:bodyPr>
            <a:normAutofit lnSpcReduction="10000"/>
          </a:bodyPr>
          <a:lstStyle/>
          <a:p>
            <a:r>
              <a:rPr lang="en-US" sz="2000" b="0" i="0" dirty="0">
                <a:solidFill>
                  <a:srgbClr val="3A3A3A"/>
                </a:solidFill>
                <a:effectLst/>
                <a:latin typeface="Aktiv Grotesk"/>
              </a:rPr>
              <a:t>Now that your hypotheses are in place, you have to decide on your significance level alpha ($\alpha$) as a cut-off value to define whether you can reject your null hypothesis or not.</a:t>
            </a:r>
            <a:endParaRPr lang="en-US" sz="2000" b="0" i="0" dirty="0">
              <a:solidFill>
                <a:srgbClr val="3A3A3A"/>
              </a:solidFill>
              <a:effectLst/>
              <a:latin typeface="Aktiv Grotesk"/>
            </a:endParaRPr>
          </a:p>
          <a:p>
            <a:endParaRPr lang="en-US" sz="2000" dirty="0">
              <a:solidFill>
                <a:srgbClr val="3A3A3A"/>
              </a:solidFill>
              <a:latin typeface="Aktiv Grotesk"/>
            </a:endParaRPr>
          </a:p>
          <a:p>
            <a:endParaRPr lang="en-US" sz="2000" dirty="0">
              <a:solidFill>
                <a:srgbClr val="3A3A3A"/>
              </a:solidFill>
              <a:latin typeface="Aktiv Grotesk"/>
            </a:endParaRPr>
          </a:p>
          <a:p>
            <a:r>
              <a:rPr lang="en-US" sz="2400" b="1" i="0" dirty="0">
                <a:solidFill>
                  <a:srgbClr val="3A3A3A"/>
                </a:solidFill>
                <a:effectLst/>
                <a:latin typeface="Aktiv Grotesk"/>
              </a:rPr>
              <a:t>Step 3: Calculate the test statistic</a:t>
            </a:r>
            <a:endParaRPr lang="en-US" sz="2400" b="1" i="0" dirty="0">
              <a:solidFill>
                <a:srgbClr val="3A3A3A"/>
              </a:solidFill>
              <a:effectLst/>
              <a:latin typeface="Aktiv Grotesk"/>
            </a:endParaRPr>
          </a:p>
          <a:p>
            <a:r>
              <a:rPr lang="en-US" sz="2000" b="0" i="0" dirty="0">
                <a:solidFill>
                  <a:srgbClr val="3A3A3A"/>
                </a:solidFill>
                <a:effectLst/>
                <a:latin typeface="Aktiv Grotesk"/>
              </a:rPr>
              <a:t>For z-tests, a z-statistic is used as our test statistic. You'll see other statistics suitable for other tests later. A one-sample z-statistic is calculated as:</a:t>
            </a:r>
            <a:endParaRPr lang="en-US" sz="2000" b="0" i="0" dirty="0">
              <a:solidFill>
                <a:srgbClr val="3A3A3A"/>
              </a:solidFill>
              <a:effectLst/>
              <a:latin typeface="Aktiv Grotesk"/>
            </a:endParaRPr>
          </a:p>
          <a:p>
            <a:endParaRPr lang="en-US" sz="1400" dirty="0">
              <a:solidFill>
                <a:srgbClr val="3A3A3A"/>
              </a:solidFill>
              <a:latin typeface="Aktiv Grotesk"/>
            </a:endParaRPr>
          </a:p>
          <a:p>
            <a:r>
              <a:rPr lang="el-GR" sz="2400" b="0" i="0" dirty="0">
                <a:solidFill>
                  <a:srgbClr val="0A0A0A"/>
                </a:solidFill>
                <a:effectLst/>
                <a:latin typeface="Merriweather" panose="020B0604020202020204" pitchFamily="2" charset="0"/>
              </a:rPr>
              <a:t>z = (x — μ) / (σ / √n)</a:t>
            </a:r>
            <a:endParaRPr lang="en-US" sz="2400" b="0" i="0" dirty="0">
              <a:solidFill>
                <a:srgbClr val="0A0A0A"/>
              </a:solidFill>
              <a:effectLst/>
              <a:latin typeface="Merriweather" panose="020B0604020202020204" pitchFamily="2" charset="0"/>
            </a:endParaRPr>
          </a:p>
          <a:p>
            <a:r>
              <a:rPr lang="en-US" sz="2400" b="0" i="0" dirty="0" err="1">
                <a:solidFill>
                  <a:srgbClr val="0A0A0A"/>
                </a:solidFill>
                <a:effectLst/>
                <a:latin typeface="Merriweather" panose="020B0604020202020204" pitchFamily="2" charset="0"/>
              </a:rPr>
              <a:t>x_bar</a:t>
            </a:r>
            <a:r>
              <a:rPr lang="en-US" sz="2400" b="0" i="0" dirty="0">
                <a:solidFill>
                  <a:srgbClr val="0A0A0A"/>
                </a:solidFill>
                <a:effectLst/>
                <a:latin typeface="Merriweather" panose="020B0604020202020204" pitchFamily="2" charset="0"/>
              </a:rPr>
              <a:t>=103 #sample mean</a:t>
            </a:r>
            <a:endParaRPr lang="en-US" sz="2400" b="0" i="0" dirty="0">
              <a:solidFill>
                <a:srgbClr val="0A0A0A"/>
              </a:solidFill>
              <a:effectLst/>
              <a:latin typeface="Merriweather" panose="020B0604020202020204" pitchFamily="2" charset="0"/>
            </a:endParaRPr>
          </a:p>
          <a:p>
            <a:r>
              <a:rPr lang="en-US" sz="2400" b="0" i="0" dirty="0">
                <a:solidFill>
                  <a:srgbClr val="0A0A0A"/>
                </a:solidFill>
                <a:effectLst/>
                <a:latin typeface="Merriweather" panose="020B0604020202020204" pitchFamily="2" charset="0"/>
              </a:rPr>
              <a:t>n=40 # number of students</a:t>
            </a:r>
            <a:endParaRPr lang="en-US" sz="2400" b="0" i="0" dirty="0">
              <a:solidFill>
                <a:srgbClr val="0A0A0A"/>
              </a:solidFill>
              <a:effectLst/>
              <a:latin typeface="Merriweather" panose="020B0604020202020204" pitchFamily="2" charset="0"/>
            </a:endParaRPr>
          </a:p>
          <a:p>
            <a:r>
              <a:rPr lang="en-US" sz="2400" b="0" i="0" dirty="0">
                <a:solidFill>
                  <a:srgbClr val="0A0A0A"/>
                </a:solidFill>
                <a:effectLst/>
                <a:latin typeface="Merriweather" panose="020B0604020202020204" pitchFamily="2" charset="0"/>
              </a:rPr>
              <a:t>sigma=16 #sd of population</a:t>
            </a:r>
            <a:endParaRPr lang="en-US" sz="2400" b="0" i="0" dirty="0">
              <a:solidFill>
                <a:srgbClr val="0A0A0A"/>
              </a:solidFill>
              <a:effectLst/>
              <a:latin typeface="Merriweather" panose="020B0604020202020204" pitchFamily="2" charset="0"/>
            </a:endParaRPr>
          </a:p>
          <a:p>
            <a:r>
              <a:rPr lang="en-US" sz="2400" b="0" i="0" dirty="0">
                <a:solidFill>
                  <a:srgbClr val="0A0A0A"/>
                </a:solidFill>
                <a:effectLst/>
                <a:latin typeface="Merriweather" panose="020B0604020202020204" pitchFamily="2" charset="0"/>
              </a:rPr>
              <a:t>mu=100 #Population mean</a:t>
            </a:r>
            <a:endParaRPr lang="en-US" sz="2400" b="0" i="0" dirty="0">
              <a:solidFill>
                <a:srgbClr val="0A0A0A"/>
              </a:solidFill>
              <a:effectLst/>
              <a:latin typeface="Merriweather" panose="020B0604020202020204" pitchFamily="2" charset="0"/>
            </a:endParaRPr>
          </a:p>
          <a:p>
            <a:endParaRPr lang="en-US" sz="2400" b="0" i="0" dirty="0">
              <a:solidFill>
                <a:srgbClr val="0A0A0A"/>
              </a:solidFill>
              <a:effectLst/>
              <a:latin typeface="Merriweather" panose="020B0604020202020204" pitchFamily="2" charset="0"/>
            </a:endParaRPr>
          </a:p>
          <a:p>
            <a:r>
              <a:rPr lang="en-US" sz="2400" b="0" i="0" dirty="0">
                <a:solidFill>
                  <a:srgbClr val="0A0A0A"/>
                </a:solidFill>
                <a:effectLst/>
                <a:latin typeface="Merriweather" panose="020B0604020202020204" pitchFamily="2" charset="0"/>
              </a:rPr>
              <a:t>Z=(</a:t>
            </a:r>
            <a:r>
              <a:rPr lang="en-US" sz="2400" b="0" i="0" dirty="0" err="1">
                <a:solidFill>
                  <a:srgbClr val="0A0A0A"/>
                </a:solidFill>
                <a:effectLst/>
                <a:latin typeface="Merriweather" panose="020B0604020202020204" pitchFamily="2" charset="0"/>
              </a:rPr>
              <a:t>x_bar</a:t>
            </a:r>
            <a:r>
              <a:rPr lang="en-US" sz="2400" b="0" i="0" dirty="0">
                <a:solidFill>
                  <a:srgbClr val="0A0A0A"/>
                </a:solidFill>
                <a:effectLst/>
                <a:latin typeface="Merriweather" panose="020B0604020202020204" pitchFamily="2" charset="0"/>
              </a:rPr>
              <a:t>-mu)/(sigma/sqrt(n))</a:t>
            </a:r>
            <a:endParaRPr lang="en-US" sz="2400" b="0" i="0" dirty="0">
              <a:solidFill>
                <a:srgbClr val="0A0A0A"/>
              </a:solidFill>
              <a:effectLst/>
              <a:latin typeface="Merriweather" panose="020B0604020202020204" pitchFamily="2" charset="0"/>
            </a:endParaRPr>
          </a:p>
          <a:p>
            <a:endParaRPr lang="en-US" sz="2400" b="1" dirty="0">
              <a:solidFill>
                <a:srgbClr val="3A3A3A"/>
              </a:solidFill>
              <a:latin typeface="Aktiv Grotesk"/>
            </a:endParaRPr>
          </a:p>
          <a:p>
            <a:endParaRPr lang="en-US" sz="2400" b="1" i="0" dirty="0">
              <a:solidFill>
                <a:srgbClr val="3A3A3A"/>
              </a:solidFill>
              <a:effectLst/>
              <a:latin typeface="Aktiv Grotesk"/>
            </a:endParaRPr>
          </a:p>
          <a:p>
            <a:endParaRPr lang="en-IN" sz="20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3A3A3A"/>
                </a:solidFill>
                <a:effectLst/>
                <a:latin typeface="Aktiv Grotesk"/>
              </a:rPr>
              <a:t>Step 4: Calculate the p-value</a:t>
            </a:r>
            <a:br>
              <a:rPr lang="en-US" b="1" i="0" dirty="0">
                <a:solidFill>
                  <a:srgbClr val="3A3A3A"/>
                </a:solidFill>
                <a:effectLst/>
                <a:latin typeface="Aktiv Grotesk"/>
              </a:rPr>
            </a:br>
            <a:endParaRPr lang="en-IN" dirty="0"/>
          </a:p>
        </p:txBody>
      </p:sp>
      <p:sp>
        <p:nvSpPr>
          <p:cNvPr id="3" name="Content Placeholder 2"/>
          <p:cNvSpPr>
            <a:spLocks noGrp="1"/>
          </p:cNvSpPr>
          <p:nvPr>
            <p:ph idx="1"/>
          </p:nvPr>
        </p:nvSpPr>
        <p:spPr>
          <a:xfrm>
            <a:off x="457200" y="476672"/>
            <a:ext cx="8229600" cy="6106690"/>
          </a:xfrm>
        </p:spPr>
        <p:txBody>
          <a:bodyPr>
            <a:normAutofit/>
          </a:bodyPr>
          <a:lstStyle/>
          <a:p>
            <a:r>
              <a:rPr lang="en-US" sz="2600" b="0" i="0" dirty="0">
                <a:solidFill>
                  <a:srgbClr val="3A3A3A"/>
                </a:solidFill>
                <a:effectLst/>
                <a:latin typeface="Aktiv Grotesk"/>
              </a:rPr>
              <a:t>Remember that z-values in a standard normal distribution represent standard deviations.</a:t>
            </a:r>
            <a:endParaRPr lang="en-US" sz="2600" b="0" i="0" dirty="0">
              <a:solidFill>
                <a:srgbClr val="3A3A3A"/>
              </a:solidFill>
              <a:effectLst/>
              <a:latin typeface="Aktiv Grotesk"/>
            </a:endParaRPr>
          </a:p>
          <a:p>
            <a:r>
              <a:rPr lang="en-US" sz="2600" b="0" i="0" dirty="0">
                <a:solidFill>
                  <a:srgbClr val="3A3A3A"/>
                </a:solidFill>
                <a:effectLst/>
                <a:latin typeface="Aktiv Grotesk"/>
              </a:rPr>
              <a:t>Just like before, you need to look up the related probability value in a z-table, or use</a:t>
            </a:r>
            <a:r>
              <a:rPr lang="en-US" sz="2600" dirty="0">
                <a:solidFill>
                  <a:srgbClr val="3A3A3A"/>
                </a:solidFill>
                <a:latin typeface="Aktiv Grotesk"/>
              </a:rPr>
              <a:t> </a:t>
            </a:r>
            <a:r>
              <a:rPr lang="en-US" sz="2600" dirty="0" err="1">
                <a:solidFill>
                  <a:srgbClr val="3A3A3A"/>
                </a:solidFill>
                <a:latin typeface="Aktiv Grotesk"/>
              </a:rPr>
              <a:t>scipy.stats</a:t>
            </a:r>
            <a:r>
              <a:rPr lang="en-US" sz="2600" dirty="0">
                <a:solidFill>
                  <a:srgbClr val="3A3A3A"/>
                </a:solidFill>
                <a:latin typeface="Aktiv Grotesk"/>
              </a:rPr>
              <a:t> </a:t>
            </a:r>
            <a:r>
              <a:rPr lang="en-US" sz="2600" b="0" i="0" dirty="0">
                <a:solidFill>
                  <a:srgbClr val="3A3A3A"/>
                </a:solidFill>
                <a:effectLst/>
                <a:latin typeface="Aktiv Grotesk"/>
              </a:rPr>
              <a:t>to calculate it directly. In </a:t>
            </a:r>
            <a:r>
              <a:rPr lang="en-US" sz="2600" b="0" i="0" dirty="0" err="1">
                <a:solidFill>
                  <a:srgbClr val="3A3A3A"/>
                </a:solidFill>
                <a:effectLst/>
                <a:latin typeface="Aktiv Grotesk"/>
              </a:rPr>
              <a:t>Scipy</a:t>
            </a:r>
            <a:r>
              <a:rPr lang="en-US" sz="2600" b="0" i="0" dirty="0">
                <a:solidFill>
                  <a:srgbClr val="3A3A3A"/>
                </a:solidFill>
                <a:effectLst/>
                <a:latin typeface="Aktiv Grotesk"/>
              </a:rPr>
              <a:t>, the cumulative probability up to the z-value can be calculated as:</a:t>
            </a:r>
            <a:endParaRPr lang="en-US" sz="2600" b="0" i="0" dirty="0">
              <a:solidFill>
                <a:srgbClr val="3A3A3A"/>
              </a:solidFill>
              <a:effectLst/>
              <a:latin typeface="Aktiv Grotesk"/>
            </a:endParaRPr>
          </a:p>
          <a:p>
            <a:r>
              <a:rPr lang="en-IN" sz="2600" dirty="0"/>
              <a:t>stats. </a:t>
            </a:r>
            <a:r>
              <a:rPr lang="en-IN" sz="2600" dirty="0" err="1"/>
              <a:t>norm.cdf</a:t>
            </a:r>
            <a:r>
              <a:rPr lang="en-IN" sz="2600" dirty="0"/>
              <a:t>(z)</a:t>
            </a:r>
            <a:endParaRPr lang="en-IN" sz="2600" dirty="0"/>
          </a:p>
          <a:p>
            <a:r>
              <a:rPr lang="en-US" sz="2600" b="0" i="0" dirty="0">
                <a:solidFill>
                  <a:srgbClr val="3A3A3A"/>
                </a:solidFill>
                <a:effectLst/>
                <a:latin typeface="Aktiv Grotesk"/>
              </a:rPr>
              <a:t>The percent area under the curve from to a z-score of 1.19 is 88.2% (using the z-table or </a:t>
            </a:r>
            <a:r>
              <a:rPr lang="en-US" sz="2600" b="0" i="0" dirty="0" err="1">
                <a:solidFill>
                  <a:srgbClr val="3A3A3A"/>
                </a:solidFill>
                <a:effectLst/>
                <a:latin typeface="Aktiv Grotesk"/>
              </a:rPr>
              <a:t>Scipy</a:t>
            </a:r>
            <a:r>
              <a:rPr lang="en-US" sz="2600" b="0" i="0" dirty="0">
                <a:solidFill>
                  <a:srgbClr val="3A3A3A"/>
                </a:solidFill>
                <a:effectLst/>
                <a:latin typeface="Aktiv Grotesk"/>
              </a:rPr>
              <a:t> calculations), this means that the average intelligence of the tutored set of students is bigger than 88.2% of the population.</a:t>
            </a:r>
            <a:endParaRPr lang="en-US" sz="2600" b="0" i="0" dirty="0">
              <a:solidFill>
                <a:srgbClr val="3A3A3A"/>
              </a:solidFill>
              <a:effectLst/>
              <a:latin typeface="Aktiv Grotesk"/>
            </a:endParaRPr>
          </a:p>
          <a:p>
            <a:r>
              <a:rPr lang="en-US" sz="2600" b="0" i="0" dirty="0">
                <a:solidFill>
                  <a:srgbClr val="3A3A3A"/>
                </a:solidFill>
                <a:effectLst/>
                <a:latin typeface="Aktiv Grotesk"/>
              </a:rPr>
              <a:t> But with alpha specified as 0.05, we wanted it to be greater than 95% to prove the hypothesis to be significant.</a:t>
            </a:r>
            <a:endParaRPr lang="en-IN" sz="2600" dirty="0"/>
          </a:p>
          <a:p>
            <a:endParaRPr lang="en-IN"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lstStyle/>
          <a:p>
            <a:r>
              <a:rPr lang="en-US" b="0" i="0" dirty="0">
                <a:solidFill>
                  <a:srgbClr val="3A3A3A"/>
                </a:solidFill>
                <a:effectLst/>
                <a:latin typeface="Aktiv Grotesk"/>
              </a:rPr>
              <a:t>Mathematically, you want to get the p-value, and this can be</a:t>
            </a:r>
            <a:endParaRPr lang="en-US" b="0" i="0" dirty="0">
              <a:solidFill>
                <a:srgbClr val="3A3A3A"/>
              </a:solidFill>
              <a:effectLst/>
              <a:latin typeface="Aktiv Grotesk"/>
            </a:endParaRPr>
          </a:p>
          <a:p>
            <a:r>
              <a:rPr lang="nn-NO" dirty="0"/>
              <a:t>pval=1-stats.norm.cdf(Z)</a:t>
            </a:r>
            <a:endParaRPr lang="nn-NO" dirty="0"/>
          </a:p>
          <a:p>
            <a:endParaRPr lang="en-IN"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3A3A3A"/>
                </a:solidFill>
                <a:effectLst/>
                <a:latin typeface="Aktiv Grotesk"/>
              </a:rPr>
              <a:t>Step 5: Interpret p-value</a:t>
            </a:r>
            <a:br>
              <a:rPr lang="en-IN" b="1" i="0" dirty="0">
                <a:solidFill>
                  <a:srgbClr val="3A3A3A"/>
                </a:solidFill>
                <a:effectLst/>
                <a:latin typeface="Aktiv Grotesk"/>
              </a:rPr>
            </a:br>
            <a:endParaRPr lang="en-IN" dirty="0"/>
          </a:p>
        </p:txBody>
      </p:sp>
      <p:sp>
        <p:nvSpPr>
          <p:cNvPr id="3" name="Content Placeholder 2"/>
          <p:cNvSpPr>
            <a:spLocks noGrp="1"/>
          </p:cNvSpPr>
          <p:nvPr>
            <p:ph idx="1"/>
          </p:nvPr>
        </p:nvSpPr>
        <p:spPr>
          <a:xfrm>
            <a:off x="457200" y="620688"/>
            <a:ext cx="8229600" cy="6048672"/>
          </a:xfrm>
        </p:spPr>
        <p:txBody>
          <a:bodyPr/>
          <a:lstStyle/>
          <a:p>
            <a:pPr algn="l" fontAlgn="base"/>
            <a:r>
              <a:rPr lang="en-US" sz="2400" b="0" i="0" dirty="0">
                <a:solidFill>
                  <a:srgbClr val="3A3A3A"/>
                </a:solidFill>
                <a:effectLst/>
                <a:latin typeface="Aktiv Grotesk"/>
              </a:rPr>
              <a:t>Our p-value (0.12) is larger than the alpha of 0.05. So what does that mean? can you not conclude that tutoring leads to a IQ increase?</a:t>
            </a:r>
            <a:endParaRPr lang="en-US" sz="2400" b="0" i="0" dirty="0">
              <a:solidFill>
                <a:srgbClr val="3A3A3A"/>
              </a:solidFill>
              <a:effectLst/>
              <a:latin typeface="Aktiv Grotesk"/>
            </a:endParaRPr>
          </a:p>
          <a:p>
            <a:pPr algn="l" fontAlgn="base"/>
            <a:r>
              <a:rPr lang="en-US" sz="2400" b="0" i="0" dirty="0">
                <a:solidFill>
                  <a:srgbClr val="3A3A3A"/>
                </a:solidFill>
                <a:effectLst/>
                <a:latin typeface="Aktiv Grotesk"/>
              </a:rPr>
              <a:t>Well, you still can't really say that for sure. What we can say is that there is not enough evidence to reject the null hypothesis with the given sample, given an alpha of 0.05. </a:t>
            </a:r>
            <a:endParaRPr lang="en-US" sz="2400" b="0" i="0" dirty="0">
              <a:solidFill>
                <a:srgbClr val="3A3A3A"/>
              </a:solidFill>
              <a:effectLst/>
              <a:latin typeface="Aktiv Grotesk"/>
            </a:endParaRPr>
          </a:p>
          <a:p>
            <a:pPr algn="l" fontAlgn="base"/>
            <a:r>
              <a:rPr lang="en-US" sz="2000" b="0" i="0" dirty="0">
                <a:solidFill>
                  <a:srgbClr val="3A3A3A"/>
                </a:solidFill>
                <a:effectLst/>
                <a:latin typeface="Aktiv Grotesk"/>
              </a:rPr>
              <a:t>And even when the sample data helps to reject the null hypothesis, you still cannot be 100% sure of the outcome. What you can say, however, is given the evidence, the results show a significant increase in the IQ as a result of tutoring, instead of saying "tutoring improves IQ".</a:t>
            </a:r>
            <a:endParaRPr lang="en-US" sz="2000" b="0" i="0" dirty="0">
              <a:solidFill>
                <a:srgbClr val="3A3A3A"/>
              </a:solidFill>
              <a:effectLst/>
              <a:latin typeface="Aktiv Grotesk"/>
            </a:endParaRPr>
          </a:p>
          <a:p>
            <a:endParaRPr lang="en-IN"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400" b="0" i="0" dirty="0">
                <a:solidFill>
                  <a:srgbClr val="222222"/>
                </a:solidFill>
                <a:effectLst/>
                <a:latin typeface="Lato" panose="020F0502020204030203" pitchFamily="34" charset="0"/>
              </a:rPr>
              <a:t>We were not given any value for alpha, therefore we can consider alpha = 0.05. </a:t>
            </a:r>
            <a:endParaRPr lang="en-US" sz="2400" b="0" i="0" dirty="0">
              <a:solidFill>
                <a:srgbClr val="222222"/>
              </a:solidFill>
              <a:effectLst/>
              <a:latin typeface="Lato" panose="020F0502020204030203" pitchFamily="34" charset="0"/>
            </a:endParaRPr>
          </a:p>
          <a:p>
            <a:r>
              <a:rPr lang="en-US" sz="2400" b="0" i="0" dirty="0">
                <a:solidFill>
                  <a:srgbClr val="222222"/>
                </a:solidFill>
                <a:effectLst/>
                <a:latin typeface="Lato" panose="020F0502020204030203" pitchFamily="34" charset="0"/>
              </a:rPr>
              <a:t>According to our understanding, if the </a:t>
            </a:r>
            <a:r>
              <a:rPr lang="en-US" sz="2400" b="0" i="1" dirty="0">
                <a:solidFill>
                  <a:srgbClr val="222222"/>
                </a:solidFill>
                <a:effectLst/>
                <a:latin typeface="Lato" panose="020F0502020204030203" pitchFamily="34" charset="0"/>
              </a:rPr>
              <a:t>likeliness of obtaining the sample (p-value)</a:t>
            </a:r>
            <a:r>
              <a:rPr lang="en-US" sz="2400" b="0" i="0" dirty="0">
                <a:solidFill>
                  <a:srgbClr val="222222"/>
                </a:solidFill>
                <a:effectLst/>
                <a:latin typeface="Lato" panose="020F0502020204030203" pitchFamily="34" charset="0"/>
              </a:rPr>
              <a:t> result is less than the alpha value, we consider the sample results obtained as significantly different.</a:t>
            </a:r>
            <a:endParaRPr lang="en-US" sz="2400" b="0" i="0" dirty="0">
              <a:solidFill>
                <a:srgbClr val="222222"/>
              </a:solidFill>
              <a:effectLst/>
              <a:latin typeface="Lato" panose="020F0502020204030203" pitchFamily="34" charset="0"/>
            </a:endParaRPr>
          </a:p>
          <a:p>
            <a:pPr algn="l"/>
            <a:r>
              <a:rPr lang="en-US" sz="2000" b="0" i="0" dirty="0">
                <a:solidFill>
                  <a:srgbClr val="222222"/>
                </a:solidFill>
                <a:effectLst/>
                <a:latin typeface="Lato" panose="020F0502020204030203" pitchFamily="34" charset="0"/>
              </a:rPr>
              <a:t>We can clearly see that the p-value is far less than the alpha value:</a:t>
            </a:r>
            <a:endParaRPr lang="en-US" sz="2000" b="0" i="0" dirty="0">
              <a:solidFill>
                <a:srgbClr val="222222"/>
              </a:solidFill>
              <a:effectLst/>
              <a:latin typeface="Lato" panose="020F0502020204030203" pitchFamily="34" charset="0"/>
            </a:endParaRPr>
          </a:p>
          <a:p>
            <a:pPr algn="ctr"/>
            <a:r>
              <a:rPr lang="en-US" sz="2000" b="1" i="0" dirty="0">
                <a:solidFill>
                  <a:srgbClr val="222222"/>
                </a:solidFill>
                <a:effectLst/>
                <a:latin typeface="Lato" panose="020F0502020204030203" pitchFamily="34" charset="0"/>
              </a:rPr>
              <a:t>0.001 (red region) &lt;&lt; 0.5 (orange region)</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2000" b="0" i="0" dirty="0">
                <a:solidFill>
                  <a:srgbClr val="222222"/>
                </a:solidFill>
                <a:effectLst/>
                <a:latin typeface="Lato" panose="020F0502020204030203" pitchFamily="34" charset="0"/>
              </a:rPr>
              <a:t>This says that the likeliness of obtaining the mean as 78 is a rare event with respect to the population distribution. </a:t>
            </a:r>
            <a:r>
              <a:rPr lang="en-US" sz="2000" b="1" i="0" dirty="0">
                <a:solidFill>
                  <a:srgbClr val="222222"/>
                </a:solidFill>
                <a:effectLst/>
                <a:latin typeface="Lato" panose="020F0502020204030203" pitchFamily="34" charset="0"/>
              </a:rPr>
              <a:t>Therefore, it is convenient to say that the increase in the performance of the archers in the sample population is not the result of luck.</a:t>
            </a:r>
            <a:r>
              <a:rPr lang="en-US" sz="2000" b="0" i="0" dirty="0">
                <a:solidFill>
                  <a:srgbClr val="222222"/>
                </a:solidFill>
                <a:effectLst/>
                <a:latin typeface="Lato" panose="020F0502020204030203" pitchFamily="34" charset="0"/>
              </a:rPr>
              <a:t> The sample population belongs to some other (better in this case) distribution of itself.</a:t>
            </a:r>
            <a:endParaRPr lang="en-IN"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Reshaping an array</a:t>
            </a:r>
            <a:endParaRPr lang="en-IN" dirty="0"/>
          </a:p>
        </p:txBody>
      </p:sp>
      <p:sp>
        <p:nvSpPr>
          <p:cNvPr id="3" name="Content Placeholder 2"/>
          <p:cNvSpPr>
            <a:spLocks noGrp="1"/>
          </p:cNvSpPr>
          <p:nvPr>
            <p:ph idx="1"/>
          </p:nvPr>
        </p:nvSpPr>
        <p:spPr>
          <a:xfrm>
            <a:off x="457200" y="1000108"/>
            <a:ext cx="8229600" cy="5126055"/>
          </a:xfrm>
        </p:spPr>
        <p:txBody>
          <a:bodyPr/>
          <a:lstStyle/>
          <a:p>
            <a:r>
              <a:rPr lang="en-IN" dirty="0"/>
              <a:t>reshape()-&gt; recasts an array to new shape without changing its data.</a:t>
            </a:r>
            <a:endParaRPr lang="en-IN" dirty="0"/>
          </a:p>
          <a:p>
            <a:r>
              <a:rPr lang="en-IN" dirty="0"/>
              <a:t>grid=</a:t>
            </a:r>
            <a:r>
              <a:rPr lang="en-IN" dirty="0" err="1"/>
              <a:t>np.arange</a:t>
            </a:r>
            <a:r>
              <a:rPr lang="en-IN" dirty="0"/>
              <a:t>(start=1,stop=10).reshape(3,3)</a:t>
            </a:r>
            <a:endParaRPr lang="en-IN" dirty="0"/>
          </a:p>
          <a:p>
            <a:r>
              <a:rPr lang="en-IN" dirty="0"/>
              <a:t>print(grid)</a:t>
            </a:r>
            <a:endParaRPr lang="en-IN"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i="0" dirty="0">
                <a:solidFill>
                  <a:srgbClr val="273239"/>
                </a:solidFill>
                <a:effectLst/>
                <a:latin typeface="urw-din"/>
              </a:rPr>
              <a:t>Problem</a:t>
            </a:r>
            <a:endParaRPr lang="en-IN" dirty="0"/>
          </a:p>
        </p:txBody>
      </p:sp>
      <p:sp>
        <p:nvSpPr>
          <p:cNvPr id="3" name="Content Placeholder 2"/>
          <p:cNvSpPr>
            <a:spLocks noGrp="1"/>
          </p:cNvSpPr>
          <p:nvPr>
            <p:ph idx="1"/>
          </p:nvPr>
        </p:nvSpPr>
        <p:spPr>
          <a:xfrm>
            <a:off x="457200" y="836712"/>
            <a:ext cx="8229600" cy="5746650"/>
          </a:xfrm>
        </p:spPr>
        <p:txBody>
          <a:bodyPr>
            <a:normAutofit/>
          </a:bodyPr>
          <a:lstStyle/>
          <a:p>
            <a:r>
              <a:rPr lang="en-US" sz="2000" b="0" i="0" dirty="0">
                <a:solidFill>
                  <a:srgbClr val="273239"/>
                </a:solidFill>
                <a:effectLst/>
                <a:latin typeface="urw-din"/>
              </a:rPr>
              <a:t>A school claimed that the students’ study that is more intelligent than the average school.  On calculating the IQ scores of 50 students, the average turns out to be 11.</a:t>
            </a:r>
            <a:r>
              <a:rPr lang="en-US" sz="1200" b="0" i="0" dirty="0">
                <a:solidFill>
                  <a:srgbClr val="273239"/>
                </a:solidFill>
                <a:effectLst/>
                <a:latin typeface="urw-din"/>
              </a:rPr>
              <a:t> </a:t>
            </a:r>
            <a:r>
              <a:rPr lang="en-US" sz="2000" b="0" i="0" dirty="0">
                <a:solidFill>
                  <a:srgbClr val="273239"/>
                </a:solidFill>
                <a:effectLst/>
                <a:latin typeface="urw-din"/>
              </a:rPr>
              <a:t>The mean of the population IQ is 100 and the standard deviation is 15. State whether the claim of principal is right or not at a 5% significance level.</a:t>
            </a:r>
            <a:endParaRPr lang="en-US" sz="2000" b="0" i="0" dirty="0">
              <a:solidFill>
                <a:srgbClr val="273239"/>
              </a:solidFill>
              <a:effectLst/>
              <a:latin typeface="urw-din"/>
            </a:endParaRPr>
          </a:p>
          <a:p>
            <a:r>
              <a:rPr lang="en-US" sz="2000" b="0" i="0" dirty="0">
                <a:solidFill>
                  <a:srgbClr val="273239"/>
                </a:solidFill>
                <a:effectLst/>
                <a:latin typeface="urw-din"/>
              </a:rPr>
              <a:t>First, we define the null hypothesis and the alternate hypothesis. Our null hypothesis will be:</a:t>
            </a:r>
            <a:endParaRPr lang="en-US" sz="2000" b="0" i="0" dirty="0">
              <a:solidFill>
                <a:srgbClr val="273239"/>
              </a:solidFill>
              <a:effectLst/>
              <a:latin typeface="urw-din"/>
            </a:endParaRPr>
          </a:p>
          <a:p>
            <a:endParaRPr lang="en-US" sz="2000" dirty="0">
              <a:solidFill>
                <a:srgbClr val="273239"/>
              </a:solidFill>
              <a:latin typeface="urw-din"/>
            </a:endParaRPr>
          </a:p>
          <a:p>
            <a:endParaRPr lang="en-US" sz="2000" b="0" i="0" dirty="0">
              <a:solidFill>
                <a:srgbClr val="273239"/>
              </a:solidFill>
              <a:effectLst/>
              <a:latin typeface="urw-din"/>
            </a:endParaRPr>
          </a:p>
          <a:p>
            <a:endParaRPr lang="en-US" sz="2000" b="0" i="0" dirty="0">
              <a:solidFill>
                <a:srgbClr val="273239"/>
              </a:solidFill>
              <a:effectLst/>
              <a:latin typeface="urw-din"/>
            </a:endParaRPr>
          </a:p>
          <a:p>
            <a:r>
              <a:rPr lang="en-IN" sz="1200" b="0" i="0" dirty="0">
                <a:solidFill>
                  <a:srgbClr val="273239"/>
                </a:solidFill>
                <a:effectLst/>
                <a:latin typeface="urw-din"/>
              </a:rPr>
              <a:t>and our alternate hypothesis.</a:t>
            </a:r>
            <a:endParaRPr lang="en-IN" sz="1200" b="0" i="0" dirty="0">
              <a:solidFill>
                <a:srgbClr val="273239"/>
              </a:solidFill>
              <a:effectLst/>
              <a:latin typeface="urw-din"/>
            </a:endParaRPr>
          </a:p>
          <a:p>
            <a:endParaRPr lang="en-IN" sz="2000" dirty="0"/>
          </a:p>
        </p:txBody>
      </p:sp>
      <p:sp>
        <p:nvSpPr>
          <p:cNvPr id="4" name="AutoShape 2" descr="H_0 : \mu  = 100       "/>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p:cNvPicPr>
            <a:picLocks noChangeAspect="1"/>
          </p:cNvPicPr>
          <p:nvPr/>
        </p:nvPicPr>
        <p:blipFill>
          <a:blip r:embed="rId1"/>
          <a:stretch>
            <a:fillRect/>
          </a:stretch>
        </p:blipFill>
        <p:spPr>
          <a:xfrm>
            <a:off x="2938403" y="3315940"/>
            <a:ext cx="3267194" cy="530919"/>
          </a:xfrm>
          <a:prstGeom prst="rect">
            <a:avLst/>
          </a:prstGeom>
        </p:spPr>
      </p:pic>
      <p:sp>
        <p:nvSpPr>
          <p:cNvPr id="6" name="AutoShape 4" descr="H_A : \mu &gt; 100"/>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7" name="Picture 6"/>
          <p:cNvPicPr>
            <a:picLocks noChangeAspect="1"/>
          </p:cNvPicPr>
          <p:nvPr/>
        </p:nvPicPr>
        <p:blipFill>
          <a:blip r:embed="rId2"/>
          <a:stretch>
            <a:fillRect/>
          </a:stretch>
        </p:blipFill>
        <p:spPr>
          <a:xfrm>
            <a:off x="3629025" y="4923299"/>
            <a:ext cx="3389714" cy="530919"/>
          </a:xfrm>
          <a:prstGeom prst="rect">
            <a:avLst/>
          </a:prstGeom>
        </p:spPr>
      </p:pic>
      <p:sp>
        <p:nvSpPr>
          <p:cNvPr id="9" name="TextBox 8"/>
          <p:cNvSpPr txBox="1"/>
          <p:nvPr/>
        </p:nvSpPr>
        <p:spPr>
          <a:xfrm>
            <a:off x="459760" y="5402757"/>
            <a:ext cx="7208584" cy="1477328"/>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urw-din"/>
              </a:rPr>
              <a:t>State the level of significance. Here, our level of significance given in this question (∝ =0.05), if not given then we take ∝=0.05.</a:t>
            </a:r>
            <a:endParaRPr lang="en-US" b="0" i="0" dirty="0">
              <a:solidFill>
                <a:srgbClr val="273239"/>
              </a:solidFill>
              <a:effectLst/>
              <a:latin typeface="urw-din"/>
            </a:endParaRPr>
          </a:p>
          <a:p>
            <a:pPr fontAlgn="base">
              <a:buFont typeface="Arial" panose="020B0604020202020204" pitchFamily="34" charset="0"/>
              <a:buChar char="•"/>
            </a:pPr>
            <a:r>
              <a:rPr lang="en-US" b="0" i="0" dirty="0">
                <a:solidFill>
                  <a:srgbClr val="273239"/>
                </a:solidFill>
                <a:effectLst/>
                <a:latin typeface="urw-din"/>
              </a:rPr>
              <a:t>Now, we look up to the z-table. For the value of ∝=0.05, the z-score for the right-tailed test is 1.645.</a:t>
            </a:r>
            <a:endParaRPr lang="en-US" b="0" i="0" dirty="0">
              <a:solidFill>
                <a:srgbClr val="273239"/>
              </a:solidFill>
              <a:effectLst/>
              <a:latin typeface="urw-din"/>
            </a:endParaRPr>
          </a:p>
          <a:p>
            <a:pPr algn="l" fontAlgn="base">
              <a:buFont typeface="Arial" panose="020B0604020202020204" pitchFamily="34" charset="0"/>
              <a:buChar char="•"/>
            </a:pPr>
            <a:endParaRPr lang="en-US" b="0" i="0" dirty="0">
              <a:solidFill>
                <a:srgbClr val="273239"/>
              </a:solidFill>
              <a:effectLst/>
              <a:latin typeface="urw-din"/>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lstStyle/>
          <a:p>
            <a:r>
              <a:rPr lang="en-US" b="0" i="0" dirty="0">
                <a:solidFill>
                  <a:srgbClr val="273239"/>
                </a:solidFill>
                <a:effectLst/>
                <a:latin typeface="urw-din"/>
              </a:rPr>
              <a:t>Now, we perform the Z-test on the problem:</a:t>
            </a:r>
            <a:endParaRPr lang="en-US" b="0" i="0" dirty="0">
              <a:solidFill>
                <a:srgbClr val="273239"/>
              </a:solidFill>
              <a:effectLst/>
              <a:latin typeface="urw-din"/>
            </a:endParaRPr>
          </a:p>
          <a:p>
            <a:endParaRPr lang="en-IN" dirty="0"/>
          </a:p>
        </p:txBody>
      </p:sp>
      <p:pic>
        <p:nvPicPr>
          <p:cNvPr id="8" name="Picture 7"/>
          <p:cNvPicPr>
            <a:picLocks noChangeAspect="1"/>
          </p:cNvPicPr>
          <p:nvPr/>
        </p:nvPicPr>
        <p:blipFill>
          <a:blip r:embed="rId1"/>
          <a:stretch>
            <a:fillRect/>
          </a:stretch>
        </p:blipFill>
        <p:spPr>
          <a:xfrm>
            <a:off x="1691680" y="1628800"/>
            <a:ext cx="2592288" cy="1008112"/>
          </a:xfrm>
          <a:prstGeom prst="rect">
            <a:avLst/>
          </a:prstGeom>
        </p:spPr>
      </p:pic>
      <p:sp>
        <p:nvSpPr>
          <p:cNvPr id="10" name="TextBox 9"/>
          <p:cNvSpPr txBox="1"/>
          <p:nvPr/>
        </p:nvSpPr>
        <p:spPr>
          <a:xfrm>
            <a:off x="701824" y="2852936"/>
            <a:ext cx="6822504" cy="3139321"/>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urw-din"/>
              </a:rPr>
              <a:t>Where:</a:t>
            </a:r>
            <a:endParaRPr lang="en-US" b="0" i="0" dirty="0">
              <a:solidFill>
                <a:srgbClr val="273239"/>
              </a:solidFill>
              <a:effectLst/>
              <a:latin typeface="urw-din"/>
            </a:endParaRPr>
          </a:p>
          <a:p>
            <a:pPr marL="742950" lvl="1" indent="-285750" algn="l" fontAlgn="base">
              <a:buFont typeface="Arial" panose="020B0604020202020204" pitchFamily="34" charset="0"/>
              <a:buChar char="•"/>
            </a:pPr>
            <a:r>
              <a:rPr lang="en-US" b="0" i="0" dirty="0">
                <a:solidFill>
                  <a:srgbClr val="273239"/>
                </a:solidFill>
                <a:effectLst/>
                <a:latin typeface="urw-din"/>
              </a:rPr>
              <a:t>X = 110</a:t>
            </a:r>
            <a:endParaRPr lang="en-US" b="0" i="0" dirty="0">
              <a:solidFill>
                <a:srgbClr val="273239"/>
              </a:solidFill>
              <a:effectLst/>
              <a:latin typeface="urw-din"/>
            </a:endParaRPr>
          </a:p>
          <a:p>
            <a:pPr marL="742950" lvl="1" indent="-285750" algn="l" fontAlgn="base">
              <a:buFont typeface="Arial" panose="020B0604020202020204" pitchFamily="34" charset="0"/>
              <a:buChar char="•"/>
            </a:pPr>
            <a:r>
              <a:rPr lang="en-US" b="0" i="0" dirty="0">
                <a:solidFill>
                  <a:srgbClr val="273239"/>
                </a:solidFill>
                <a:effectLst/>
                <a:latin typeface="urw-din"/>
              </a:rPr>
              <a:t>Mean (mu) = 100</a:t>
            </a:r>
            <a:endParaRPr lang="en-US" b="0" i="0" dirty="0">
              <a:solidFill>
                <a:srgbClr val="273239"/>
              </a:solidFill>
              <a:effectLst/>
              <a:latin typeface="urw-din"/>
            </a:endParaRPr>
          </a:p>
          <a:p>
            <a:pPr marL="742950" lvl="1" indent="-285750" algn="l" fontAlgn="base">
              <a:buFont typeface="Arial" panose="020B0604020202020204" pitchFamily="34" charset="0"/>
              <a:buChar char="•"/>
            </a:pPr>
            <a:r>
              <a:rPr lang="en-US" b="0" i="0" dirty="0">
                <a:solidFill>
                  <a:srgbClr val="273239"/>
                </a:solidFill>
                <a:effectLst/>
                <a:latin typeface="urw-din"/>
              </a:rPr>
              <a:t>Standard deviation (sigma) = 15</a:t>
            </a:r>
            <a:endParaRPr lang="en-US" b="0" i="0" dirty="0">
              <a:solidFill>
                <a:srgbClr val="273239"/>
              </a:solidFill>
              <a:effectLst/>
              <a:latin typeface="urw-din"/>
            </a:endParaRPr>
          </a:p>
          <a:p>
            <a:pPr marL="742950" lvl="1" indent="-285750" algn="l" fontAlgn="base">
              <a:buFont typeface="Arial" panose="020B0604020202020204" pitchFamily="34" charset="0"/>
              <a:buChar char="•"/>
            </a:pPr>
            <a:r>
              <a:rPr lang="en-US" b="0" i="0" dirty="0">
                <a:solidFill>
                  <a:srgbClr val="273239"/>
                </a:solidFill>
                <a:effectLst/>
                <a:latin typeface="urw-din"/>
              </a:rPr>
              <a:t>Significance level (alpha) = 0.05</a:t>
            </a:r>
            <a:endParaRPr lang="en-US" b="0" i="0" dirty="0">
              <a:solidFill>
                <a:srgbClr val="273239"/>
              </a:solidFill>
              <a:effectLst/>
              <a:latin typeface="urw-din"/>
            </a:endParaRPr>
          </a:p>
          <a:p>
            <a:pPr marL="742950" lvl="1" indent="-285750" algn="l" fontAlgn="base">
              <a:buFont typeface="Arial" panose="020B0604020202020204" pitchFamily="34" charset="0"/>
              <a:buChar char="•"/>
            </a:pPr>
            <a:r>
              <a:rPr lang="en-US" b="0" i="0" dirty="0">
                <a:solidFill>
                  <a:srgbClr val="273239"/>
                </a:solidFill>
                <a:effectLst/>
                <a:latin typeface="urw-din"/>
              </a:rPr>
              <a:t>n = 50</a:t>
            </a:r>
            <a:endParaRPr lang="en-US" b="0" i="0" dirty="0">
              <a:solidFill>
                <a:srgbClr val="273239"/>
              </a:solidFill>
              <a:effectLst/>
              <a:latin typeface="urw-din"/>
            </a:endParaRPr>
          </a:p>
          <a:p>
            <a:pPr marL="742950" lvl="1" indent="-285750" algn="l" fontAlgn="base">
              <a:buFont typeface="Arial" panose="020B0604020202020204" pitchFamily="34" charset="0"/>
              <a:buChar char="•"/>
            </a:pPr>
            <a:endParaRPr lang="en-US" dirty="0">
              <a:solidFill>
                <a:srgbClr val="273239"/>
              </a:solidFill>
              <a:latin typeface="urw-din"/>
            </a:endParaRPr>
          </a:p>
          <a:p>
            <a:pPr marL="742950" lvl="1" indent="-285750" fontAlgn="base">
              <a:buFont typeface="Arial" panose="020B0604020202020204" pitchFamily="34" charset="0"/>
              <a:buChar char="•"/>
            </a:pPr>
            <a:r>
              <a:rPr lang="en-US" b="0" i="0" dirty="0">
                <a:solidFill>
                  <a:srgbClr val="273239"/>
                </a:solidFill>
                <a:effectLst/>
                <a:latin typeface="urw-din"/>
              </a:rPr>
              <a:t>Here 4.71 &gt;1.645, so we reject the null hypothesis. If z-test statistics is less than z-score, then we will not reject the null hypothesis.</a:t>
            </a:r>
            <a:endParaRPr lang="en-US" b="0" i="0" dirty="0">
              <a:solidFill>
                <a:srgbClr val="273239"/>
              </a:solidFill>
              <a:effectLst/>
              <a:latin typeface="urw-din"/>
            </a:endParaRPr>
          </a:p>
          <a:p>
            <a:pPr marL="742950" lvl="1" indent="-285750" algn="l" fontAlgn="base">
              <a:buFont typeface="Arial" panose="020B0604020202020204" pitchFamily="34" charset="0"/>
              <a:buChar char="•"/>
            </a:pPr>
            <a:endParaRPr lang="en-US" b="0" i="0" dirty="0">
              <a:solidFill>
                <a:srgbClr val="273239"/>
              </a:solidFill>
              <a:effectLst/>
              <a:latin typeface="urw-din"/>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457200" y="600700"/>
            <a:ext cx="9242915" cy="56169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math</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numpy</a:t>
            </a:r>
            <a:r>
              <a:rPr kumimoji="0" lang="en-US" altLang="en-US" sz="1400" b="0" i="0" u="none" strike="noStrike" cap="none" normalizeH="0" baseline="0" dirty="0">
                <a:ln>
                  <a:noFill/>
                </a:ln>
                <a:solidFill>
                  <a:srgbClr val="000000"/>
                </a:solidFill>
                <a:effectLst/>
                <a:latin typeface="Consolas" panose="020B0609020204030204" pitchFamily="49" charset="0"/>
              </a:rPr>
              <a:t> as np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rgbClr val="006699"/>
                </a:solidFill>
                <a:effectLst/>
                <a:latin typeface="Consolas" panose="020B0609020204030204" pitchFamily="49" charset="0"/>
              </a:rPr>
              <a:t>from</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numpy.random</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randn</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rgbClr val="006699"/>
                </a:solidFill>
                <a:effectLst/>
                <a:latin typeface="Consolas" panose="020B0609020204030204" pitchFamily="49" charset="0"/>
              </a:rPr>
              <a:t>from</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statsmodels.stats.weightstats</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ztest</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err="1">
                <a:ln>
                  <a:noFill/>
                </a:ln>
                <a:solidFill>
                  <a:srgbClr val="000000"/>
                </a:solidFill>
                <a:effectLst/>
                <a:latin typeface="Consolas" panose="020B0609020204030204" pitchFamily="49" charset="0"/>
              </a:rPr>
              <a:t>mean_iq</a:t>
            </a:r>
            <a:r>
              <a:rPr kumimoji="0" lang="en-US" altLang="en-US" sz="1400" b="0" i="0" u="none" strike="noStrike" cap="none" normalizeH="0" baseline="0" dirty="0">
                <a:ln>
                  <a:noFill/>
                </a:ln>
                <a:solidFill>
                  <a:srgbClr val="000000"/>
                </a:solidFill>
                <a:effectLst/>
                <a:latin typeface="Consolas" panose="020B0609020204030204" pitchFamily="49" charset="0"/>
              </a:rPr>
              <a:t>=110</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err="1">
                <a:ln>
                  <a:noFill/>
                </a:ln>
                <a:solidFill>
                  <a:srgbClr val="000000"/>
                </a:solidFill>
                <a:effectLst/>
                <a:latin typeface="Consolas" panose="020B0609020204030204" pitchFamily="49" charset="0"/>
              </a:rPr>
              <a:t>sd_iq</a:t>
            </a:r>
            <a:r>
              <a:rPr kumimoji="0" lang="en-US" altLang="en-US" sz="1400" b="0" i="0" u="none" strike="noStrike" cap="none" normalizeH="0" baseline="0" dirty="0">
                <a:ln>
                  <a:noFill/>
                </a:ln>
                <a:solidFill>
                  <a:srgbClr val="000000"/>
                </a:solidFill>
                <a:effectLst/>
                <a:latin typeface="Consolas" panose="020B0609020204030204" pitchFamily="49" charset="0"/>
              </a:rPr>
              <a:t>=15/</a:t>
            </a:r>
            <a:r>
              <a:rPr kumimoji="0" lang="en-US" altLang="en-US" sz="1400" b="0" i="0" u="none" strike="noStrike" cap="none" normalizeH="0" baseline="0" dirty="0" err="1">
                <a:ln>
                  <a:noFill/>
                </a:ln>
                <a:solidFill>
                  <a:srgbClr val="000000"/>
                </a:solidFill>
                <a:effectLst/>
                <a:latin typeface="Consolas" panose="020B0609020204030204" pitchFamily="49" charset="0"/>
              </a:rPr>
              <a:t>math.sqrt</a:t>
            </a:r>
            <a:r>
              <a:rPr kumimoji="0" lang="en-US" altLang="en-US" sz="1400" b="0" i="0" u="none" strike="noStrike" cap="none" normalizeH="0" baseline="0" dirty="0">
                <a:ln>
                  <a:noFill/>
                </a:ln>
                <a:solidFill>
                  <a:srgbClr val="000000"/>
                </a:solidFill>
                <a:effectLst/>
                <a:latin typeface="Consolas" panose="020B0609020204030204" pitchFamily="49" charset="0"/>
              </a:rPr>
              <a:t>(50)</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alpha=0.05</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err="1">
                <a:ln>
                  <a:noFill/>
                </a:ln>
                <a:solidFill>
                  <a:srgbClr val="000000"/>
                </a:solidFill>
                <a:effectLst/>
                <a:latin typeface="Consolas" panose="020B0609020204030204" pitchFamily="49" charset="0"/>
              </a:rPr>
              <a:t>null_mean</a:t>
            </a:r>
            <a:r>
              <a:rPr kumimoji="0" lang="en-US" altLang="en-US" sz="1400" b="0" i="0" u="none" strike="noStrike" cap="none" normalizeH="0" baseline="0" dirty="0">
                <a:ln>
                  <a:noFill/>
                </a:ln>
                <a:solidFill>
                  <a:srgbClr val="000000"/>
                </a:solidFill>
                <a:effectLst/>
                <a:latin typeface="Consolas" panose="020B0609020204030204" pitchFamily="49" charset="0"/>
              </a:rPr>
              <a:t>=100</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data=</a:t>
            </a:r>
            <a:r>
              <a:rPr kumimoji="0" lang="en-US" altLang="en-US" sz="1400" b="0" i="0" u="none" strike="noStrike" cap="none" normalizeH="0" baseline="0" dirty="0" err="1">
                <a:ln>
                  <a:noFill/>
                </a:ln>
                <a:solidFill>
                  <a:srgbClr val="000000"/>
                </a:solidFill>
                <a:effectLst/>
                <a:latin typeface="Consolas" panose="020B0609020204030204" pitchFamily="49" charset="0"/>
              </a:rPr>
              <a:t>sd_iq</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randn</a:t>
            </a:r>
            <a:r>
              <a:rPr kumimoji="0" lang="en-US" altLang="en-US" sz="1400" b="0" i="0" u="none" strike="noStrike" cap="none" normalizeH="0" baseline="0" dirty="0">
                <a:ln>
                  <a:noFill/>
                </a:ln>
                <a:solidFill>
                  <a:srgbClr val="000000"/>
                </a:solidFill>
                <a:effectLst/>
                <a:latin typeface="Consolas" panose="020B0609020204030204" pitchFamily="49" charset="0"/>
              </a:rPr>
              <a:t>(50)+</a:t>
            </a:r>
            <a:r>
              <a:rPr kumimoji="0" lang="en-US" altLang="en-US" sz="1400" b="0" i="0" u="none" strike="noStrike" cap="none" normalizeH="0" baseline="0" dirty="0" err="1">
                <a:ln>
                  <a:noFill/>
                </a:ln>
                <a:solidFill>
                  <a:srgbClr val="000000"/>
                </a:solidFill>
                <a:effectLst/>
                <a:latin typeface="Consolas" panose="020B0609020204030204" pitchFamily="49" charset="0"/>
              </a:rPr>
              <a:t>mean_iq</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now we perform the test. In this function, we passed data, in the value parameter</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we passed mean value in the null hypothesis, in alternative hypothesis we check whether the</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mean is larger</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err="1">
                <a:ln>
                  <a:noFill/>
                </a:ln>
                <a:solidFill>
                  <a:srgbClr val="000000"/>
                </a:solidFill>
                <a:effectLst/>
                <a:latin typeface="Consolas" panose="020B0609020204030204" pitchFamily="49" charset="0"/>
              </a:rPr>
              <a:t>ztest_Score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p_value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ztest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data,value</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000000"/>
                </a:solidFill>
                <a:effectLst/>
                <a:latin typeface="Consolas" panose="020B0609020204030204" pitchFamily="49" charset="0"/>
              </a:rPr>
              <a:t>null_mean</a:t>
            </a:r>
            <a:r>
              <a:rPr kumimoji="0" lang="en-US" altLang="en-US" sz="1400" b="0" i="0" u="none" strike="noStrike" cap="none" normalizeH="0" baseline="0" dirty="0">
                <a:ln>
                  <a:noFill/>
                </a:ln>
                <a:solidFill>
                  <a:srgbClr val="000000"/>
                </a:solidFill>
                <a:effectLst/>
                <a:latin typeface="Consolas" panose="020B0609020204030204" pitchFamily="49" charset="0"/>
              </a:rPr>
              <a:t>, alternative='larger')</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the function outputs a </a:t>
            </a:r>
            <a:r>
              <a:rPr kumimoji="0" lang="en-US" altLang="en-US" sz="1400" b="0" i="0" u="none" strike="noStrike" cap="none" normalizeH="0" baseline="0" dirty="0" err="1">
                <a:ln>
                  <a:noFill/>
                </a:ln>
                <a:solidFill>
                  <a:srgbClr val="000000"/>
                </a:solidFill>
                <a:effectLst/>
                <a:latin typeface="Consolas" panose="020B0609020204030204" pitchFamily="49" charset="0"/>
              </a:rPr>
              <a:t>p_value</a:t>
            </a:r>
            <a:r>
              <a:rPr kumimoji="0" lang="en-US" altLang="en-US" sz="1400" b="0" i="0" u="none" strike="noStrike" cap="none" normalizeH="0" baseline="0" dirty="0">
                <a:ln>
                  <a:noFill/>
                </a:ln>
                <a:solidFill>
                  <a:srgbClr val="000000"/>
                </a:solidFill>
                <a:effectLst/>
                <a:latin typeface="Consolas" panose="020B0609020204030204" pitchFamily="49" charset="0"/>
              </a:rPr>
              <a:t> and z-score corresponding to that value, we compare the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p-value with alpha, if it is greater than alpha then we do not null hypothesis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else we reject it.</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if(</a:t>
            </a:r>
            <a:r>
              <a:rPr kumimoji="0" lang="en-US" altLang="en-US" sz="1400" b="0" i="0" u="none" strike="noStrike" cap="none" normalizeH="0" baseline="0" dirty="0" err="1">
                <a:ln>
                  <a:noFill/>
                </a:ln>
                <a:solidFill>
                  <a:srgbClr val="000000"/>
                </a:solidFill>
                <a:effectLst/>
                <a:latin typeface="Consolas" panose="020B0609020204030204" pitchFamily="49" charset="0"/>
              </a:rPr>
              <a:t>p_value</a:t>
            </a:r>
            <a:r>
              <a:rPr kumimoji="0" lang="en-US" altLang="en-US" sz="1400" b="0" i="0" u="none" strike="noStrike" cap="none" normalizeH="0" baseline="0" dirty="0">
                <a:ln>
                  <a:noFill/>
                </a:ln>
                <a:solidFill>
                  <a:srgbClr val="000000"/>
                </a:solidFill>
                <a:effectLst/>
                <a:latin typeface="Consolas" panose="020B0609020204030204" pitchFamily="49" charset="0"/>
              </a:rPr>
              <a:t> &lt;  alpha):</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print("Reject Null Hypothesis")</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else:</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00000"/>
                </a:solidFill>
                <a:effectLst/>
                <a:latin typeface="Consolas" panose="020B0609020204030204" pitchFamily="49" charset="0"/>
              </a:rPr>
              <a:t>  print("Fail to Reject </a:t>
            </a:r>
            <a:r>
              <a:rPr kumimoji="0" lang="en-US" altLang="en-US" sz="1400" b="0" i="0" u="none" strike="noStrike" cap="none" normalizeH="0" baseline="0" dirty="0" err="1">
                <a:ln>
                  <a:noFill/>
                </a:ln>
                <a:solidFill>
                  <a:srgbClr val="000000"/>
                </a:solidFill>
                <a:effectLst/>
                <a:latin typeface="Consolas" panose="020B0609020204030204" pitchFamily="49" charset="0"/>
              </a:rPr>
              <a:t>NUll</a:t>
            </a:r>
            <a:r>
              <a:rPr kumimoji="0" lang="en-US" altLang="en-US" sz="1400" b="0" i="0" u="none" strike="noStrike" cap="none" normalizeH="0" baseline="0" dirty="0">
                <a:ln>
                  <a:noFill/>
                </a:ln>
                <a:solidFill>
                  <a:srgbClr val="000000"/>
                </a:solidFill>
                <a:effectLst/>
                <a:latin typeface="Consolas" panose="020B0609020204030204" pitchFamily="49" charset="0"/>
              </a:rPr>
              <a:t> Hypothesis")</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400" dirty="0"/>
              <a:t>consider the following statement: “The average height of a gorilla is less than or equal to 6 feet”</a:t>
            </a:r>
            <a:endParaRPr lang="en-US" sz="2400" dirty="0"/>
          </a:p>
          <a:p>
            <a:pPr lvl="1"/>
            <a:r>
              <a:rPr lang="en-IN" sz="2400" dirty="0"/>
              <a:t>H0: </a:t>
            </a:r>
            <a:r>
              <a:rPr lang="en-US" sz="2400" dirty="0"/>
              <a:t>The average height of a gorilla is ≤ 6 feet</a:t>
            </a:r>
            <a:endParaRPr lang="en-US" sz="2400" dirty="0"/>
          </a:p>
          <a:p>
            <a:pPr lvl="1"/>
            <a:r>
              <a:rPr lang="en-US" sz="2400" dirty="0"/>
              <a:t>H1: The average height of a gorilla is &gt; 6 feet.</a:t>
            </a:r>
            <a:endParaRPr lang="en-US" sz="2400" dirty="0"/>
          </a:p>
          <a:p>
            <a:r>
              <a:rPr lang="en-US" sz="2400" dirty="0"/>
              <a:t>Consider another: “This burger is the best in the world”</a:t>
            </a:r>
            <a:endParaRPr lang="en-US" sz="2400" dirty="0"/>
          </a:p>
          <a:p>
            <a:r>
              <a:rPr lang="en-US" sz="2400" dirty="0"/>
              <a:t>H0: This burger is != the best in the world</a:t>
            </a:r>
            <a:endParaRPr lang="en-US" sz="2400" dirty="0"/>
          </a:p>
          <a:p>
            <a:r>
              <a:rPr lang="en-US" sz="2400" dirty="0"/>
              <a:t>H1: This burger is = the best in the world.</a:t>
            </a:r>
            <a:endParaRPr lang="en-US" sz="2400" dirty="0"/>
          </a:p>
          <a:p>
            <a:r>
              <a:rPr lang="en-US" sz="2000" dirty="0"/>
              <a:t>Notice that the alternate is the opposite sign to the null, and the null always has an ‘=’ somewhere in it. Another way to think about it:</a:t>
            </a:r>
            <a:endParaRPr lang="en-US" sz="2000" dirty="0"/>
          </a:p>
          <a:p>
            <a:r>
              <a:rPr lang="en-US" sz="2000" dirty="0"/>
              <a:t>H1: State the hypothesis you want to prove right</a:t>
            </a:r>
            <a:endParaRPr lang="en-US" sz="2000" dirty="0"/>
          </a:p>
          <a:p>
            <a:r>
              <a:rPr lang="en-US" sz="2000" dirty="0"/>
              <a:t>H0: </a:t>
            </a:r>
            <a:r>
              <a:rPr lang="en-US" sz="2400" dirty="0"/>
              <a:t>State what would happen if the alternate/you were wrong.</a:t>
            </a:r>
            <a:endParaRPr lang="en-IN" sz="2400"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dirty="0"/>
              <a:t>P-value</a:t>
            </a: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dirty="0"/>
              <a:t>The </a:t>
            </a:r>
            <a:r>
              <a:rPr lang="en-US" sz="2000" b="1" dirty="0"/>
              <a:t>P value</a:t>
            </a:r>
            <a:r>
              <a:rPr lang="en-US" sz="2000" dirty="0"/>
              <a:t>, or calculated probability, is the probability of finding the observed, or more extreme, results when the null hypothesis (H 0) of a study question is true — the </a:t>
            </a:r>
            <a:r>
              <a:rPr lang="en-US" sz="2000" b="1" dirty="0"/>
              <a:t>definition</a:t>
            </a:r>
            <a:r>
              <a:rPr lang="en-US" sz="2000" dirty="0"/>
              <a:t> of ‘extreme’ depends on how the hypothesis is being tested.</a:t>
            </a:r>
            <a:endParaRPr lang="en-US" sz="2000" dirty="0"/>
          </a:p>
          <a:p>
            <a:r>
              <a:rPr lang="en-US" sz="2400" dirty="0"/>
              <a:t>If your P value is less than the chosen significance level then you reject the null hypothesis i.e. accept that your sample gives reasonable evidence to support the alternative hypothesis.</a:t>
            </a:r>
            <a:endParaRPr lang="en-US" sz="2400" dirty="0"/>
          </a:p>
          <a:p>
            <a:r>
              <a:rPr lang="en-US" sz="2400" dirty="0"/>
              <a:t>Example : you have a coin and you don’t know whether that is fair or tricky so let’s decide </a:t>
            </a:r>
            <a:r>
              <a:rPr lang="en-US" sz="2400" b="1" dirty="0"/>
              <a:t>null</a:t>
            </a:r>
            <a:r>
              <a:rPr lang="en-US" sz="2400" dirty="0"/>
              <a:t> and </a:t>
            </a:r>
            <a:r>
              <a:rPr lang="en-US" sz="2400" b="1" dirty="0"/>
              <a:t>alternate hypothesis</a:t>
            </a:r>
            <a:endParaRPr lang="en-US" sz="2400" b="1" dirty="0"/>
          </a:p>
          <a:p>
            <a:r>
              <a:rPr lang="en-US" sz="1800" b="1" dirty="0"/>
              <a:t>H0</a:t>
            </a:r>
            <a:r>
              <a:rPr lang="en-US" sz="1800" dirty="0"/>
              <a:t> : a coin is a fair coin</a:t>
            </a:r>
            <a:endParaRPr lang="en-US" sz="1800" dirty="0"/>
          </a:p>
          <a:p>
            <a:r>
              <a:rPr lang="en-US" sz="1800" b="1" dirty="0"/>
              <a:t>H1</a:t>
            </a:r>
            <a:r>
              <a:rPr lang="en-US" sz="1800" dirty="0"/>
              <a:t> : a coin is a tricky coin. and </a:t>
            </a:r>
            <a:r>
              <a:rPr lang="en-US" sz="1800" b="1" dirty="0"/>
              <a:t>alpha</a:t>
            </a:r>
            <a:r>
              <a:rPr lang="en-US" sz="1800" dirty="0"/>
              <a:t> = </a:t>
            </a:r>
            <a:r>
              <a:rPr lang="en-US" sz="1800" b="1" dirty="0"/>
              <a:t>5% or 0.05</a:t>
            </a:r>
            <a:endParaRPr lang="en-US" sz="1800" b="1" dirty="0"/>
          </a:p>
          <a:p>
            <a:r>
              <a:rPr lang="en-US" sz="2000" dirty="0"/>
              <a:t>Now let’s toss the coin and calculate </a:t>
            </a:r>
            <a:r>
              <a:rPr lang="en-US" sz="2000" b="1" dirty="0"/>
              <a:t>p- value</a:t>
            </a:r>
            <a:r>
              <a:rPr lang="en-US" sz="2000" dirty="0"/>
              <a:t> ( probability value).</a:t>
            </a:r>
            <a:endParaRPr lang="en-US" sz="2000" dirty="0"/>
          </a:p>
          <a:p>
            <a:endParaRPr lang="en-IN" sz="20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dirty="0"/>
              <a:t>T- Test</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r>
              <a:rPr lang="en-US" sz="2000" dirty="0"/>
              <a:t>A t-test is a type of inferential statistic which is used to determine if there is a significant difference between the means of two groups which may be related in certain features.</a:t>
            </a:r>
            <a:endParaRPr lang="en-US" sz="2000" dirty="0"/>
          </a:p>
          <a:p>
            <a:r>
              <a:rPr lang="en-US" sz="2000" dirty="0"/>
              <a:t>T-test has 2 types : 1. one sampled t-test 2. two-sampled t-test.</a:t>
            </a:r>
            <a:endParaRPr lang="en-US" sz="2000" dirty="0"/>
          </a:p>
          <a:p>
            <a:r>
              <a:rPr lang="en-IN" b="1" dirty="0"/>
              <a:t>One sample t-test</a:t>
            </a:r>
            <a:r>
              <a:rPr lang="en-IN" dirty="0"/>
              <a:t> : </a:t>
            </a:r>
            <a:r>
              <a:rPr lang="en-US" sz="2000" dirty="0"/>
              <a:t>The One Sample </a:t>
            </a:r>
            <a:r>
              <a:rPr lang="en-US" sz="2000" i="1" dirty="0"/>
              <a:t>t</a:t>
            </a:r>
            <a:r>
              <a:rPr lang="en-US" sz="2000" dirty="0"/>
              <a:t> Test determines whether the sample mean is statistically different from a known or </a:t>
            </a:r>
            <a:r>
              <a:rPr lang="en-US" sz="2000" dirty="0" err="1"/>
              <a:t>hypothesised</a:t>
            </a:r>
            <a:r>
              <a:rPr lang="en-US" sz="2000" dirty="0"/>
              <a:t> population mean. The One Sample </a:t>
            </a:r>
            <a:r>
              <a:rPr lang="en-US" sz="2000" i="1" dirty="0"/>
              <a:t>t</a:t>
            </a:r>
            <a:r>
              <a:rPr lang="en-US" sz="2000" dirty="0"/>
              <a:t> Test is a parametric test.</a:t>
            </a:r>
            <a:endParaRPr lang="en-US" sz="2000" dirty="0"/>
          </a:p>
          <a:p>
            <a:r>
              <a:rPr lang="en-US" sz="2400" dirty="0"/>
              <a:t>Example :- you have 10 ages and you are checking whether avg age is 30 or not. </a:t>
            </a:r>
            <a:endParaRPr lang="en-US" sz="2400" dirty="0"/>
          </a:p>
          <a:p>
            <a:endParaRPr lang="en-IN" sz="2400"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457200" y="1467711"/>
            <a:ext cx="7931224" cy="479094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55488"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92929"/>
                </a:solidFill>
                <a:effectLst/>
                <a:latin typeface="Menlo"/>
              </a:rPr>
              <a:t>from </a:t>
            </a:r>
            <a:r>
              <a:rPr kumimoji="0" lang="en-US" altLang="en-US" sz="2400" b="0" i="0" u="none" strike="noStrike" cap="none" normalizeH="0" baseline="0" dirty="0" err="1">
                <a:ln>
                  <a:noFill/>
                </a:ln>
                <a:solidFill>
                  <a:srgbClr val="292929"/>
                </a:solidFill>
                <a:effectLst/>
                <a:latin typeface="Menlo"/>
              </a:rPr>
              <a:t>scipy.stats</a:t>
            </a:r>
            <a:r>
              <a:rPr kumimoji="0" lang="en-US" altLang="en-US" sz="2400" b="0" i="0" u="none" strike="noStrike" cap="none" normalizeH="0" baseline="0" dirty="0">
                <a:ln>
                  <a:noFill/>
                </a:ln>
                <a:solidFill>
                  <a:srgbClr val="292929"/>
                </a:solidFill>
                <a:effectLst/>
                <a:latin typeface="Menlo"/>
              </a:rPr>
              <a:t> import ttest_1samp</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import </a:t>
            </a:r>
            <a:r>
              <a:rPr kumimoji="0" lang="en-US" altLang="en-US" sz="2400" b="0" i="0" u="none" strike="noStrike" cap="none" normalizeH="0" baseline="0" dirty="0" err="1">
                <a:ln>
                  <a:noFill/>
                </a:ln>
                <a:solidFill>
                  <a:srgbClr val="292929"/>
                </a:solidFill>
                <a:effectLst/>
                <a:latin typeface="Menlo"/>
              </a:rPr>
              <a:t>numpy</a:t>
            </a:r>
            <a:r>
              <a:rPr kumimoji="0" lang="en-US" altLang="en-US" sz="2400" b="0" i="0" u="none" strike="noStrike" cap="none" normalizeH="0" baseline="0" dirty="0">
                <a:ln>
                  <a:noFill/>
                </a:ln>
                <a:solidFill>
                  <a:srgbClr val="292929"/>
                </a:solidFill>
                <a:effectLst/>
                <a:latin typeface="Menlo"/>
              </a:rPr>
              <a:t> as np</a:t>
            </a:r>
            <a:endParaRPr kumimoji="0" lang="en-US" altLang="en-US" sz="2400" b="0" i="0" u="none" strike="noStrike" cap="none" normalizeH="0" baseline="0" dirty="0">
              <a:ln>
                <a:noFill/>
              </a:ln>
              <a:solidFill>
                <a:srgbClr val="292929"/>
              </a:solidFill>
              <a:effectLst/>
              <a:latin typeface="Menlo"/>
            </a:endParaRPr>
          </a:p>
          <a:p>
            <a:pPr marL="0" lvl="0" indent="0" eaLnBrk="0" fontAlgn="base" hangingPunct="0">
              <a:spcBef>
                <a:spcPct val="0"/>
              </a:spcBef>
              <a:spcAft>
                <a:spcPct val="0"/>
              </a:spcAft>
              <a:buNone/>
            </a:pPr>
            <a:r>
              <a:rPr lang="en-US" altLang="en-US" sz="2400" dirty="0">
                <a:solidFill>
                  <a:srgbClr val="292929"/>
                </a:solidFill>
                <a:latin typeface="Menlo"/>
              </a:rPr>
              <a:t>l=[32,34,29,22,39,38,37,38,36,30,26,22,22]</a:t>
            </a:r>
            <a:endParaRPr lang="en-US" altLang="en-US" sz="2400" dirty="0">
              <a:solidFill>
                <a:srgbClr val="292929"/>
              </a:solidFill>
              <a:latin typeface="Menlo"/>
            </a:endParaRPr>
          </a:p>
          <a:p>
            <a:pPr marL="0" lvl="0" indent="0" eaLnBrk="0" fontAlgn="base" hangingPunct="0">
              <a:spcBef>
                <a:spcPct val="0"/>
              </a:spcBef>
              <a:spcAft>
                <a:spcPct val="0"/>
              </a:spcAft>
              <a:buNone/>
            </a:pPr>
            <a:r>
              <a:rPr lang="en-US" altLang="en-US" sz="2400" dirty="0">
                <a:solidFill>
                  <a:srgbClr val="292929"/>
                </a:solidFill>
                <a:latin typeface="Menlo"/>
              </a:rPr>
              <a:t>a=</a:t>
            </a:r>
            <a:r>
              <a:rPr lang="en-US" altLang="en-US" sz="2400" dirty="0" err="1">
                <a:solidFill>
                  <a:srgbClr val="292929"/>
                </a:solidFill>
                <a:latin typeface="Menlo"/>
              </a:rPr>
              <a:t>pd.DataFrame</a:t>
            </a:r>
            <a:r>
              <a:rPr lang="en-US" altLang="en-US" sz="2400" dirty="0">
                <a:solidFill>
                  <a:srgbClr val="292929"/>
                </a:solidFill>
                <a:latin typeface="Menlo"/>
              </a:rPr>
              <a:t>(l)</a:t>
            </a:r>
            <a:endParaRPr lang="en-US" altLang="en-US" sz="2400" dirty="0">
              <a:solidFill>
                <a:srgbClr val="292929"/>
              </a:solidFill>
              <a:latin typeface="Menlo"/>
            </a:endParaRPr>
          </a:p>
          <a:p>
            <a:pPr marL="0" lvl="0" indent="0" eaLnBrk="0" fontAlgn="base" hangingPunct="0">
              <a:spcBef>
                <a:spcPct val="0"/>
              </a:spcBef>
              <a:spcAft>
                <a:spcPct val="0"/>
              </a:spcAft>
              <a:buNone/>
            </a:pPr>
            <a:r>
              <a:rPr lang="en-US" altLang="en-US" sz="2400" dirty="0" err="1">
                <a:solidFill>
                  <a:srgbClr val="292929"/>
                </a:solidFill>
                <a:latin typeface="Menlo"/>
              </a:rPr>
              <a:t>a_mean</a:t>
            </a:r>
            <a:r>
              <a:rPr lang="en-US" altLang="en-US" sz="2400" dirty="0">
                <a:solidFill>
                  <a:srgbClr val="292929"/>
                </a:solidFill>
                <a:latin typeface="Menlo"/>
              </a:rPr>
              <a:t>=</a:t>
            </a:r>
            <a:r>
              <a:rPr lang="en-US" altLang="en-US" sz="2400" dirty="0" err="1">
                <a:solidFill>
                  <a:srgbClr val="292929"/>
                </a:solidFill>
                <a:latin typeface="Menlo"/>
              </a:rPr>
              <a:t>np.mean</a:t>
            </a:r>
            <a:r>
              <a:rPr lang="en-US" altLang="en-US" sz="2400" dirty="0">
                <a:solidFill>
                  <a:srgbClr val="292929"/>
                </a:solidFill>
                <a:latin typeface="Menlo"/>
              </a:rPr>
              <a:t>(a)</a:t>
            </a:r>
            <a:br>
              <a:rPr kumimoji="0" lang="en-US" altLang="en-US" sz="2400" b="0" i="0" u="none" strike="noStrike" cap="none" normalizeH="0" baseline="0" dirty="0">
                <a:ln>
                  <a:noFill/>
                </a:ln>
                <a:solidFill>
                  <a:srgbClr val="292929"/>
                </a:solidFill>
                <a:effectLst/>
                <a:latin typeface="Menlo"/>
              </a:rPr>
            </a:b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err="1">
                <a:ln>
                  <a:noFill/>
                </a:ln>
                <a:solidFill>
                  <a:srgbClr val="292929"/>
                </a:solidFill>
                <a:effectLst/>
                <a:latin typeface="Menlo"/>
              </a:rPr>
              <a:t>tset</a:t>
            </a:r>
            <a:r>
              <a:rPr kumimoji="0" lang="en-US" altLang="en-US" sz="2400" b="0" i="0" u="none" strike="noStrike" cap="none" normalizeH="0" baseline="0" dirty="0">
                <a:ln>
                  <a:noFill/>
                </a:ln>
                <a:solidFill>
                  <a:srgbClr val="292929"/>
                </a:solidFill>
                <a:effectLst/>
                <a:latin typeface="Menlo"/>
              </a:rPr>
              <a:t>, </a:t>
            </a:r>
            <a:r>
              <a:rPr kumimoji="0" lang="en-US" altLang="en-US" sz="2400" b="0" i="0" u="none" strike="noStrike" cap="none" normalizeH="0" baseline="0" dirty="0" err="1">
                <a:ln>
                  <a:noFill/>
                </a:ln>
                <a:solidFill>
                  <a:srgbClr val="292929"/>
                </a:solidFill>
                <a:effectLst/>
                <a:latin typeface="Menlo"/>
              </a:rPr>
              <a:t>pval</a:t>
            </a:r>
            <a:r>
              <a:rPr kumimoji="0" lang="en-US" altLang="en-US" sz="2400" b="0" i="0" u="none" strike="noStrike" cap="none" normalizeH="0" baseline="0" dirty="0">
                <a:ln>
                  <a:noFill/>
                </a:ln>
                <a:solidFill>
                  <a:srgbClr val="292929"/>
                </a:solidFill>
                <a:effectLst/>
                <a:latin typeface="Menlo"/>
              </a:rPr>
              <a:t> = ttest_1samp(a, 30)</a:t>
            </a:r>
            <a:endParaRPr kumimoji="0" lang="en-US" altLang="en-US" sz="2400" b="0" i="0" u="none" strike="noStrike" cap="none" normalizeH="0" baseline="0" dirty="0">
              <a:ln>
                <a:noFill/>
              </a:ln>
              <a:solidFill>
                <a:srgbClr val="292929"/>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92929"/>
                </a:solidFill>
                <a:effectLst/>
                <a:latin typeface="Menlo"/>
              </a:rPr>
              <a:t>print(“p-values”,</a:t>
            </a:r>
            <a:r>
              <a:rPr kumimoji="0" lang="en-US" altLang="en-US" sz="2400" b="0" i="0" u="none" strike="noStrike" cap="none" normalizeH="0" baseline="0" dirty="0" err="1">
                <a:ln>
                  <a:noFill/>
                </a:ln>
                <a:solidFill>
                  <a:srgbClr val="292929"/>
                </a:solidFill>
                <a:effectLst/>
                <a:latin typeface="Menlo"/>
              </a:rPr>
              <a:t>pval</a:t>
            </a:r>
            <a:r>
              <a:rPr kumimoji="0" lang="en-US" altLang="en-US" sz="2400" b="0" i="0" u="none" strike="noStrike" cap="none" normalizeH="0" baseline="0" dirty="0">
                <a:ln>
                  <a:noFill/>
                </a:ln>
                <a:solidFill>
                  <a:srgbClr val="292929"/>
                </a:solidFill>
                <a:effectLst/>
                <a:latin typeface="Menlo"/>
              </a:rPr>
              <a:t>)</a:t>
            </a:r>
            <a:endParaRPr kumimoji="0" lang="en-US" altLang="en-US" sz="2400" b="0" i="0" u="none" strike="noStrike" cap="none" normalizeH="0" baseline="0" dirty="0">
              <a:ln>
                <a:noFill/>
              </a:ln>
              <a:solidFill>
                <a:srgbClr val="292929"/>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92929"/>
                </a:solidFill>
                <a:effectLst/>
                <a:latin typeface="Menlo"/>
              </a:rPr>
              <a:t>if </a:t>
            </a:r>
            <a:r>
              <a:rPr kumimoji="0" lang="en-US" altLang="en-US" sz="2400" b="0" i="0" u="none" strike="noStrike" cap="none" normalizeH="0" baseline="0" dirty="0" err="1">
                <a:ln>
                  <a:noFill/>
                </a:ln>
                <a:solidFill>
                  <a:srgbClr val="292929"/>
                </a:solidFill>
                <a:effectLst/>
                <a:latin typeface="Menlo"/>
              </a:rPr>
              <a:t>pval</a:t>
            </a:r>
            <a:r>
              <a:rPr kumimoji="0" lang="en-US" altLang="en-US" sz="2400" b="0" i="0" u="none" strike="noStrike" cap="none" normalizeH="0" baseline="0" dirty="0">
                <a:ln>
                  <a:noFill/>
                </a:ln>
                <a:solidFill>
                  <a:srgbClr val="292929"/>
                </a:solidFill>
                <a:effectLst/>
                <a:latin typeface="Menlo"/>
              </a:rPr>
              <a:t> &lt; 0.05: # alpha value is 0.05 or 5%</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print(" we are rejecting null hypothesis")</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else:</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print("we are accepting null hypothesis")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dirty="0"/>
              <a:t>Two sampled T-test </a:t>
            </a:r>
            <a:endParaRPr lang="en-IN" dirty="0"/>
          </a:p>
        </p:txBody>
      </p:sp>
      <p:sp>
        <p:nvSpPr>
          <p:cNvPr id="3" name="Content Placeholder 2"/>
          <p:cNvSpPr>
            <a:spLocks noGrp="1"/>
          </p:cNvSpPr>
          <p:nvPr>
            <p:ph idx="1"/>
          </p:nvPr>
        </p:nvSpPr>
        <p:spPr>
          <a:xfrm>
            <a:off x="457200" y="980728"/>
            <a:ext cx="8229600" cy="5145435"/>
          </a:xfrm>
        </p:spPr>
        <p:txBody>
          <a:bodyPr>
            <a:normAutofit/>
          </a:bodyPr>
          <a:lstStyle/>
          <a:p>
            <a:r>
              <a:rPr lang="en-US" sz="2000" dirty="0"/>
              <a:t>The Independent </a:t>
            </a:r>
            <a:r>
              <a:rPr lang="en-US" sz="2000" b="1" dirty="0"/>
              <a:t>Samples t Test</a:t>
            </a:r>
            <a:r>
              <a:rPr lang="en-US" sz="2000" dirty="0"/>
              <a:t> or 2-sample t-test compares the means of two independent groups in order to determine whether there is statistical evidence that the associated population means are significantly different.</a:t>
            </a:r>
            <a:endParaRPr lang="en-US" sz="2000" dirty="0"/>
          </a:p>
          <a:p>
            <a:r>
              <a:rPr lang="en-US" sz="2400" dirty="0"/>
              <a:t>The Independent </a:t>
            </a:r>
            <a:r>
              <a:rPr lang="en-US" sz="2400" b="1" dirty="0"/>
              <a:t>Samples t Test</a:t>
            </a:r>
            <a:r>
              <a:rPr lang="en-US" sz="2400" dirty="0"/>
              <a:t> is a parametric </a:t>
            </a:r>
            <a:r>
              <a:rPr lang="en-US" sz="2400" b="1" dirty="0"/>
              <a:t>test</a:t>
            </a:r>
            <a:r>
              <a:rPr lang="en-US" sz="2400" dirty="0"/>
              <a:t>. This </a:t>
            </a:r>
            <a:r>
              <a:rPr lang="en-US" sz="2400" b="1" dirty="0"/>
              <a:t>test</a:t>
            </a:r>
            <a:r>
              <a:rPr lang="en-US" sz="2400" dirty="0"/>
              <a:t> is also known as: Independent </a:t>
            </a:r>
            <a:r>
              <a:rPr lang="en-US" sz="2400" b="1" dirty="0"/>
              <a:t>t Test</a:t>
            </a:r>
            <a:r>
              <a:rPr lang="en-US" sz="2400" dirty="0"/>
              <a:t>.</a:t>
            </a:r>
            <a:endParaRPr lang="en-US" sz="2400" dirty="0"/>
          </a:p>
          <a:p>
            <a:r>
              <a:rPr lang="en-US" sz="2400" dirty="0"/>
              <a:t>Example : is there any association between week1 and week2</a:t>
            </a:r>
            <a:endParaRPr lang="en-US" sz="2400" dirty="0"/>
          </a:p>
          <a:p>
            <a:r>
              <a:rPr lang="en-US" sz="2000" dirty="0"/>
              <a:t>week1=</a:t>
            </a:r>
            <a:r>
              <a:rPr lang="en-US" sz="2000" dirty="0" err="1"/>
              <a:t>pd.read_csv</a:t>
            </a:r>
            <a:r>
              <a:rPr lang="en-US" sz="2000" dirty="0"/>
              <a:t>("C:\\Users\\dharn\\Downloads\\week1.csv")</a:t>
            </a:r>
            <a:endParaRPr lang="en-US" sz="2000" dirty="0"/>
          </a:p>
          <a:p>
            <a:r>
              <a:rPr lang="en-US" sz="2000" dirty="0"/>
              <a:t>week2=</a:t>
            </a:r>
            <a:r>
              <a:rPr lang="en-US" sz="2000" dirty="0" err="1"/>
              <a:t>pd.read_csv</a:t>
            </a:r>
            <a:r>
              <a:rPr lang="en-US" sz="2000" dirty="0"/>
              <a:t>("C:\\Users\\dharn\\Downloads\\week2.csv")</a:t>
            </a:r>
            <a:endParaRPr lang="en-US" sz="2000" dirty="0"/>
          </a:p>
          <a:p>
            <a:r>
              <a:rPr lang="en-US" sz="2000" dirty="0"/>
              <a:t>week1_mean=</a:t>
            </a:r>
            <a:r>
              <a:rPr lang="en-US" sz="2000" dirty="0" err="1"/>
              <a:t>np.mean</a:t>
            </a:r>
            <a:r>
              <a:rPr lang="en-US" sz="2000" dirty="0"/>
              <a:t>(week1)</a:t>
            </a:r>
            <a:endParaRPr lang="en-US" sz="2000" dirty="0"/>
          </a:p>
          <a:p>
            <a:r>
              <a:rPr lang="en-US" sz="2000" dirty="0"/>
              <a:t>week2_mean=</a:t>
            </a:r>
            <a:r>
              <a:rPr lang="en-US" sz="2000" dirty="0" err="1"/>
              <a:t>np.mean</a:t>
            </a:r>
            <a:r>
              <a:rPr lang="en-US" sz="2000" dirty="0"/>
              <a:t>(week2)</a:t>
            </a:r>
            <a:endParaRPr lang="en-US" sz="2000" dirty="0"/>
          </a:p>
          <a:p>
            <a:r>
              <a:rPr lang="en-US" sz="2000" dirty="0"/>
              <a:t>from </a:t>
            </a:r>
            <a:r>
              <a:rPr lang="en-US" sz="2000" dirty="0" err="1"/>
              <a:t>scipy.stats</a:t>
            </a:r>
            <a:r>
              <a:rPr lang="en-US" sz="2000" dirty="0"/>
              <a:t> import </a:t>
            </a:r>
            <a:r>
              <a:rPr lang="en-US" sz="2000" dirty="0" err="1"/>
              <a:t>ttest_ind</a:t>
            </a:r>
            <a:endParaRPr lang="en-US" sz="2000" dirty="0"/>
          </a:p>
          <a:p>
            <a:r>
              <a:rPr lang="en-US" sz="2000" dirty="0" err="1"/>
              <a:t>ttest_ind</a:t>
            </a:r>
            <a:r>
              <a:rPr lang="en-US" sz="2000" dirty="0"/>
              <a:t>(week1,week2)</a:t>
            </a:r>
            <a:endParaRPr lang="en-US" sz="2000" dirty="0"/>
          </a:p>
          <a:p>
            <a:endParaRPr lang="en-IN" sz="24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T-Test</a:t>
            </a: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2400" b="0" i="0" dirty="0">
                <a:solidFill>
                  <a:srgbClr val="333333"/>
                </a:solidFill>
                <a:effectLst/>
                <a:latin typeface="inter-regular"/>
              </a:rPr>
              <a:t>The </a:t>
            </a:r>
            <a:r>
              <a:rPr lang="en-US" sz="2400" b="1" i="0" dirty="0">
                <a:solidFill>
                  <a:srgbClr val="333333"/>
                </a:solidFill>
                <a:effectLst/>
                <a:latin typeface="inter-bold"/>
              </a:rPr>
              <a:t>T-test</a:t>
            </a:r>
            <a:r>
              <a:rPr lang="en-US" sz="2400" b="0" i="0" dirty="0">
                <a:solidFill>
                  <a:srgbClr val="333333"/>
                </a:solidFill>
                <a:effectLst/>
                <a:latin typeface="inter-regular"/>
              </a:rPr>
              <a:t> is the test that compares two averages, also known as means, and tells us whether they differ from each other or not. </a:t>
            </a:r>
            <a:endParaRPr lang="en-US" sz="2400" b="0" i="0" dirty="0">
              <a:solidFill>
                <a:srgbClr val="333333"/>
              </a:solidFill>
              <a:effectLst/>
              <a:latin typeface="inter-regular"/>
            </a:endParaRPr>
          </a:p>
          <a:p>
            <a:r>
              <a:rPr lang="en-US" sz="2400" b="0" i="0" dirty="0">
                <a:solidFill>
                  <a:srgbClr val="333333"/>
                </a:solidFill>
                <a:effectLst/>
                <a:latin typeface="inter-regular"/>
              </a:rPr>
              <a:t>The T-test is also known as </a:t>
            </a:r>
            <a:r>
              <a:rPr lang="en-US" sz="2400" b="1" i="0" dirty="0">
                <a:solidFill>
                  <a:srgbClr val="333333"/>
                </a:solidFill>
                <a:effectLst/>
                <a:latin typeface="inter-bold"/>
              </a:rPr>
              <a:t>Student's T-test</a:t>
            </a:r>
            <a:r>
              <a:rPr lang="en-US" sz="2400" b="0" i="0" dirty="0">
                <a:solidFill>
                  <a:srgbClr val="333333"/>
                </a:solidFill>
                <a:effectLst/>
                <a:latin typeface="inter-regular"/>
              </a:rPr>
              <a:t>, and it also tells us how significant the differences are. </a:t>
            </a:r>
            <a:endParaRPr lang="en-US" sz="2400" b="0" i="0" dirty="0">
              <a:solidFill>
                <a:srgbClr val="333333"/>
              </a:solidFill>
              <a:effectLst/>
              <a:latin typeface="inter-regular"/>
            </a:endParaRPr>
          </a:p>
          <a:p>
            <a:r>
              <a:rPr lang="en-US" sz="2000" b="0" i="0" dirty="0">
                <a:solidFill>
                  <a:srgbClr val="333333"/>
                </a:solidFill>
                <a:effectLst/>
                <a:latin typeface="inter-regular"/>
              </a:rPr>
              <a:t>In other terms, it provides us knowledge of whether those differences could have occurred by chance.</a:t>
            </a:r>
            <a:endParaRPr lang="en-US" sz="2000" b="0" i="0" dirty="0">
              <a:solidFill>
                <a:srgbClr val="333333"/>
              </a:solidFill>
              <a:effectLst/>
              <a:latin typeface="inter-regular"/>
            </a:endParaRPr>
          </a:p>
          <a:p>
            <a:r>
              <a:rPr lang="en-US" sz="1800" b="0" i="0" dirty="0">
                <a:solidFill>
                  <a:srgbClr val="333333"/>
                </a:solidFill>
                <a:effectLst/>
                <a:latin typeface="inter-regular"/>
              </a:rPr>
              <a:t>Suppose we have a fever and we try a naturalistic medication. The fever lasts for some days. The next time we have a fever, we go to the medical store and buy an over-the-counter pharmaceutical. This time the fever lasts for a week.</a:t>
            </a:r>
            <a:endParaRPr lang="en-US" sz="1800" b="0" i="0" dirty="0">
              <a:solidFill>
                <a:srgbClr val="333333"/>
              </a:solidFill>
              <a:effectLst/>
              <a:latin typeface="inter-regular"/>
            </a:endParaRPr>
          </a:p>
          <a:p>
            <a:r>
              <a:rPr lang="en-US" sz="1600" b="0" i="0" dirty="0">
                <a:solidFill>
                  <a:srgbClr val="333333"/>
                </a:solidFill>
                <a:effectLst/>
                <a:latin typeface="inter-regular"/>
              </a:rPr>
              <a:t>When we survey our friends, we found out that their fever lasted for a shorter time (an average of 3 days) when they took the homeopathic medication. In this survey, what we need to know is, are these outcomes repeatable?</a:t>
            </a:r>
            <a:endParaRPr lang="en-US" sz="1600" b="0" i="0" dirty="0">
              <a:solidFill>
                <a:srgbClr val="333333"/>
              </a:solidFill>
              <a:effectLst/>
              <a:latin typeface="inter-regular"/>
            </a:endParaRPr>
          </a:p>
          <a:p>
            <a:r>
              <a:rPr lang="en-US" sz="1800" b="0" i="0" dirty="0">
                <a:solidFill>
                  <a:srgbClr val="333333"/>
                </a:solidFill>
                <a:effectLst/>
                <a:latin typeface="inter-regular"/>
              </a:rPr>
              <a:t>A T-test will let us know the means of the two groups by comparing and also the probability of those outcomes occurring by chance.</a:t>
            </a:r>
            <a:endParaRPr lang="en-IN" sz="180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731838"/>
            <a:ext cx="8229600" cy="5851524"/>
          </a:xfrm>
        </p:spPr>
        <p:txBody>
          <a:bodyPr>
            <a:normAutofit/>
          </a:bodyPr>
          <a:lstStyle/>
          <a:p>
            <a:r>
              <a:rPr lang="en-US" sz="2400" b="0" i="0" dirty="0">
                <a:solidFill>
                  <a:srgbClr val="333333"/>
                </a:solidFill>
                <a:effectLst/>
                <a:latin typeface="inter-regular"/>
              </a:rPr>
              <a:t> For instance, a drug company wants to test a new cancer drug in order to check its improvement in life expectancy. In an experiment, there is generally a control group (A group that is provided with a 'sugar pill" or placebo).</a:t>
            </a:r>
            <a:endParaRPr lang="en-US" sz="2400" b="0" i="0" dirty="0">
              <a:solidFill>
                <a:srgbClr val="333333"/>
              </a:solidFill>
              <a:effectLst/>
              <a:latin typeface="inter-regular"/>
            </a:endParaRPr>
          </a:p>
          <a:p>
            <a:r>
              <a:rPr lang="en-US" sz="2400" b="0" i="0" dirty="0">
                <a:solidFill>
                  <a:srgbClr val="333333"/>
                </a:solidFill>
                <a:effectLst/>
                <a:latin typeface="inter-regular"/>
              </a:rPr>
              <a:t>The control group may display a mean life expectancy of more than five years, whereas the group consuming the new drug might have a life expectancy of more than six years. As a result, we can say that the drug might work; however, there is a chance it could be because of a fluke. </a:t>
            </a:r>
            <a:endParaRPr lang="en-US" sz="2400" b="0" i="0" dirty="0">
              <a:solidFill>
                <a:srgbClr val="333333"/>
              </a:solidFill>
              <a:effectLst/>
              <a:latin typeface="inter-regular"/>
            </a:endParaRPr>
          </a:p>
          <a:p>
            <a:r>
              <a:rPr lang="en-US" sz="2400" b="0" i="0" dirty="0">
                <a:solidFill>
                  <a:srgbClr val="333333"/>
                </a:solidFill>
                <a:effectLst/>
                <a:latin typeface="inter-regular"/>
              </a:rPr>
              <a:t>Thus, to test this, researchers will utilize a Student's T-test in order to find out whether the outcomes are repeatable for a whole population or not.</a:t>
            </a:r>
            <a:endParaRPr lang="en-IN"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IN" dirty="0"/>
              <a:t>import </a:t>
            </a:r>
            <a:r>
              <a:rPr lang="en-IN" dirty="0" err="1"/>
              <a:t>numpy</a:t>
            </a:r>
            <a:r>
              <a:rPr lang="en-IN" dirty="0"/>
              <a:t> as </a:t>
            </a:r>
            <a:r>
              <a:rPr lang="en-IN" dirty="0" err="1"/>
              <a:t>np</a:t>
            </a:r>
            <a:endParaRPr lang="en-IN" dirty="0"/>
          </a:p>
          <a:p>
            <a:r>
              <a:rPr lang="en-IN" dirty="0" err="1"/>
              <a:t>arr</a:t>
            </a:r>
            <a:r>
              <a:rPr lang="en-IN" dirty="0"/>
              <a:t>=</a:t>
            </a:r>
            <a:r>
              <a:rPr lang="en-IN" dirty="0" err="1"/>
              <a:t>np.array</a:t>
            </a:r>
            <a:r>
              <a:rPr lang="en-IN" dirty="0"/>
              <a:t>([1,2,3,4,5,6,7,8,9,10,11,12])</a:t>
            </a:r>
            <a:endParaRPr lang="en-IN" dirty="0"/>
          </a:p>
          <a:p>
            <a:r>
              <a:rPr lang="en-IN" dirty="0" err="1"/>
              <a:t>newarr</a:t>
            </a:r>
            <a:r>
              <a:rPr lang="en-IN" dirty="0"/>
              <a:t>=</a:t>
            </a:r>
            <a:r>
              <a:rPr lang="en-IN" dirty="0" err="1"/>
              <a:t>arr.reshape</a:t>
            </a:r>
            <a:r>
              <a:rPr lang="en-IN" dirty="0"/>
              <a:t>(4,3)</a:t>
            </a:r>
            <a:endParaRPr lang="en-IN" dirty="0"/>
          </a:p>
          <a:p>
            <a:r>
              <a:rPr lang="en-IN" dirty="0"/>
              <a:t>print(</a:t>
            </a:r>
            <a:r>
              <a:rPr lang="en-IN" dirty="0" err="1"/>
              <a:t>newarr</a:t>
            </a:r>
            <a:r>
              <a:rPr lang="en-IN" dirty="0"/>
              <a:t>)</a:t>
            </a:r>
            <a:endParaRPr lang="en-IN"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4B"/>
                </a:solidFill>
                <a:effectLst/>
                <a:latin typeface="erdana"/>
              </a:rPr>
              <a:t>Understanding T-score</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548680"/>
            <a:ext cx="8229600" cy="6034682"/>
          </a:xfrm>
        </p:spPr>
        <p:txBody>
          <a:bodyPr>
            <a:normAutofit/>
          </a:bodyPr>
          <a:lstStyle/>
          <a:p>
            <a:r>
              <a:rPr lang="en-US" sz="2400" b="0" i="0" dirty="0">
                <a:solidFill>
                  <a:srgbClr val="333333"/>
                </a:solidFill>
                <a:effectLst/>
                <a:latin typeface="inter-regular"/>
              </a:rPr>
              <a:t>A Ratio between the difference between two groups and the difference within the groups is known as the </a:t>
            </a:r>
            <a:r>
              <a:rPr lang="en-US" sz="2400" b="1" i="0" dirty="0">
                <a:solidFill>
                  <a:srgbClr val="333333"/>
                </a:solidFill>
                <a:effectLst/>
                <a:latin typeface="inter-bold"/>
              </a:rPr>
              <a:t>T-score</a:t>
            </a:r>
            <a:r>
              <a:rPr lang="en-US" sz="2400" b="0" i="0" dirty="0">
                <a:solidFill>
                  <a:srgbClr val="333333"/>
                </a:solidFill>
                <a:effectLst/>
                <a:latin typeface="inter-regular"/>
              </a:rPr>
              <a:t>.</a:t>
            </a:r>
            <a:endParaRPr lang="en-US" sz="2400" b="0" i="0" dirty="0">
              <a:solidFill>
                <a:srgbClr val="333333"/>
              </a:solidFill>
              <a:effectLst/>
              <a:latin typeface="inter-regular"/>
            </a:endParaRPr>
          </a:p>
          <a:p>
            <a:r>
              <a:rPr lang="en-US" sz="1800" b="0" i="0" dirty="0">
                <a:solidFill>
                  <a:srgbClr val="333333"/>
                </a:solidFill>
                <a:effectLst/>
                <a:latin typeface="inter-regular"/>
              </a:rPr>
              <a:t>If the T-score is more significant, this means that there is more difference present between the groups.</a:t>
            </a:r>
            <a:endParaRPr lang="en-US" sz="1800" b="0" i="0" dirty="0">
              <a:solidFill>
                <a:srgbClr val="333333"/>
              </a:solidFill>
              <a:effectLst/>
              <a:latin typeface="inter-regular"/>
            </a:endParaRPr>
          </a:p>
          <a:p>
            <a:r>
              <a:rPr lang="en-US" sz="2000" b="0" i="0" dirty="0">
                <a:solidFill>
                  <a:srgbClr val="333333"/>
                </a:solidFill>
                <a:effectLst/>
                <a:latin typeface="inter-regular"/>
              </a:rPr>
              <a:t>At the same time, the smaller T-score signifies the similarities between the groups.</a:t>
            </a:r>
            <a:endParaRPr lang="en-US" sz="2000" b="0" i="0" dirty="0">
              <a:solidFill>
                <a:srgbClr val="333333"/>
              </a:solidFill>
              <a:effectLst/>
              <a:latin typeface="inter-regular"/>
            </a:endParaRPr>
          </a:p>
          <a:p>
            <a:r>
              <a:rPr lang="en-US" sz="2000" b="0" i="0" dirty="0">
                <a:solidFill>
                  <a:srgbClr val="333333"/>
                </a:solidFill>
                <a:effectLst/>
                <a:latin typeface="inter-regular"/>
              </a:rPr>
              <a:t>A T-score of Three (3) indicates that the group is three times different from each other and within each other.</a:t>
            </a:r>
            <a:endParaRPr lang="en-US" sz="2000" b="0" i="0" dirty="0">
              <a:solidFill>
                <a:srgbClr val="333333"/>
              </a:solidFill>
              <a:effectLst/>
              <a:latin typeface="inter-regular"/>
            </a:endParaRPr>
          </a:p>
          <a:p>
            <a:r>
              <a:rPr lang="en-US" sz="2000" b="0" i="0" dirty="0">
                <a:solidFill>
                  <a:srgbClr val="333333"/>
                </a:solidFill>
                <a:effectLst/>
                <a:latin typeface="inter-regular"/>
              </a:rPr>
              <a:t>When we get a bigger T-value while running a T-test, it more list that the outcomes are repeatable.</a:t>
            </a:r>
            <a:endParaRPr lang="en-US" sz="2000" b="0" i="0" dirty="0">
              <a:solidFill>
                <a:srgbClr val="333333"/>
              </a:solidFill>
              <a:effectLst/>
              <a:latin typeface="inter-regular"/>
            </a:endParaRPr>
          </a:p>
          <a:p>
            <a:endParaRPr lang="en-US" sz="2000" dirty="0">
              <a:solidFill>
                <a:srgbClr val="333333"/>
              </a:solidFill>
              <a:latin typeface="inter-regular"/>
            </a:endParaRPr>
          </a:p>
          <a:p>
            <a:pPr algn="just"/>
            <a:r>
              <a:rPr lang="en-US" sz="2000" b="0" i="0" dirty="0">
                <a:solidFill>
                  <a:srgbClr val="333333"/>
                </a:solidFill>
                <a:effectLst/>
                <a:latin typeface="inter-regular"/>
              </a:rPr>
              <a:t>Thus, we can conclude that the following:</a:t>
            </a:r>
            <a:endParaRPr lang="en-US" sz="2000" b="0" i="0" dirty="0">
              <a:solidFill>
                <a:srgbClr val="333333"/>
              </a:solidFill>
              <a:effectLst/>
              <a:latin typeface="inter-regular"/>
            </a:endParaRPr>
          </a:p>
          <a:p>
            <a:pPr algn="just">
              <a:buFont typeface="+mj-lt"/>
              <a:buAutoNum type="arabicPeriod"/>
            </a:pPr>
            <a:r>
              <a:rPr lang="en-US" sz="2000" b="0" i="0" dirty="0">
                <a:solidFill>
                  <a:srgbClr val="000000"/>
                </a:solidFill>
                <a:effectLst/>
                <a:latin typeface="inter-regular"/>
              </a:rPr>
              <a:t>A large T-score implies that the groups are different from each other.</a:t>
            </a:r>
            <a:endParaRPr lang="en-US" sz="2000" b="0" i="0" dirty="0">
              <a:solidFill>
                <a:srgbClr val="000000"/>
              </a:solidFill>
              <a:effectLst/>
              <a:latin typeface="inter-regular"/>
            </a:endParaRPr>
          </a:p>
          <a:p>
            <a:pPr algn="just">
              <a:buFont typeface="+mj-lt"/>
              <a:buAutoNum type="arabicPeriod"/>
            </a:pPr>
            <a:r>
              <a:rPr lang="en-US" sz="2000" b="0" i="0" dirty="0">
                <a:solidFill>
                  <a:srgbClr val="000000"/>
                </a:solidFill>
                <a:effectLst/>
                <a:latin typeface="inter-regular"/>
              </a:rPr>
              <a:t>A small T-score implies that the groups are similar.</a:t>
            </a:r>
            <a:endParaRPr lang="en-US" sz="2000" b="0" i="0" dirty="0">
              <a:solidFill>
                <a:srgbClr val="000000"/>
              </a:solidFill>
              <a:effectLst/>
              <a:latin typeface="inter-regular"/>
            </a:endParaRPr>
          </a:p>
          <a:p>
            <a:endParaRPr lang="en-IN" sz="20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4B"/>
                </a:solidFill>
                <a:effectLst/>
                <a:latin typeface="erdana"/>
              </a:rPr>
              <a:t>What are the Types of T-tests?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333333"/>
                </a:solidFill>
                <a:effectLst/>
                <a:latin typeface="inter-regular"/>
              </a:rPr>
              <a:t>There are Three significant Types of T-test:</a:t>
            </a:r>
            <a:endParaRPr lang="en-US" b="0" i="0" dirty="0">
              <a:solidFill>
                <a:srgbClr val="333333"/>
              </a:solidFill>
              <a:effectLst/>
              <a:latin typeface="inter-regular"/>
            </a:endParaRPr>
          </a:p>
          <a:p>
            <a:r>
              <a:rPr lang="en-US" sz="2000" b="1" i="0" dirty="0">
                <a:solidFill>
                  <a:srgbClr val="000000"/>
                </a:solidFill>
                <a:effectLst/>
                <a:latin typeface="inter-bold"/>
              </a:rPr>
              <a:t>Independent Samples T-test:</a:t>
            </a:r>
            <a:r>
              <a:rPr lang="en-US" sz="2000" b="0" i="0" dirty="0">
                <a:solidFill>
                  <a:srgbClr val="000000"/>
                </a:solidFill>
                <a:effectLst/>
                <a:latin typeface="inter-regular"/>
              </a:rPr>
              <a:t> This test is used to compare the averages or means for two groups.</a:t>
            </a:r>
            <a:endParaRPr lang="en-US" sz="2000" b="0" i="0" dirty="0">
              <a:solidFill>
                <a:srgbClr val="000000"/>
              </a:solidFill>
              <a:effectLst/>
              <a:latin typeface="inter-regular"/>
            </a:endParaRPr>
          </a:p>
          <a:p>
            <a:r>
              <a:rPr lang="en-US" sz="2000" b="1" i="0" dirty="0">
                <a:solidFill>
                  <a:srgbClr val="000000"/>
                </a:solidFill>
                <a:effectLst/>
                <a:latin typeface="inter-bold"/>
              </a:rPr>
              <a:t>Paired Sample T-test:</a:t>
            </a:r>
            <a:r>
              <a:rPr lang="en-US" sz="2000" b="0" i="0" dirty="0">
                <a:solidFill>
                  <a:srgbClr val="000000"/>
                </a:solidFill>
                <a:effectLst/>
                <a:latin typeface="inter-regular"/>
              </a:rPr>
              <a:t> This test is used to compare means from the same group at different times (For example, one year apart).</a:t>
            </a:r>
            <a:endParaRPr lang="en-US" sz="2000" b="0" i="0" dirty="0">
              <a:solidFill>
                <a:srgbClr val="000000"/>
              </a:solidFill>
              <a:effectLst/>
              <a:latin typeface="inter-regular"/>
            </a:endParaRPr>
          </a:p>
          <a:p>
            <a:r>
              <a:rPr lang="en-US" sz="2000" b="1" i="0" dirty="0">
                <a:solidFill>
                  <a:srgbClr val="000000"/>
                </a:solidFill>
                <a:effectLst/>
                <a:latin typeface="inter-bold"/>
              </a:rPr>
              <a:t>One Sample T-test:</a:t>
            </a:r>
            <a:r>
              <a:rPr lang="en-US" sz="2000" b="0" i="0" dirty="0">
                <a:solidFill>
                  <a:srgbClr val="000000"/>
                </a:solidFill>
                <a:effectLst/>
                <a:latin typeface="inter-regular"/>
              </a:rPr>
              <a:t> This test is used to test the mean of a single group against an acknowledged mean.</a:t>
            </a:r>
            <a:endParaRPr lang="en-US" sz="2000" b="0" i="0" dirty="0">
              <a:solidFill>
                <a:srgbClr val="000000"/>
              </a:solidFill>
              <a:effectLst/>
              <a:latin typeface="inter-regular"/>
            </a:endParaRPr>
          </a:p>
          <a:p>
            <a:endParaRPr lang="en-US" sz="2000" b="0" i="0" dirty="0">
              <a:solidFill>
                <a:srgbClr val="000000"/>
              </a:solidFill>
              <a:effectLst/>
              <a:latin typeface="inter-regular"/>
            </a:endParaRPr>
          </a:p>
          <a:p>
            <a:endParaRPr lang="en-US" sz="2000" b="0" i="0" dirty="0">
              <a:solidFill>
                <a:srgbClr val="000000"/>
              </a:solidFill>
              <a:effectLst/>
              <a:latin typeface="inter-regular"/>
            </a:endParaRPr>
          </a:p>
          <a:p>
            <a:endParaRPr lang="en-IN"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388343"/>
          </a:xfrm>
        </p:spPr>
        <p:txBody>
          <a:bodyPr>
            <a:normAutofit fontScale="90000"/>
          </a:bodyPr>
          <a:lstStyle/>
          <a:p>
            <a:r>
              <a:rPr lang="en-IN" b="0" i="0" dirty="0">
                <a:solidFill>
                  <a:srgbClr val="610B38"/>
                </a:solidFill>
                <a:effectLst/>
                <a:latin typeface="erdana"/>
              </a:rPr>
              <a:t>Performing a Sample T-test</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260648"/>
            <a:ext cx="8229600" cy="6264696"/>
          </a:xfrm>
        </p:spPr>
        <p:txBody>
          <a:bodyPr>
            <a:normAutofit/>
          </a:bodyPr>
          <a:lstStyle/>
          <a:p>
            <a:r>
              <a:rPr lang="en-US" sz="2400" b="0" i="0" dirty="0">
                <a:solidFill>
                  <a:srgbClr val="333333"/>
                </a:solidFill>
                <a:effectLst/>
                <a:latin typeface="inter-regular"/>
              </a:rPr>
              <a:t>Suppose that we need to test if the men's height in the population differs from the women's height in general. Thus, we will take a sample from the population and utilize the T-test to check whether the result is significant or not.</a:t>
            </a:r>
            <a:endParaRPr lang="en-US" sz="2400" b="0" i="0" dirty="0">
              <a:solidFill>
                <a:srgbClr val="333333"/>
              </a:solidFill>
              <a:effectLst/>
              <a:latin typeface="inter-regular"/>
            </a:endParaRPr>
          </a:p>
          <a:p>
            <a:pPr algn="just"/>
            <a:r>
              <a:rPr lang="en-US" sz="2000" b="1" i="0" dirty="0">
                <a:solidFill>
                  <a:srgbClr val="333333"/>
                </a:solidFill>
                <a:effectLst/>
                <a:latin typeface="inter-bold"/>
              </a:rPr>
              <a:t>Step 1:</a:t>
            </a:r>
            <a:r>
              <a:rPr lang="en-US" sz="2000" b="0" i="0" dirty="0">
                <a:solidFill>
                  <a:srgbClr val="333333"/>
                </a:solidFill>
                <a:effectLst/>
                <a:latin typeface="inter-regular"/>
              </a:rPr>
              <a:t> Determining a Null and Alternate Hypothesis</a:t>
            </a:r>
            <a:endParaRPr lang="en-US" sz="2000" b="0" i="0" dirty="0">
              <a:solidFill>
                <a:srgbClr val="333333"/>
              </a:solidFill>
              <a:effectLst/>
              <a:latin typeface="inter-regular"/>
            </a:endParaRPr>
          </a:p>
          <a:p>
            <a:pPr algn="just"/>
            <a:r>
              <a:rPr lang="en-US" sz="2000" b="1" i="0" dirty="0">
                <a:solidFill>
                  <a:srgbClr val="333333"/>
                </a:solidFill>
                <a:effectLst/>
                <a:latin typeface="inter-bold"/>
              </a:rPr>
              <a:t>Step 2:</a:t>
            </a:r>
            <a:r>
              <a:rPr lang="en-US" sz="2000" b="0" i="0" dirty="0">
                <a:solidFill>
                  <a:srgbClr val="333333"/>
                </a:solidFill>
                <a:effectLst/>
                <a:latin typeface="inter-regular"/>
              </a:rPr>
              <a:t> Collecting Sample data</a:t>
            </a:r>
            <a:endParaRPr lang="en-US" sz="2000" b="0" i="0" dirty="0">
              <a:solidFill>
                <a:srgbClr val="333333"/>
              </a:solidFill>
              <a:effectLst/>
              <a:latin typeface="inter-regular"/>
            </a:endParaRPr>
          </a:p>
          <a:p>
            <a:pPr algn="just"/>
            <a:r>
              <a:rPr lang="en-US" sz="2000" b="1" i="0" dirty="0">
                <a:solidFill>
                  <a:srgbClr val="333333"/>
                </a:solidFill>
                <a:effectLst/>
                <a:latin typeface="inter-bold"/>
              </a:rPr>
              <a:t>Step 3:</a:t>
            </a:r>
            <a:r>
              <a:rPr lang="en-US" sz="2000" b="0" i="0" dirty="0">
                <a:solidFill>
                  <a:srgbClr val="333333"/>
                </a:solidFill>
                <a:effectLst/>
                <a:latin typeface="inter-regular"/>
              </a:rPr>
              <a:t> Determining a Confidence Interval and Degrees of Freedom</a:t>
            </a:r>
            <a:endParaRPr lang="en-US" sz="2000" b="0" i="0" dirty="0">
              <a:solidFill>
                <a:srgbClr val="333333"/>
              </a:solidFill>
              <a:effectLst/>
              <a:latin typeface="inter-regular"/>
            </a:endParaRPr>
          </a:p>
          <a:p>
            <a:r>
              <a:rPr lang="en-US" sz="2000" b="1" i="0" dirty="0">
                <a:solidFill>
                  <a:srgbClr val="333333"/>
                </a:solidFill>
                <a:effectLst/>
                <a:latin typeface="inter-bold"/>
              </a:rPr>
              <a:t>Step 4:</a:t>
            </a:r>
            <a:r>
              <a:rPr lang="en-US" sz="2000" b="0" i="0" dirty="0">
                <a:solidFill>
                  <a:srgbClr val="333333"/>
                </a:solidFill>
                <a:effectLst/>
                <a:latin typeface="inter-regular"/>
              </a:rPr>
              <a:t> Calculating the T-Statistics</a:t>
            </a:r>
            <a:endParaRPr lang="en-US" sz="2000" dirty="0">
              <a:solidFill>
                <a:srgbClr val="333333"/>
              </a:solidFill>
              <a:latin typeface="inter-regular"/>
            </a:endParaRPr>
          </a:p>
          <a:p>
            <a:r>
              <a:rPr lang="en-US" sz="2000" b="1" i="0" dirty="0">
                <a:solidFill>
                  <a:srgbClr val="333333"/>
                </a:solidFill>
                <a:effectLst/>
                <a:latin typeface="inter-bold"/>
              </a:rPr>
              <a:t>Step 5:</a:t>
            </a:r>
            <a:r>
              <a:rPr lang="en-US" sz="2000" b="0" i="0" dirty="0">
                <a:solidFill>
                  <a:srgbClr val="333333"/>
                </a:solidFill>
                <a:effectLst/>
                <a:latin typeface="inter-regular"/>
              </a:rPr>
              <a:t> Calculating the critical T-value from the T-Distribution</a:t>
            </a:r>
            <a:endParaRPr lang="en-US" sz="2000" b="0" i="0" dirty="0">
              <a:solidFill>
                <a:srgbClr val="333333"/>
              </a:solidFill>
              <a:effectLst/>
              <a:latin typeface="inter-regular"/>
            </a:endParaRPr>
          </a:p>
          <a:p>
            <a:r>
              <a:rPr lang="en-US" sz="2000" b="1" i="0" dirty="0">
                <a:solidFill>
                  <a:srgbClr val="333333"/>
                </a:solidFill>
                <a:effectLst/>
                <a:latin typeface="inter-bold"/>
              </a:rPr>
              <a:t>Step 6:</a:t>
            </a:r>
            <a:r>
              <a:rPr lang="en-US" sz="2000" b="0" i="0" dirty="0">
                <a:solidFill>
                  <a:srgbClr val="333333"/>
                </a:solidFill>
                <a:effectLst/>
                <a:latin typeface="inter-regular"/>
              </a:rPr>
              <a:t> Comparing the critical T-values with the calculated T-Statistics</a:t>
            </a:r>
            <a:endParaRPr lang="en-IN" sz="2000"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610B4B"/>
                </a:solidFill>
                <a:effectLst/>
                <a:latin typeface="erdana"/>
              </a:rPr>
              <a:t>Determining a null and alternate hypothesis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178698"/>
          </a:xfrm>
        </p:spPr>
        <p:txBody>
          <a:bodyPr/>
          <a:lstStyle/>
          <a:p>
            <a:pPr algn="just"/>
            <a:r>
              <a:rPr lang="en-US" b="0" i="0" dirty="0">
                <a:solidFill>
                  <a:srgbClr val="333333"/>
                </a:solidFill>
                <a:effectLst/>
                <a:latin typeface="inter-regular"/>
              </a:rPr>
              <a:t>Starting with defining a null and alternate hypothesis is necessary. In general, the null hypothesis will express that the two being tested populations have no significant difference statistically. On the other hand, the alternate hypothesis will express that there is one present. For this example, we can conclude the following statements:</a:t>
            </a:r>
            <a:endParaRPr lang="en-US" b="0" i="0" dirty="0">
              <a:solidFill>
                <a:srgbClr val="333333"/>
              </a:solidFill>
              <a:effectLst/>
              <a:latin typeface="inter-regular"/>
            </a:endParaRPr>
          </a:p>
          <a:p>
            <a:pPr algn="just">
              <a:buFont typeface="+mj-lt"/>
              <a:buAutoNum type="arabicPeriod"/>
            </a:pPr>
            <a:r>
              <a:rPr lang="en-US" b="1" i="0" dirty="0">
                <a:solidFill>
                  <a:srgbClr val="000000"/>
                </a:solidFill>
                <a:effectLst/>
                <a:latin typeface="inter-bold"/>
              </a:rPr>
              <a:t>Null Hypothesis:</a:t>
            </a:r>
            <a:r>
              <a:rPr lang="en-US" b="0" i="0" dirty="0">
                <a:solidFill>
                  <a:srgbClr val="000000"/>
                </a:solidFill>
                <a:effectLst/>
                <a:latin typeface="inter-regular"/>
              </a:rPr>
              <a:t> The height of men &amp; women is the same.</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Alternate Hypothesis:</a:t>
            </a:r>
            <a:r>
              <a:rPr lang="en-US" b="0" i="0" dirty="0">
                <a:solidFill>
                  <a:srgbClr val="000000"/>
                </a:solidFill>
                <a:effectLst/>
                <a:latin typeface="inter-regular"/>
              </a:rPr>
              <a:t> The height of men differs from the height of women.</a:t>
            </a:r>
            <a:endParaRPr lang="en-US" b="0" i="0" dirty="0">
              <a:solidFill>
                <a:srgbClr val="000000"/>
              </a:solidFill>
              <a:effectLst/>
              <a:latin typeface="inter-regular"/>
            </a:endParaRPr>
          </a:p>
          <a:p>
            <a:endParaRPr lang="en-IN"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4B"/>
                </a:solidFill>
                <a:effectLst/>
                <a:latin typeface="erdana"/>
              </a:rPr>
              <a:t>Collecting sample data</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178698"/>
          </a:xfrm>
        </p:spPr>
        <p:txBody>
          <a:bodyPr/>
          <a:lstStyle/>
          <a:p>
            <a:r>
              <a:rPr lang="en-US" b="0" i="0" dirty="0">
                <a:solidFill>
                  <a:srgbClr val="333333"/>
                </a:solidFill>
                <a:effectLst/>
                <a:latin typeface="inter-regular"/>
              </a:rPr>
              <a:t>Once we determined the hypothesis, we will start collecting the data from each population group. </a:t>
            </a:r>
            <a:endParaRPr lang="en-US" b="0" i="0" dirty="0">
              <a:solidFill>
                <a:srgbClr val="333333"/>
              </a:solidFill>
              <a:effectLst/>
              <a:latin typeface="inter-regular"/>
            </a:endParaRPr>
          </a:p>
          <a:p>
            <a:r>
              <a:rPr lang="en-US" b="0" i="0" dirty="0">
                <a:solidFill>
                  <a:srgbClr val="333333"/>
                </a:solidFill>
                <a:effectLst/>
                <a:latin typeface="inter-regular"/>
              </a:rPr>
              <a:t>For this example, we will be collecting two sets of data. </a:t>
            </a:r>
            <a:endParaRPr lang="en-US" b="0" i="0" dirty="0">
              <a:solidFill>
                <a:srgbClr val="333333"/>
              </a:solidFill>
              <a:effectLst/>
              <a:latin typeface="inter-regular"/>
            </a:endParaRPr>
          </a:p>
          <a:p>
            <a:r>
              <a:rPr lang="en-US" b="0" i="0" dirty="0">
                <a:solidFill>
                  <a:srgbClr val="333333"/>
                </a:solidFill>
                <a:effectLst/>
                <a:latin typeface="inter-regular"/>
              </a:rPr>
              <a:t>The one data set containing the height of men and the other one with the height of women. The size of sample data ideally needs to be identical; however, it can be different. Suppose that the sizes of sample data are </a:t>
            </a:r>
            <a:r>
              <a:rPr lang="en-US" b="0" i="0" dirty="0" err="1">
                <a:solidFill>
                  <a:srgbClr val="333333"/>
                </a:solidFill>
                <a:effectLst/>
                <a:latin typeface="inter-regular"/>
              </a:rPr>
              <a:t>n</a:t>
            </a:r>
            <a:r>
              <a:rPr lang="en-US" b="0" i="0" baseline="-25000" dirty="0" err="1">
                <a:solidFill>
                  <a:srgbClr val="333333"/>
                </a:solidFill>
                <a:effectLst/>
                <a:latin typeface="inter-regular"/>
              </a:rPr>
              <a:t>x</a:t>
            </a:r>
            <a:r>
              <a:rPr lang="en-US" b="0" i="0" dirty="0">
                <a:solidFill>
                  <a:srgbClr val="333333"/>
                </a:solidFill>
                <a:effectLst/>
                <a:latin typeface="inter-regular"/>
              </a:rPr>
              <a:t> and </a:t>
            </a:r>
            <a:r>
              <a:rPr lang="en-US" b="0" i="0" dirty="0" err="1">
                <a:solidFill>
                  <a:srgbClr val="333333"/>
                </a:solidFill>
                <a:effectLst/>
                <a:latin typeface="inter-regular"/>
              </a:rPr>
              <a:t>n</a:t>
            </a:r>
            <a:r>
              <a:rPr lang="en-US" b="0" i="0" baseline="-25000" dirty="0" err="1">
                <a:solidFill>
                  <a:srgbClr val="333333"/>
                </a:solidFill>
                <a:effectLst/>
                <a:latin typeface="inter-regular"/>
              </a:rPr>
              <a:t>y</a:t>
            </a:r>
            <a:r>
              <a:rPr lang="en-US" b="0" i="0" dirty="0">
                <a:solidFill>
                  <a:srgbClr val="333333"/>
                </a:solidFill>
                <a:effectLst/>
                <a:latin typeface="inter-regular"/>
              </a:rPr>
              <a:t>.</a:t>
            </a:r>
            <a:endParaRPr lang="en-IN"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600" b="0" i="0" dirty="0">
                <a:solidFill>
                  <a:srgbClr val="610B4B"/>
                </a:solidFill>
                <a:effectLst/>
                <a:latin typeface="erdana"/>
              </a:rPr>
              <a:t>Determining a Confidence interval and degrees of freedom</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731838"/>
            <a:ext cx="8229600" cy="5577482"/>
          </a:xfrm>
        </p:spPr>
        <p:txBody>
          <a:bodyPr>
            <a:normAutofit/>
          </a:bodyPr>
          <a:lstStyle/>
          <a:p>
            <a:r>
              <a:rPr lang="en-US" sz="2800" b="0" i="0" dirty="0">
                <a:solidFill>
                  <a:srgbClr val="333333"/>
                </a:solidFill>
                <a:effectLst/>
                <a:latin typeface="inter-regular"/>
              </a:rPr>
              <a:t>Confidence interval is generally called alpha (α).</a:t>
            </a:r>
            <a:endParaRPr lang="en-US" sz="2800" b="0" i="0" dirty="0">
              <a:solidFill>
                <a:srgbClr val="333333"/>
              </a:solidFill>
              <a:effectLst/>
              <a:latin typeface="inter-regular"/>
            </a:endParaRPr>
          </a:p>
          <a:p>
            <a:r>
              <a:rPr lang="en-US" sz="2800" b="0" i="0" dirty="0">
                <a:solidFill>
                  <a:srgbClr val="333333"/>
                </a:solidFill>
                <a:effectLst/>
                <a:latin typeface="inter-regular"/>
              </a:rPr>
              <a:t>The typical value of alpha (α) is 0.05.</a:t>
            </a:r>
            <a:endParaRPr lang="en-US" sz="2800" dirty="0">
              <a:solidFill>
                <a:srgbClr val="333333"/>
              </a:solidFill>
              <a:latin typeface="inter-regular"/>
            </a:endParaRPr>
          </a:p>
          <a:p>
            <a:r>
              <a:rPr lang="en-US" sz="2800" b="0" i="0" dirty="0">
                <a:solidFill>
                  <a:srgbClr val="333333"/>
                </a:solidFill>
                <a:effectLst/>
                <a:latin typeface="inter-regular"/>
              </a:rPr>
              <a:t>This statement implies that there is 95% confidence for the valid conclusion of the test.</a:t>
            </a:r>
            <a:endParaRPr lang="en-US" sz="2800" b="0" i="0" dirty="0">
              <a:solidFill>
                <a:srgbClr val="333333"/>
              </a:solidFill>
              <a:effectLst/>
              <a:latin typeface="inter-regular"/>
            </a:endParaRPr>
          </a:p>
          <a:p>
            <a:r>
              <a:rPr lang="en-US" sz="1600" b="0" i="0" dirty="0">
                <a:solidFill>
                  <a:srgbClr val="333333"/>
                </a:solidFill>
                <a:effectLst/>
                <a:latin typeface="inter-regular"/>
              </a:rPr>
              <a:t>We can define the degree of freedom by using the formula given below:</a:t>
            </a:r>
            <a:endParaRPr lang="en-US" sz="2800" dirty="0">
              <a:solidFill>
                <a:srgbClr val="333333"/>
              </a:solidFill>
              <a:latin typeface="inter-regular"/>
            </a:endParaRPr>
          </a:p>
          <a:p>
            <a:endParaRPr lang="en-IN" sz="2800" dirty="0"/>
          </a:p>
        </p:txBody>
      </p:sp>
      <p:pic>
        <p:nvPicPr>
          <p:cNvPr id="4" name="Picture 3"/>
          <p:cNvPicPr>
            <a:picLocks noChangeAspect="1"/>
          </p:cNvPicPr>
          <p:nvPr/>
        </p:nvPicPr>
        <p:blipFill>
          <a:blip r:embed="rId1"/>
          <a:stretch>
            <a:fillRect/>
          </a:stretch>
        </p:blipFill>
        <p:spPr>
          <a:xfrm>
            <a:off x="2555776" y="3520579"/>
            <a:ext cx="3816424" cy="928998"/>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0" i="0" dirty="0">
                <a:solidFill>
                  <a:srgbClr val="610B4B"/>
                </a:solidFill>
                <a:effectLst/>
                <a:latin typeface="erdana"/>
              </a:rPr>
              <a:t>Calculating the T-Statistic</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548680"/>
            <a:ext cx="8229600" cy="6034682"/>
          </a:xfrm>
        </p:spPr>
        <p:txBody>
          <a:bodyPr/>
          <a:lstStyle/>
          <a:p>
            <a:r>
              <a:rPr lang="en-US" b="0" i="0">
                <a:solidFill>
                  <a:srgbClr val="333333"/>
                </a:solidFill>
                <a:effectLst/>
                <a:latin typeface="inter-regular"/>
              </a:rPr>
              <a:t>We can calculate the t-statistic by using the following formula:</a:t>
            </a:r>
            <a:endParaRPr lang="en-US" b="0" i="0">
              <a:solidFill>
                <a:srgbClr val="333333"/>
              </a:solidFill>
              <a:effectLst/>
              <a:latin typeface="inter-regular"/>
            </a:endParaRPr>
          </a:p>
          <a:p>
            <a:endParaRPr lang="en-US">
              <a:solidFill>
                <a:srgbClr val="333333"/>
              </a:solidFill>
              <a:latin typeface="inter-regular"/>
            </a:endParaRPr>
          </a:p>
          <a:p>
            <a:endParaRPr lang="en-IN" dirty="0"/>
          </a:p>
        </p:txBody>
      </p:sp>
      <p:pic>
        <p:nvPicPr>
          <p:cNvPr id="4" name="Picture 3"/>
          <p:cNvPicPr>
            <a:picLocks noChangeAspect="1"/>
          </p:cNvPicPr>
          <p:nvPr/>
        </p:nvPicPr>
        <p:blipFill>
          <a:blip r:embed="rId1"/>
          <a:stretch>
            <a:fillRect/>
          </a:stretch>
        </p:blipFill>
        <p:spPr>
          <a:xfrm>
            <a:off x="2123728" y="1493064"/>
            <a:ext cx="3714044" cy="1524000"/>
          </a:xfrm>
          <a:prstGeom prst="rect">
            <a:avLst/>
          </a:prstGeom>
        </p:spPr>
      </p:pic>
      <p:sp>
        <p:nvSpPr>
          <p:cNvPr id="6" name="TextBox 5"/>
          <p:cNvSpPr txBox="1"/>
          <p:nvPr/>
        </p:nvSpPr>
        <p:spPr>
          <a:xfrm>
            <a:off x="611560" y="3211751"/>
            <a:ext cx="4572000" cy="923330"/>
          </a:xfrm>
          <a:prstGeom prst="rect">
            <a:avLst/>
          </a:prstGeom>
          <a:noFill/>
        </p:spPr>
        <p:txBody>
          <a:bodyPr wrap="square">
            <a:spAutoFit/>
          </a:bodyPr>
          <a:lstStyle/>
          <a:p>
            <a:r>
              <a:rPr lang="en-IN" b="0" i="0" dirty="0">
                <a:solidFill>
                  <a:srgbClr val="333333"/>
                </a:solidFill>
                <a:effectLst/>
                <a:latin typeface="inter-regular"/>
              </a:rPr>
              <a:t>M = mean</a:t>
            </a:r>
            <a:endParaRPr lang="en-IN" b="0" i="0" dirty="0">
              <a:solidFill>
                <a:srgbClr val="333333"/>
              </a:solidFill>
              <a:effectLst/>
              <a:latin typeface="inter-regular"/>
            </a:endParaRPr>
          </a:p>
          <a:p>
            <a:r>
              <a:rPr lang="en-US" b="0" i="0" dirty="0">
                <a:solidFill>
                  <a:srgbClr val="333333"/>
                </a:solidFill>
                <a:effectLst/>
                <a:latin typeface="inter-regular"/>
              </a:rPr>
              <a:t>n = number of scores per group</a:t>
            </a:r>
            <a:endParaRPr lang="en-IN" dirty="0">
              <a:solidFill>
                <a:srgbClr val="333333"/>
              </a:solidFill>
              <a:latin typeface="inter-regular"/>
            </a:endParaRPr>
          </a:p>
          <a:p>
            <a:endParaRPr lang="en-IN" dirty="0"/>
          </a:p>
        </p:txBody>
      </p:sp>
      <p:pic>
        <p:nvPicPr>
          <p:cNvPr id="7" name="Picture 6"/>
          <p:cNvPicPr>
            <a:picLocks noChangeAspect="1"/>
          </p:cNvPicPr>
          <p:nvPr/>
        </p:nvPicPr>
        <p:blipFill>
          <a:blip r:embed="rId2"/>
          <a:stretch>
            <a:fillRect/>
          </a:stretch>
        </p:blipFill>
        <p:spPr>
          <a:xfrm>
            <a:off x="0" y="3840937"/>
            <a:ext cx="7452320" cy="1524000"/>
          </a:xfrm>
          <a:prstGeom prst="rect">
            <a:avLst/>
          </a:prstGeom>
        </p:spPr>
      </p:pic>
      <p:sp>
        <p:nvSpPr>
          <p:cNvPr id="9" name="TextBox 8"/>
          <p:cNvSpPr txBox="1"/>
          <p:nvPr/>
        </p:nvSpPr>
        <p:spPr>
          <a:xfrm>
            <a:off x="457200" y="5014307"/>
            <a:ext cx="5877832" cy="1754326"/>
          </a:xfrm>
          <a:prstGeom prst="rect">
            <a:avLst/>
          </a:prstGeom>
          <a:noFill/>
        </p:spPr>
        <p:txBody>
          <a:bodyPr wrap="square">
            <a:spAutoFit/>
          </a:bodyPr>
          <a:lstStyle/>
          <a:p>
            <a:pPr algn="just"/>
            <a:r>
              <a:rPr lang="en-US" b="0" i="0" dirty="0">
                <a:solidFill>
                  <a:srgbClr val="333333"/>
                </a:solidFill>
                <a:effectLst/>
                <a:latin typeface="inter-regular"/>
              </a:rPr>
              <a:t>x = individual scores</a:t>
            </a:r>
            <a:endParaRPr lang="en-US" b="0" i="0" dirty="0">
              <a:solidFill>
                <a:srgbClr val="333333"/>
              </a:solidFill>
              <a:effectLst/>
              <a:latin typeface="inter-regular"/>
            </a:endParaRPr>
          </a:p>
          <a:p>
            <a:pPr algn="just"/>
            <a:r>
              <a:rPr lang="en-US" b="0" i="0" dirty="0">
                <a:solidFill>
                  <a:srgbClr val="333333"/>
                </a:solidFill>
                <a:effectLst/>
                <a:latin typeface="inter-regular"/>
              </a:rPr>
              <a:t>M = mean</a:t>
            </a:r>
            <a:endParaRPr lang="en-US" b="0" i="0" dirty="0">
              <a:solidFill>
                <a:srgbClr val="333333"/>
              </a:solidFill>
              <a:effectLst/>
              <a:latin typeface="inter-regular"/>
            </a:endParaRPr>
          </a:p>
          <a:p>
            <a:pPr algn="just"/>
            <a:r>
              <a:rPr lang="en-US" b="0" i="0" dirty="0">
                <a:solidFill>
                  <a:srgbClr val="333333"/>
                </a:solidFill>
                <a:effectLst/>
                <a:latin typeface="inter-regular"/>
              </a:rPr>
              <a:t>n = number of scores in group</a:t>
            </a:r>
            <a:endParaRPr lang="en-US" b="0" i="0" dirty="0">
              <a:solidFill>
                <a:srgbClr val="333333"/>
              </a:solidFill>
              <a:effectLst/>
              <a:latin typeface="inter-regular"/>
            </a:endParaRPr>
          </a:p>
          <a:p>
            <a:pPr algn="just"/>
            <a:r>
              <a:rPr lang="en-US" b="0" i="0" dirty="0">
                <a:solidFill>
                  <a:srgbClr val="333333"/>
                </a:solidFill>
                <a:effectLst/>
                <a:latin typeface="inter-regular"/>
              </a:rPr>
              <a:t>Moreover, M</a:t>
            </a:r>
            <a:r>
              <a:rPr lang="en-US" b="0" i="0" baseline="-25000" dirty="0">
                <a:solidFill>
                  <a:srgbClr val="333333"/>
                </a:solidFill>
                <a:effectLst/>
                <a:latin typeface="inter-regular"/>
              </a:rPr>
              <a:t>x</a:t>
            </a:r>
            <a:r>
              <a:rPr lang="en-US" b="0" i="0" dirty="0">
                <a:solidFill>
                  <a:srgbClr val="333333"/>
                </a:solidFill>
                <a:effectLst/>
                <a:latin typeface="inter-regular"/>
              </a:rPr>
              <a:t> and M</a:t>
            </a:r>
            <a:r>
              <a:rPr lang="en-US" b="0" i="0" baseline="-25000" dirty="0">
                <a:solidFill>
                  <a:srgbClr val="333333"/>
                </a:solidFill>
                <a:effectLst/>
                <a:latin typeface="inter-regular"/>
              </a:rPr>
              <a:t>y</a:t>
            </a:r>
            <a:r>
              <a:rPr lang="en-US" b="0" i="0" dirty="0">
                <a:solidFill>
                  <a:srgbClr val="333333"/>
                </a:solidFill>
                <a:effectLst/>
                <a:latin typeface="inter-regular"/>
              </a:rPr>
              <a:t> are the values of the mean of the two female and male samples. </a:t>
            </a:r>
            <a:r>
              <a:rPr lang="en-US" b="0" i="0" dirty="0" err="1">
                <a:solidFill>
                  <a:srgbClr val="333333"/>
                </a:solidFill>
                <a:effectLst/>
                <a:latin typeface="inter-regular"/>
              </a:rPr>
              <a:t>N</a:t>
            </a:r>
            <a:r>
              <a:rPr lang="en-US" b="0" i="0" baseline="-25000" dirty="0" err="1">
                <a:solidFill>
                  <a:srgbClr val="333333"/>
                </a:solidFill>
                <a:effectLst/>
                <a:latin typeface="inter-regular"/>
              </a:rPr>
              <a:t>x</a:t>
            </a:r>
            <a:r>
              <a:rPr lang="en-US" b="0" i="0" dirty="0">
                <a:solidFill>
                  <a:srgbClr val="333333"/>
                </a:solidFill>
                <a:effectLst/>
                <a:latin typeface="inter-regular"/>
              </a:rPr>
              <a:t> and N</a:t>
            </a:r>
            <a:r>
              <a:rPr lang="en-US" b="0" i="0" baseline="-25000" dirty="0">
                <a:solidFill>
                  <a:srgbClr val="333333"/>
                </a:solidFill>
                <a:effectLst/>
                <a:latin typeface="inter-regular"/>
              </a:rPr>
              <a:t>y</a:t>
            </a:r>
            <a:r>
              <a:rPr lang="en-US" b="0" i="0" dirty="0">
                <a:solidFill>
                  <a:srgbClr val="333333"/>
                </a:solidFill>
                <a:effectLst/>
                <a:latin typeface="inter-regular"/>
              </a:rPr>
              <a:t> are the sample space of the two samples, and S is the standard deviation.</a:t>
            </a:r>
            <a:endParaRPr lang="en-US" b="0" i="0" dirty="0">
              <a:solidFill>
                <a:srgbClr val="333333"/>
              </a:solidFill>
              <a:effectLst/>
              <a:latin typeface="inter-regular"/>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610B4B"/>
                </a:solidFill>
                <a:effectLst/>
                <a:latin typeface="erdana"/>
              </a:rPr>
              <a:t>Calculating the critical T-value from the T-Distribution</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476672"/>
            <a:ext cx="8229600" cy="6106690"/>
          </a:xfrm>
        </p:spPr>
        <p:txBody>
          <a:bodyPr>
            <a:normAutofit/>
          </a:bodyPr>
          <a:lstStyle/>
          <a:p>
            <a:r>
              <a:rPr lang="en-US" sz="2400" b="0" i="0" dirty="0">
                <a:solidFill>
                  <a:srgbClr val="333333"/>
                </a:solidFill>
                <a:effectLst/>
                <a:latin typeface="inter-regular"/>
              </a:rPr>
              <a:t>We require two objects in order to calculate the critical t-value.</a:t>
            </a:r>
            <a:endParaRPr lang="en-US" sz="2400" b="0" i="0" dirty="0">
              <a:solidFill>
                <a:srgbClr val="333333"/>
              </a:solidFill>
              <a:effectLst/>
              <a:latin typeface="inter-regular"/>
            </a:endParaRPr>
          </a:p>
          <a:p>
            <a:r>
              <a:rPr lang="en-US" sz="2400" b="0" i="0" dirty="0">
                <a:solidFill>
                  <a:srgbClr val="333333"/>
                </a:solidFill>
                <a:effectLst/>
                <a:latin typeface="inter-regular"/>
              </a:rPr>
              <a:t>The first is the alpha's chosen value, and the other is the degrees of freedom. </a:t>
            </a:r>
            <a:endParaRPr lang="en-US" sz="2400" b="0" i="0" dirty="0">
              <a:solidFill>
                <a:srgbClr val="333333"/>
              </a:solidFill>
              <a:effectLst/>
              <a:latin typeface="inter-regular"/>
            </a:endParaRPr>
          </a:p>
          <a:p>
            <a:r>
              <a:rPr lang="en-US" sz="2400" b="0" i="0" dirty="0">
                <a:solidFill>
                  <a:srgbClr val="333333"/>
                </a:solidFill>
                <a:effectLst/>
                <a:latin typeface="inter-regular"/>
              </a:rPr>
              <a:t>Comparing the critical T-values with the calculated T-Statistic</a:t>
            </a:r>
            <a:endParaRPr lang="en-US" sz="2400" b="0" i="0" dirty="0">
              <a:solidFill>
                <a:srgbClr val="333333"/>
              </a:solidFill>
              <a:effectLst/>
              <a:latin typeface="inter-regular"/>
            </a:endParaRPr>
          </a:p>
          <a:p>
            <a:r>
              <a:rPr lang="en-US" sz="2400" b="0" i="0" dirty="0">
                <a:solidFill>
                  <a:srgbClr val="333333"/>
                </a:solidFill>
                <a:effectLst/>
                <a:latin typeface="inter-regular"/>
              </a:rPr>
              <a:t>Once the critical T-value is calculated, we will compare the value with the T-Statistic that we have calculated earlier.</a:t>
            </a:r>
            <a:endParaRPr lang="en-US" sz="2400" b="0" i="0" dirty="0">
              <a:solidFill>
                <a:srgbClr val="333333"/>
              </a:solidFill>
              <a:effectLst/>
              <a:latin typeface="inter-regular"/>
            </a:endParaRPr>
          </a:p>
          <a:p>
            <a:r>
              <a:rPr lang="en-US" sz="2000" b="0" i="0" dirty="0">
                <a:solidFill>
                  <a:srgbClr val="333333"/>
                </a:solidFill>
                <a:effectLst/>
                <a:latin typeface="inter-regular"/>
              </a:rPr>
              <a:t>If the critical t-value is less than the calculated T-Statistic, the test deduces that a significant difference is present between the two populations statistically.</a:t>
            </a:r>
            <a:endParaRPr lang="en-US" sz="2000" b="0" i="0" dirty="0">
              <a:solidFill>
                <a:srgbClr val="333333"/>
              </a:solidFill>
              <a:effectLst/>
              <a:latin typeface="inter-regular"/>
            </a:endParaRPr>
          </a:p>
          <a:p>
            <a:r>
              <a:rPr lang="en-US" sz="2400" b="0" i="0" dirty="0">
                <a:solidFill>
                  <a:srgbClr val="333333"/>
                </a:solidFill>
                <a:effectLst/>
                <a:latin typeface="inter-regular"/>
              </a:rPr>
              <a:t>Hence, we have to reject the null hypothesis that no significant difference is present between the two samples statistically.</a:t>
            </a:r>
            <a:endParaRPr lang="en-US" sz="2400" b="0" i="0" dirty="0">
              <a:solidFill>
                <a:srgbClr val="333333"/>
              </a:solidFill>
              <a:effectLst/>
              <a:latin typeface="inter-regular"/>
            </a:endParaRPr>
          </a:p>
          <a:p>
            <a:endParaRPr lang="en-US" sz="2000" dirty="0">
              <a:solidFill>
                <a:srgbClr val="333333"/>
              </a:solidFill>
              <a:latin typeface="inter-regular"/>
            </a:endParaRPr>
          </a:p>
          <a:p>
            <a:endParaRPr lang="en-IN" sz="2400"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One Sample t-test</a:t>
            </a:r>
            <a:endParaRPr lang="en-IN" dirty="0"/>
          </a:p>
        </p:txBody>
      </p:sp>
      <p:sp>
        <p:nvSpPr>
          <p:cNvPr id="3" name="Content Placeholder 2"/>
          <p:cNvSpPr>
            <a:spLocks noGrp="1"/>
          </p:cNvSpPr>
          <p:nvPr>
            <p:ph idx="1"/>
          </p:nvPr>
        </p:nvSpPr>
        <p:spPr>
          <a:xfrm>
            <a:off x="457200" y="1124744"/>
            <a:ext cx="8229600" cy="5001419"/>
          </a:xfrm>
        </p:spPr>
        <p:txBody>
          <a:bodyPr>
            <a:normAutofit/>
          </a:bodyPr>
          <a:lstStyle/>
          <a:p>
            <a:r>
              <a:rPr lang="en-US" sz="2400" b="0" i="0" dirty="0">
                <a:solidFill>
                  <a:srgbClr val="000000"/>
                </a:solidFill>
                <a:effectLst/>
                <a:latin typeface="Helvetica" panose="020B0604020202020204" pitchFamily="34" charset="0"/>
              </a:rPr>
              <a:t>A</a:t>
            </a:r>
            <a:r>
              <a:rPr lang="en-US" sz="2400" b="0" i="0" dirty="0">
                <a:solidFill>
                  <a:srgbClr val="3D3D3D"/>
                </a:solidFill>
                <a:effectLst/>
                <a:latin typeface="Lato" panose="020F0502020204030203" pitchFamily="34" charset="0"/>
              </a:rPr>
              <a:t> </a:t>
            </a:r>
            <a:r>
              <a:rPr lang="en-US" sz="2400" b="1" i="0" u="none" strike="noStrike" dirty="0">
                <a:solidFill>
                  <a:srgbClr val="9B59B6"/>
                </a:solidFill>
                <a:effectLst/>
                <a:latin typeface="inherit"/>
                <a:hlinkClick r:id="rId1"/>
              </a:rPr>
              <a:t>one sample t-test</a:t>
            </a:r>
            <a:r>
              <a:rPr lang="en-US" sz="2400" b="0" i="0" dirty="0">
                <a:solidFill>
                  <a:srgbClr val="3D3D3D"/>
                </a:solidFill>
                <a:effectLst/>
                <a:latin typeface="Lato" panose="020F0502020204030203" pitchFamily="34" charset="0"/>
              </a:rPr>
              <a:t> </a:t>
            </a:r>
            <a:r>
              <a:rPr lang="en-US" sz="2400" b="0" i="0" dirty="0">
                <a:solidFill>
                  <a:srgbClr val="000000"/>
                </a:solidFill>
                <a:effectLst/>
                <a:latin typeface="Helvetica" panose="020B0604020202020204" pitchFamily="34" charset="0"/>
              </a:rPr>
              <a:t>is used to test whether or not the mean of a population is equal to some value.</a:t>
            </a:r>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Suppose a botanist wants to know if the mean height of a certain species of plant is equal to 15 inches.</a:t>
            </a:r>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She collects a random sample of 12 plants and records each of their heights in inches.</a:t>
            </a:r>
            <a:endParaRPr lang="en-US" sz="2400" b="0" i="0" dirty="0">
              <a:solidFill>
                <a:srgbClr val="000000"/>
              </a:solidFill>
              <a:effectLst/>
              <a:latin typeface="Helvetica" panose="020B0604020202020204" pitchFamily="34" charset="0"/>
            </a:endParaRPr>
          </a:p>
          <a:p>
            <a:r>
              <a:rPr lang="en-US" sz="2000" b="0" i="0" dirty="0">
                <a:solidFill>
                  <a:srgbClr val="000000"/>
                </a:solidFill>
                <a:effectLst/>
                <a:latin typeface="Helvetica" panose="020B0604020202020204" pitchFamily="34" charset="0"/>
              </a:rPr>
              <a:t>determine if the mean height for this species of plant is actually equal to 15 inches.</a:t>
            </a:r>
            <a:endParaRPr lang="en-IN" sz="2000"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b="1" i="0" dirty="0">
                <a:solidFill>
                  <a:srgbClr val="000000"/>
                </a:solidFill>
                <a:effectLst/>
                <a:latin typeface="Helvetica" panose="020B0604020202020204" pitchFamily="34" charset="0"/>
              </a:rPr>
              <a:t>Step 1: Create the data.</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b="0" i="0" dirty="0">
                <a:solidFill>
                  <a:srgbClr val="000000"/>
                </a:solidFill>
                <a:effectLst/>
                <a:latin typeface="Helvetica" panose="020B0604020202020204" pitchFamily="34" charset="0"/>
              </a:rPr>
              <a:t>First, we’ll create an array to hold the measurements of the 12 plants</a:t>
            </a:r>
            <a:endParaRPr lang="en-US" b="0" i="0" dirty="0">
              <a:solidFill>
                <a:srgbClr val="000000"/>
              </a:solidFill>
              <a:effectLst/>
              <a:latin typeface="Helvetica" panose="020B0604020202020204" pitchFamily="34" charset="0"/>
            </a:endParaRPr>
          </a:p>
          <a:p>
            <a:r>
              <a:rPr lang="en-IN" dirty="0"/>
              <a:t>data = [14, 14, 16, 13, 12, 17, 15, 14, 15, 13, 15, 14]</a:t>
            </a:r>
            <a:endParaRPr lang="en-IN" dirty="0"/>
          </a:p>
          <a:p>
            <a:endParaRPr lang="en-IN" dirty="0"/>
          </a:p>
          <a:p>
            <a:r>
              <a:rPr lang="en-US" sz="1800" b="1" i="0" dirty="0">
                <a:solidFill>
                  <a:srgbClr val="000000"/>
                </a:solidFill>
                <a:effectLst/>
                <a:latin typeface="Helvetica" panose="020B0604020202020204" pitchFamily="34" charset="0"/>
              </a:rPr>
              <a:t>Step 2: Conduct a one sample t-test.</a:t>
            </a:r>
            <a:endParaRPr lang="en-IN" sz="1800" b="1" i="0" dirty="0">
              <a:solidFill>
                <a:srgbClr val="000000"/>
              </a:solidFill>
              <a:effectLst/>
              <a:latin typeface="Helvetica" panose="020B0604020202020204" pitchFamily="34" charset="0"/>
            </a:endParaRPr>
          </a:p>
          <a:p>
            <a:r>
              <a:rPr lang="en-US" sz="1800" b="0" i="0" dirty="0">
                <a:solidFill>
                  <a:srgbClr val="000000"/>
                </a:solidFill>
                <a:effectLst/>
                <a:latin typeface="Helvetica" panose="020B0604020202020204" pitchFamily="34" charset="0"/>
              </a:rPr>
              <a:t>Next, we’ll use the </a:t>
            </a:r>
            <a:r>
              <a:rPr lang="en-US" sz="1800" b="0" i="0" u="none" strike="noStrike" dirty="0">
                <a:solidFill>
                  <a:srgbClr val="9B59B6"/>
                </a:solidFill>
                <a:effectLst/>
                <a:latin typeface="Helvetica" panose="020B0604020202020204" pitchFamily="34" charset="0"/>
                <a:hlinkClick r:id="rId1"/>
              </a:rPr>
              <a:t>ttest_1samp() function</a:t>
            </a:r>
            <a:r>
              <a:rPr lang="en-US" sz="1800" b="0" i="0" dirty="0">
                <a:solidFill>
                  <a:srgbClr val="000000"/>
                </a:solidFill>
                <a:effectLst/>
                <a:latin typeface="Helvetica" panose="020B0604020202020204" pitchFamily="34" charset="0"/>
              </a:rPr>
              <a:t> from the </a:t>
            </a:r>
            <a:r>
              <a:rPr lang="en-US" sz="1800" b="0" i="0" dirty="0" err="1">
                <a:solidFill>
                  <a:srgbClr val="000000"/>
                </a:solidFill>
                <a:effectLst/>
                <a:latin typeface="Helvetica" panose="020B0604020202020204" pitchFamily="34" charset="0"/>
              </a:rPr>
              <a:t>scipy.stats</a:t>
            </a:r>
            <a:r>
              <a:rPr lang="en-US" sz="1800" b="0" i="0" dirty="0">
                <a:solidFill>
                  <a:srgbClr val="000000"/>
                </a:solidFill>
                <a:effectLst/>
                <a:latin typeface="Helvetica" panose="020B0604020202020204" pitchFamily="34" charset="0"/>
              </a:rPr>
              <a:t> library to conduct a one sample t-test, which uses the following syntax:</a:t>
            </a:r>
            <a:endParaRPr lang="en-US" sz="1800" b="0" i="0" dirty="0">
              <a:solidFill>
                <a:srgbClr val="000000"/>
              </a:solidFill>
              <a:effectLst/>
              <a:latin typeface="Helvetica" panose="020B0604020202020204" pitchFamily="34" charset="0"/>
            </a:endParaRPr>
          </a:p>
          <a:p>
            <a:r>
              <a:rPr lang="en-IN" sz="2000" b="1" i="0" dirty="0">
                <a:solidFill>
                  <a:srgbClr val="000000"/>
                </a:solidFill>
                <a:effectLst/>
                <a:latin typeface="Helvetica" panose="020B0604020202020204" pitchFamily="34" charset="0"/>
              </a:rPr>
              <a:t>ttest_1samp(a, </a:t>
            </a:r>
            <a:r>
              <a:rPr lang="en-IN" sz="2000" b="1" i="0" dirty="0" err="1">
                <a:solidFill>
                  <a:srgbClr val="000000"/>
                </a:solidFill>
                <a:effectLst/>
                <a:latin typeface="Helvetica" panose="020B0604020202020204" pitchFamily="34" charset="0"/>
              </a:rPr>
              <a:t>popmean</a:t>
            </a:r>
            <a:r>
              <a:rPr lang="en-IN" sz="2000" b="1" i="0" dirty="0">
                <a:solidFill>
                  <a:srgbClr val="000000"/>
                </a:solidFill>
                <a:effectLst/>
                <a:latin typeface="Helvetica" panose="020B0604020202020204" pitchFamily="34" charset="0"/>
              </a:rPr>
              <a:t>)</a:t>
            </a:r>
            <a:endParaRPr lang="en-IN"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a:t>Reshape From 1-D to 3-D</a:t>
            </a:r>
            <a:br>
              <a:rPr lang="en-IN" dirty="0"/>
            </a:br>
            <a:endParaRPr lang="en-IN" dirty="0"/>
          </a:p>
        </p:txBody>
      </p:sp>
      <p:sp>
        <p:nvSpPr>
          <p:cNvPr id="3" name="Content Placeholder 2"/>
          <p:cNvSpPr>
            <a:spLocks noGrp="1"/>
          </p:cNvSpPr>
          <p:nvPr>
            <p:ph idx="1"/>
          </p:nvPr>
        </p:nvSpPr>
        <p:spPr>
          <a:xfrm>
            <a:off x="457200" y="714356"/>
            <a:ext cx="8229600" cy="5715040"/>
          </a:xfrm>
        </p:spPr>
        <p:txBody>
          <a:bodyPr>
            <a:normAutofit lnSpcReduction="10000"/>
          </a:bodyPr>
          <a:lstStyle/>
          <a:p>
            <a:r>
              <a:rPr lang="en-IN" dirty="0"/>
              <a:t>Convert the following 1-D array with 12 elements into a 3-D array.</a:t>
            </a:r>
            <a:endParaRPr lang="en-IN" dirty="0"/>
          </a:p>
          <a:p>
            <a:r>
              <a:rPr lang="en-IN" dirty="0"/>
              <a:t>The outermost dimension will have 2 arrays that contains 3 arrays, each with 2 elements:</a:t>
            </a:r>
            <a:endParaRPr lang="en-IN" dirty="0"/>
          </a:p>
          <a:p>
            <a:r>
              <a:rPr lang="en-IN" dirty="0"/>
              <a:t>import </a:t>
            </a:r>
            <a:r>
              <a:rPr lang="en-IN" dirty="0" err="1"/>
              <a:t>numpy</a:t>
            </a:r>
            <a:r>
              <a:rPr lang="en-IN" dirty="0"/>
              <a:t> as </a:t>
            </a:r>
            <a:r>
              <a:rPr lang="en-IN" dirty="0" err="1"/>
              <a:t>np</a:t>
            </a:r>
            <a:br>
              <a:rPr lang="en-IN" dirty="0"/>
            </a:br>
            <a:br>
              <a:rPr lang="en-IN" dirty="0"/>
            </a:br>
            <a:r>
              <a:rPr lang="en-IN" dirty="0" err="1"/>
              <a:t>arr</a:t>
            </a:r>
            <a:r>
              <a:rPr lang="en-IN" dirty="0"/>
              <a:t> = </a:t>
            </a:r>
            <a:r>
              <a:rPr lang="en-IN" dirty="0" err="1"/>
              <a:t>np.array</a:t>
            </a:r>
            <a:r>
              <a:rPr lang="en-IN" dirty="0"/>
              <a:t>([1, 2, 3, 4, 5, 6, 7, 8, 9, 10, 11, 12])</a:t>
            </a:r>
            <a:br>
              <a:rPr lang="en-IN" dirty="0"/>
            </a:br>
            <a:br>
              <a:rPr lang="en-IN" dirty="0"/>
            </a:br>
            <a:r>
              <a:rPr lang="en-IN" dirty="0" err="1"/>
              <a:t>newarr</a:t>
            </a:r>
            <a:r>
              <a:rPr lang="en-IN" dirty="0"/>
              <a:t> = </a:t>
            </a:r>
            <a:r>
              <a:rPr lang="en-IN" dirty="0" err="1"/>
              <a:t>arr.reshape</a:t>
            </a:r>
            <a:r>
              <a:rPr lang="en-IN" dirty="0"/>
              <a:t>(2, 3, 2)</a:t>
            </a:r>
            <a:br>
              <a:rPr lang="en-IN" dirty="0"/>
            </a:br>
            <a:br>
              <a:rPr lang="en-IN" dirty="0"/>
            </a:br>
            <a:r>
              <a:rPr lang="en-IN" dirty="0"/>
              <a:t>print(</a:t>
            </a:r>
            <a:r>
              <a:rPr lang="en-IN" dirty="0" err="1"/>
              <a:t>newarr</a:t>
            </a:r>
            <a:r>
              <a:rPr lang="en-IN" dirty="0"/>
              <a:t>)</a:t>
            </a:r>
            <a:endParaRPr lang="en-IN"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336704"/>
          </a:xfrm>
        </p:spPr>
        <p:txBody>
          <a:bodyPr>
            <a:normAutofit/>
          </a:bodyPr>
          <a:lstStyle/>
          <a:p>
            <a:r>
              <a:rPr lang="en-US" sz="2000" b="0" i="0" dirty="0">
                <a:solidFill>
                  <a:srgbClr val="000000"/>
                </a:solidFill>
                <a:effectLst/>
                <a:latin typeface="Helvetica" panose="020B0604020202020204" pitchFamily="34" charset="0"/>
              </a:rPr>
              <a:t>Here’s how to use this function in our specific example</a:t>
            </a:r>
            <a:endParaRPr lang="en-US" sz="2000" b="0" i="0" dirty="0">
              <a:solidFill>
                <a:srgbClr val="000000"/>
              </a:solidFill>
              <a:effectLst/>
              <a:latin typeface="Helvetica" panose="020B0604020202020204" pitchFamily="34" charset="0"/>
            </a:endParaRPr>
          </a:p>
          <a:p>
            <a:endParaRPr lang="en-US" sz="2000" dirty="0">
              <a:solidFill>
                <a:srgbClr val="000000"/>
              </a:solidFill>
              <a:latin typeface="Helvetica" panose="020B0604020202020204" pitchFamily="34" charset="0"/>
            </a:endParaRPr>
          </a:p>
          <a:p>
            <a:r>
              <a:rPr lang="en-US" sz="2000" dirty="0"/>
              <a:t>import </a:t>
            </a:r>
            <a:r>
              <a:rPr lang="en-US" sz="2000" dirty="0" err="1"/>
              <a:t>scipy.stats</a:t>
            </a:r>
            <a:r>
              <a:rPr lang="en-US" sz="2000" dirty="0"/>
              <a:t> as stats</a:t>
            </a:r>
            <a:endParaRPr lang="en-US" sz="2000" dirty="0"/>
          </a:p>
          <a:p>
            <a:endParaRPr lang="en-US" sz="2000" dirty="0"/>
          </a:p>
          <a:p>
            <a:r>
              <a:rPr lang="en-US" sz="2000" dirty="0"/>
              <a:t>#perform one sample t-test</a:t>
            </a:r>
            <a:endParaRPr lang="en-US" sz="2000" dirty="0"/>
          </a:p>
          <a:p>
            <a:r>
              <a:rPr lang="en-US" sz="2000" dirty="0"/>
              <a:t>stats.ttest_1samp(a=data, </a:t>
            </a:r>
            <a:r>
              <a:rPr lang="en-US" sz="2000" dirty="0" err="1"/>
              <a:t>popmean</a:t>
            </a:r>
            <a:r>
              <a:rPr lang="en-US" sz="2000" dirty="0"/>
              <a:t>=15)</a:t>
            </a:r>
            <a:endParaRPr lang="en-US" sz="2000" dirty="0"/>
          </a:p>
          <a:p>
            <a:endParaRPr lang="en-US" sz="2000" dirty="0"/>
          </a:p>
          <a:p>
            <a:r>
              <a:rPr lang="en-US" sz="2000" dirty="0"/>
              <a:t>(statistic=-1.6848, </a:t>
            </a:r>
            <a:r>
              <a:rPr lang="en-US" sz="2000" dirty="0" err="1"/>
              <a:t>pvalue</a:t>
            </a:r>
            <a:r>
              <a:rPr lang="en-US" sz="2000" dirty="0"/>
              <a:t>=0.1201)</a:t>
            </a:r>
            <a:endParaRPr lang="en-US" sz="2000" dirty="0"/>
          </a:p>
          <a:p>
            <a:endParaRPr lang="en-US" sz="2000" dirty="0"/>
          </a:p>
          <a:p>
            <a:r>
              <a:rPr lang="en-US" sz="1200" b="0" i="0" dirty="0">
                <a:solidFill>
                  <a:srgbClr val="000000"/>
                </a:solidFill>
                <a:effectLst/>
                <a:latin typeface="Helvetica" panose="020B0604020202020204" pitchFamily="34" charset="0"/>
              </a:rPr>
              <a:t>The t test statistic is </a:t>
            </a:r>
            <a:r>
              <a:rPr lang="en-US" sz="1200" b="1" i="0" dirty="0">
                <a:solidFill>
                  <a:srgbClr val="000000"/>
                </a:solidFill>
                <a:effectLst/>
                <a:latin typeface="Helvetica" panose="020B0604020202020204" pitchFamily="34" charset="0"/>
              </a:rPr>
              <a:t>-1.6848 </a:t>
            </a:r>
            <a:r>
              <a:rPr lang="en-US" sz="1200" b="0" i="0" dirty="0">
                <a:solidFill>
                  <a:srgbClr val="000000"/>
                </a:solidFill>
                <a:effectLst/>
                <a:latin typeface="Helvetica" panose="020B0604020202020204" pitchFamily="34" charset="0"/>
              </a:rPr>
              <a:t>and the corresponding two-sided p-value is </a:t>
            </a:r>
            <a:r>
              <a:rPr lang="en-US" sz="1200" b="1" i="0" dirty="0">
                <a:solidFill>
                  <a:srgbClr val="000000"/>
                </a:solidFill>
                <a:effectLst/>
                <a:latin typeface="Helvetica" panose="020B0604020202020204" pitchFamily="34" charset="0"/>
              </a:rPr>
              <a:t>0.1201</a:t>
            </a:r>
            <a:endParaRPr lang="en-IN" sz="2000"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000000"/>
                </a:solidFill>
                <a:effectLst/>
                <a:latin typeface="Helvetica" panose="020B0604020202020204" pitchFamily="34" charset="0"/>
              </a:rPr>
              <a:t>Step 3: Interpret the results</a:t>
            </a:r>
            <a:endParaRPr lang="en-IN" dirty="0"/>
          </a:p>
        </p:txBody>
      </p:sp>
      <p:sp>
        <p:nvSpPr>
          <p:cNvPr id="3" name="Content Placeholder 2"/>
          <p:cNvSpPr>
            <a:spLocks noGrp="1"/>
          </p:cNvSpPr>
          <p:nvPr>
            <p:ph idx="1"/>
          </p:nvPr>
        </p:nvSpPr>
        <p:spPr>
          <a:xfrm>
            <a:off x="457200" y="836712"/>
            <a:ext cx="8229600" cy="5746650"/>
          </a:xfrm>
        </p:spPr>
        <p:txBody>
          <a:bodyPr/>
          <a:lstStyle/>
          <a:p>
            <a:r>
              <a:rPr lang="en-US" sz="2800" b="0" i="0" dirty="0">
                <a:solidFill>
                  <a:srgbClr val="000000"/>
                </a:solidFill>
                <a:effectLst/>
                <a:latin typeface="Helvetica" panose="020B0604020202020204" pitchFamily="34" charset="0"/>
              </a:rPr>
              <a:t>The two hypotheses for this particular one sample t-test are as follows:</a:t>
            </a:r>
            <a:endParaRPr lang="en-US" sz="2800" b="0" i="0" dirty="0">
              <a:solidFill>
                <a:srgbClr val="000000"/>
              </a:solidFill>
              <a:effectLst/>
              <a:latin typeface="Helvetica" panose="020B0604020202020204" pitchFamily="34" charset="0"/>
            </a:endParaRPr>
          </a:p>
          <a:p>
            <a:pPr algn="l" fontAlgn="base"/>
            <a:r>
              <a:rPr lang="en-US" sz="2800" b="1" i="0" dirty="0">
                <a:solidFill>
                  <a:srgbClr val="000000"/>
                </a:solidFill>
                <a:effectLst/>
                <a:latin typeface="inherit"/>
              </a:rPr>
              <a:t>H</a:t>
            </a:r>
            <a:r>
              <a:rPr lang="en-US" sz="2800" b="1" i="0" baseline="-25000" dirty="0">
                <a:solidFill>
                  <a:srgbClr val="000000"/>
                </a:solidFill>
                <a:effectLst/>
                <a:latin typeface="inherit"/>
              </a:rPr>
              <a:t>0</a:t>
            </a:r>
            <a:r>
              <a:rPr lang="en-US" sz="2800" b="1" i="0" dirty="0">
                <a:solidFill>
                  <a:srgbClr val="000000"/>
                </a:solidFill>
                <a:effectLst/>
                <a:latin typeface="inherit"/>
              </a:rPr>
              <a:t>: </a:t>
            </a:r>
            <a:r>
              <a:rPr lang="en-US" sz="2800" b="0" i="0" dirty="0">
                <a:solidFill>
                  <a:srgbClr val="000000"/>
                </a:solidFill>
                <a:effectLst/>
                <a:latin typeface="Helvetica" panose="020B0604020202020204" pitchFamily="34" charset="0"/>
              </a:rPr>
              <a:t>µ = 15 (the mean height for this species of plant is 15 inches)</a:t>
            </a:r>
            <a:endParaRPr lang="en-US" sz="2800" b="0" i="0" dirty="0">
              <a:solidFill>
                <a:srgbClr val="3D3D3D"/>
              </a:solidFill>
              <a:effectLst/>
              <a:latin typeface="Lato" panose="020F0502020204030203" pitchFamily="34" charset="0"/>
            </a:endParaRPr>
          </a:p>
          <a:p>
            <a:pPr algn="l" fontAlgn="base"/>
            <a:r>
              <a:rPr lang="en-US" sz="2800" b="1" i="0" dirty="0">
                <a:solidFill>
                  <a:srgbClr val="000000"/>
                </a:solidFill>
                <a:effectLst/>
                <a:latin typeface="inherit"/>
              </a:rPr>
              <a:t>H</a:t>
            </a:r>
            <a:r>
              <a:rPr lang="en-US" sz="2800" b="1" i="0" baseline="-25000" dirty="0">
                <a:solidFill>
                  <a:srgbClr val="000000"/>
                </a:solidFill>
                <a:effectLst/>
                <a:latin typeface="inherit"/>
              </a:rPr>
              <a:t>A</a:t>
            </a:r>
            <a:r>
              <a:rPr lang="en-US" sz="2800" b="1" i="0" dirty="0">
                <a:solidFill>
                  <a:srgbClr val="000000"/>
                </a:solidFill>
                <a:effectLst/>
                <a:latin typeface="inherit"/>
              </a:rPr>
              <a:t>: </a:t>
            </a:r>
            <a:r>
              <a:rPr lang="en-US" sz="2800" b="0" i="0" dirty="0">
                <a:solidFill>
                  <a:srgbClr val="000000"/>
                </a:solidFill>
                <a:effectLst/>
                <a:latin typeface="Helvetica" panose="020B0604020202020204" pitchFamily="34" charset="0"/>
              </a:rPr>
              <a:t>µ ≠15 (the mean height is </a:t>
            </a:r>
            <a:r>
              <a:rPr lang="en-US" sz="2800" b="0" i="1" dirty="0">
                <a:solidFill>
                  <a:srgbClr val="000000"/>
                </a:solidFill>
                <a:effectLst/>
                <a:latin typeface="inherit"/>
              </a:rPr>
              <a:t>not </a:t>
            </a:r>
            <a:r>
              <a:rPr lang="en-US" sz="2800" b="0" i="0" dirty="0">
                <a:solidFill>
                  <a:srgbClr val="000000"/>
                </a:solidFill>
                <a:effectLst/>
                <a:latin typeface="Helvetica" panose="020B0604020202020204" pitchFamily="34" charset="0"/>
              </a:rPr>
              <a:t>15 inches)</a:t>
            </a:r>
            <a:endParaRPr lang="en-US" sz="2800" b="0" i="0" dirty="0">
              <a:solidFill>
                <a:srgbClr val="3D3D3D"/>
              </a:solidFill>
              <a:effectLst/>
              <a:latin typeface="Lato" panose="020F0502020204030203" pitchFamily="34" charset="0"/>
            </a:endParaRPr>
          </a:p>
          <a:p>
            <a:r>
              <a:rPr lang="en-US" b="0" i="0" dirty="0">
                <a:solidFill>
                  <a:srgbClr val="000000"/>
                </a:solidFill>
                <a:effectLst/>
                <a:latin typeface="Helvetica" panose="020B0604020202020204" pitchFamily="34" charset="0"/>
              </a:rPr>
              <a:t>Because the p-value of our test</a:t>
            </a:r>
            <a:r>
              <a:rPr lang="en-US" b="1" i="0" dirty="0">
                <a:solidFill>
                  <a:srgbClr val="000000"/>
                </a:solidFill>
                <a:effectLst/>
                <a:latin typeface="Helvetica" panose="020B0604020202020204" pitchFamily="34" charset="0"/>
              </a:rPr>
              <a:t> (0.1201) </a:t>
            </a:r>
            <a:r>
              <a:rPr lang="en-US" b="0" i="0" dirty="0">
                <a:solidFill>
                  <a:srgbClr val="000000"/>
                </a:solidFill>
                <a:effectLst/>
                <a:latin typeface="Helvetica" panose="020B0604020202020204" pitchFamily="34" charset="0"/>
              </a:rPr>
              <a:t>is greater than alpha = 0.05, we fail to reject the null hypothesis of the test. We do not have sufficient evidence to say that the mean height for this particular species of plant is different from 15 inches.</a:t>
            </a:r>
            <a:endParaRPr lang="en-IN"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b="1" i="0" dirty="0">
                <a:solidFill>
                  <a:srgbClr val="020202"/>
                </a:solidFill>
                <a:effectLst/>
                <a:latin typeface="inherit"/>
              </a:rPr>
              <a:t>Two Sample t-Test in Python</a:t>
            </a:r>
            <a:br>
              <a:rPr lang="en-US" b="1" i="0" dirty="0">
                <a:solidFill>
                  <a:srgbClr val="020202"/>
                </a:solidFill>
                <a:effectLst/>
                <a:latin typeface="Montserrat" panose="020B0604020202020204" pitchFamily="2" charset="0"/>
              </a:rPr>
            </a:br>
            <a:endParaRPr lang="en-IN" dirty="0"/>
          </a:p>
        </p:txBody>
      </p:sp>
      <p:sp>
        <p:nvSpPr>
          <p:cNvPr id="3" name="Content Placeholder 2"/>
          <p:cNvSpPr>
            <a:spLocks noGrp="1"/>
          </p:cNvSpPr>
          <p:nvPr>
            <p:ph idx="1"/>
          </p:nvPr>
        </p:nvSpPr>
        <p:spPr>
          <a:xfrm>
            <a:off x="457200" y="548680"/>
            <a:ext cx="8229600" cy="6034682"/>
          </a:xfrm>
        </p:spPr>
        <p:txBody>
          <a:bodyPr>
            <a:normAutofit/>
          </a:bodyPr>
          <a:lstStyle/>
          <a:p>
            <a:r>
              <a:rPr lang="en-US" sz="2400" b="0" i="0" dirty="0">
                <a:solidFill>
                  <a:srgbClr val="000000"/>
                </a:solidFill>
                <a:effectLst/>
                <a:latin typeface="Helvetica" panose="020B0604020202020204" pitchFamily="34" charset="0"/>
              </a:rPr>
              <a:t>Researchers want to know whether or not two different species of plants have the same mean height. To test this, they collect a </a:t>
            </a:r>
            <a:r>
              <a:rPr lang="en-US" sz="2400" b="0" i="0" u="none" strike="noStrike" dirty="0">
                <a:solidFill>
                  <a:srgbClr val="9B59B6"/>
                </a:solidFill>
                <a:effectLst/>
                <a:latin typeface="Helvetica" panose="020B0604020202020204" pitchFamily="34" charset="0"/>
                <a:hlinkClick r:id="rId1"/>
              </a:rPr>
              <a:t>simple random sample</a:t>
            </a:r>
            <a:r>
              <a:rPr lang="en-US" sz="2400" b="0" i="0" dirty="0">
                <a:solidFill>
                  <a:srgbClr val="000000"/>
                </a:solidFill>
                <a:effectLst/>
                <a:latin typeface="Helvetica" panose="020B0604020202020204" pitchFamily="34" charset="0"/>
              </a:rPr>
              <a:t> of 20 plants from each species.</a:t>
            </a:r>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Use the following steps to conduct a two sample t-test to determine if the two species of plants have the same height.</a:t>
            </a:r>
            <a:endParaRPr lang="en-US" sz="2400" b="0" i="0" dirty="0">
              <a:solidFill>
                <a:srgbClr val="000000"/>
              </a:solidFill>
              <a:effectLst/>
              <a:latin typeface="Helvetica" panose="020B0604020202020204" pitchFamily="34" charset="0"/>
            </a:endParaRPr>
          </a:p>
          <a:p>
            <a:r>
              <a:rPr lang="en-US" sz="2400" b="1" i="0" dirty="0">
                <a:solidFill>
                  <a:srgbClr val="000000"/>
                </a:solidFill>
                <a:effectLst/>
                <a:latin typeface="Helvetica" panose="020B0604020202020204" pitchFamily="34" charset="0"/>
              </a:rPr>
              <a:t>Step 1: Create the data.</a:t>
            </a:r>
            <a:endParaRPr lang="en-US" sz="2400" b="1" i="0" dirty="0">
              <a:solidFill>
                <a:srgbClr val="000000"/>
              </a:solidFill>
              <a:effectLst/>
              <a:latin typeface="Helvetica" panose="020B0604020202020204" pitchFamily="34" charset="0"/>
            </a:endParaRPr>
          </a:p>
          <a:p>
            <a:r>
              <a:rPr lang="en-US" sz="2400" dirty="0"/>
              <a:t>import </a:t>
            </a:r>
            <a:r>
              <a:rPr lang="en-US" sz="2400" dirty="0" err="1"/>
              <a:t>numpy</a:t>
            </a:r>
            <a:r>
              <a:rPr lang="en-US" sz="2400" dirty="0"/>
              <a:t> as np</a:t>
            </a:r>
            <a:endParaRPr lang="en-US" sz="2400" dirty="0"/>
          </a:p>
          <a:p>
            <a:endParaRPr lang="en-US" sz="2400" dirty="0"/>
          </a:p>
          <a:p>
            <a:r>
              <a:rPr lang="en-US" sz="2400" dirty="0"/>
              <a:t>group1 = </a:t>
            </a:r>
            <a:r>
              <a:rPr lang="en-US" sz="2400" dirty="0" err="1"/>
              <a:t>np.array</a:t>
            </a:r>
            <a:r>
              <a:rPr lang="en-US" sz="2400" dirty="0"/>
              <a:t>([14, 15, 15, 16, 13, 8, 14, 17, 16, 14, 19, 20, 21, 15, 15, 16, 16, 13, 14, 12])</a:t>
            </a:r>
            <a:endParaRPr lang="en-US" sz="2400" dirty="0"/>
          </a:p>
          <a:p>
            <a:r>
              <a:rPr lang="en-US" sz="2400" dirty="0"/>
              <a:t>group2 = </a:t>
            </a:r>
            <a:r>
              <a:rPr lang="en-US" sz="2400" dirty="0" err="1"/>
              <a:t>np.array</a:t>
            </a:r>
            <a:r>
              <a:rPr lang="en-US" sz="2400" dirty="0"/>
              <a:t>([15, 17, 14, 17, 14, 8, 12, 19, 19, 14, 17, 22, 24, 16, 13, 16, 13, 18, 15, 13])</a:t>
            </a:r>
            <a:endParaRPr lang="en-IN" sz="2400"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000000"/>
                </a:solidFill>
                <a:effectLst/>
                <a:latin typeface="Helvetica" panose="020B0604020202020204" pitchFamily="34" charset="0"/>
              </a:rPr>
              <a:t>Step 2: Conduct a two sample t-test</a:t>
            </a:r>
            <a:endParaRPr lang="en-IN" dirty="0"/>
          </a:p>
        </p:txBody>
      </p:sp>
      <p:sp>
        <p:nvSpPr>
          <p:cNvPr id="3" name="Content Placeholder 2"/>
          <p:cNvSpPr>
            <a:spLocks noGrp="1"/>
          </p:cNvSpPr>
          <p:nvPr>
            <p:ph idx="1"/>
          </p:nvPr>
        </p:nvSpPr>
        <p:spPr>
          <a:xfrm>
            <a:off x="457200" y="980728"/>
            <a:ext cx="8229600" cy="5760640"/>
          </a:xfrm>
        </p:spPr>
        <p:txBody>
          <a:bodyPr/>
          <a:lstStyle/>
          <a:p>
            <a:pPr algn="l" fontAlgn="base"/>
            <a:r>
              <a:rPr lang="en-US" sz="2800" b="0" i="0" dirty="0">
                <a:solidFill>
                  <a:srgbClr val="000000"/>
                </a:solidFill>
                <a:effectLst/>
                <a:latin typeface="Helvetica" panose="020B0604020202020204" pitchFamily="34" charset="0"/>
              </a:rPr>
              <a:t>Next, we’ll use the</a:t>
            </a:r>
            <a:r>
              <a:rPr lang="en-US" sz="2800" b="0" i="0" dirty="0">
                <a:solidFill>
                  <a:srgbClr val="3D3D3D"/>
                </a:solidFill>
                <a:effectLst/>
                <a:latin typeface="Lato" panose="020F0502020204030203" pitchFamily="34" charset="0"/>
              </a:rPr>
              <a:t> </a:t>
            </a:r>
            <a:r>
              <a:rPr lang="en-US" sz="2800" b="0" i="0" u="none" strike="noStrike" dirty="0" err="1">
                <a:solidFill>
                  <a:srgbClr val="9B59B6"/>
                </a:solidFill>
                <a:effectLst/>
                <a:latin typeface="inherit"/>
                <a:hlinkClick r:id="rId1"/>
              </a:rPr>
              <a:t>ttest_ind</a:t>
            </a:r>
            <a:r>
              <a:rPr lang="en-US" sz="2800" b="0" i="0" u="none" strike="noStrike" dirty="0">
                <a:solidFill>
                  <a:srgbClr val="9B59B6"/>
                </a:solidFill>
                <a:effectLst/>
                <a:latin typeface="inherit"/>
                <a:hlinkClick r:id="rId1"/>
              </a:rPr>
              <a:t>() function</a:t>
            </a:r>
            <a:r>
              <a:rPr lang="en-US" sz="2800" b="0" i="0" dirty="0">
                <a:solidFill>
                  <a:srgbClr val="3D3D3D"/>
                </a:solidFill>
                <a:effectLst/>
                <a:latin typeface="Lato" panose="020F0502020204030203" pitchFamily="34" charset="0"/>
              </a:rPr>
              <a:t> </a:t>
            </a:r>
            <a:r>
              <a:rPr lang="en-US" sz="2800" b="0" i="0" dirty="0">
                <a:solidFill>
                  <a:srgbClr val="000000"/>
                </a:solidFill>
                <a:effectLst/>
                <a:latin typeface="Helvetica" panose="020B0604020202020204" pitchFamily="34" charset="0"/>
              </a:rPr>
              <a:t>from the </a:t>
            </a:r>
            <a:r>
              <a:rPr lang="en-US" sz="2800" b="0" i="0" dirty="0" err="1">
                <a:solidFill>
                  <a:srgbClr val="000000"/>
                </a:solidFill>
                <a:effectLst/>
                <a:latin typeface="Helvetica" panose="020B0604020202020204" pitchFamily="34" charset="0"/>
              </a:rPr>
              <a:t>scipy.stats</a:t>
            </a:r>
            <a:r>
              <a:rPr lang="en-US" sz="2800" b="0" i="0" dirty="0">
                <a:solidFill>
                  <a:srgbClr val="000000"/>
                </a:solidFill>
                <a:effectLst/>
                <a:latin typeface="Helvetica" panose="020B0604020202020204" pitchFamily="34" charset="0"/>
              </a:rPr>
              <a:t> library to conduct a two sample t-test, which uses the following syntax:</a:t>
            </a:r>
            <a:endParaRPr lang="en-US" sz="2800" b="0" i="0" dirty="0">
              <a:solidFill>
                <a:srgbClr val="3D3D3D"/>
              </a:solidFill>
              <a:effectLst/>
              <a:latin typeface="Lato" panose="020F0502020204030203" pitchFamily="34" charset="0"/>
            </a:endParaRPr>
          </a:p>
          <a:p>
            <a:pPr algn="l" fontAlgn="base"/>
            <a:r>
              <a:rPr lang="en-US" sz="2800" b="1" i="0" dirty="0" err="1">
                <a:solidFill>
                  <a:srgbClr val="000000"/>
                </a:solidFill>
                <a:effectLst/>
                <a:latin typeface="inherit"/>
              </a:rPr>
              <a:t>ttest_ind</a:t>
            </a:r>
            <a:r>
              <a:rPr lang="en-US" sz="2800" b="1" i="0" dirty="0">
                <a:solidFill>
                  <a:srgbClr val="000000"/>
                </a:solidFill>
                <a:effectLst/>
                <a:latin typeface="inherit"/>
              </a:rPr>
              <a:t>(a, b, </a:t>
            </a:r>
            <a:r>
              <a:rPr lang="en-US" sz="2800" b="1" i="0" dirty="0" err="1">
                <a:solidFill>
                  <a:srgbClr val="000000"/>
                </a:solidFill>
                <a:effectLst/>
                <a:latin typeface="inherit"/>
              </a:rPr>
              <a:t>equal_var</a:t>
            </a:r>
            <a:r>
              <a:rPr lang="en-US" sz="2800" b="1" i="0" dirty="0">
                <a:solidFill>
                  <a:srgbClr val="000000"/>
                </a:solidFill>
                <a:effectLst/>
                <a:latin typeface="inherit"/>
              </a:rPr>
              <a:t>=True)</a:t>
            </a:r>
            <a:endParaRPr lang="en-US" sz="2800" b="1" i="0" dirty="0">
              <a:solidFill>
                <a:srgbClr val="000000"/>
              </a:solidFill>
              <a:effectLst/>
              <a:latin typeface="inherit"/>
            </a:endParaRPr>
          </a:p>
          <a:p>
            <a:pPr algn="l" fontAlgn="base"/>
            <a:r>
              <a:rPr lang="en-US" sz="2000" b="0" i="0" dirty="0">
                <a:solidFill>
                  <a:srgbClr val="000000"/>
                </a:solidFill>
                <a:effectLst/>
                <a:latin typeface="Helvetica" panose="020B0604020202020204" pitchFamily="34" charset="0"/>
              </a:rPr>
              <a:t>where:</a:t>
            </a:r>
            <a:endParaRPr lang="en-US" sz="2000"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n-US" sz="2000" b="1" i="0" dirty="0">
                <a:solidFill>
                  <a:srgbClr val="000000"/>
                </a:solidFill>
                <a:effectLst/>
                <a:latin typeface="inherit"/>
              </a:rPr>
              <a:t>a: </a:t>
            </a:r>
            <a:r>
              <a:rPr lang="en-US" sz="2000" b="0" i="0" dirty="0">
                <a:solidFill>
                  <a:srgbClr val="000000"/>
                </a:solidFill>
                <a:effectLst/>
                <a:latin typeface="Helvetica" panose="020B0604020202020204" pitchFamily="34" charset="0"/>
              </a:rPr>
              <a:t>an array of sample observations for group 1</a:t>
            </a:r>
            <a:endParaRPr lang="en-US" sz="2000" b="0" i="0" dirty="0">
              <a:solidFill>
                <a:srgbClr val="3D3D3D"/>
              </a:solidFill>
              <a:effectLst/>
              <a:latin typeface="inherit"/>
            </a:endParaRPr>
          </a:p>
          <a:p>
            <a:pPr algn="l" fontAlgn="base">
              <a:buFont typeface="Arial" panose="020B0604020202020204" pitchFamily="34" charset="0"/>
              <a:buChar char="•"/>
            </a:pPr>
            <a:r>
              <a:rPr lang="en-US" sz="2000" b="1" i="0" dirty="0">
                <a:solidFill>
                  <a:srgbClr val="000000"/>
                </a:solidFill>
                <a:effectLst/>
                <a:latin typeface="inherit"/>
              </a:rPr>
              <a:t>b: </a:t>
            </a:r>
            <a:r>
              <a:rPr lang="en-US" sz="2000" b="0" i="0" dirty="0">
                <a:solidFill>
                  <a:srgbClr val="000000"/>
                </a:solidFill>
                <a:effectLst/>
                <a:latin typeface="Helvetica" panose="020B0604020202020204" pitchFamily="34" charset="0"/>
              </a:rPr>
              <a:t>an array of sample observations for group 2</a:t>
            </a:r>
            <a:endParaRPr lang="en-US" sz="2000" b="0" i="0" dirty="0">
              <a:solidFill>
                <a:srgbClr val="3D3D3D"/>
              </a:solidFill>
              <a:effectLst/>
              <a:latin typeface="inherit"/>
            </a:endParaRPr>
          </a:p>
          <a:p>
            <a:pPr algn="l" fontAlgn="base">
              <a:buFont typeface="Arial" panose="020B0604020202020204" pitchFamily="34" charset="0"/>
              <a:buChar char="•"/>
            </a:pPr>
            <a:r>
              <a:rPr lang="en-US" sz="2000" b="1" i="0" dirty="0" err="1">
                <a:solidFill>
                  <a:srgbClr val="000000"/>
                </a:solidFill>
                <a:effectLst/>
                <a:latin typeface="inherit"/>
              </a:rPr>
              <a:t>equal_var</a:t>
            </a:r>
            <a:r>
              <a:rPr lang="en-US" sz="2000" b="1" i="0" dirty="0">
                <a:solidFill>
                  <a:srgbClr val="000000"/>
                </a:solidFill>
                <a:effectLst/>
                <a:latin typeface="inherit"/>
              </a:rPr>
              <a:t>: </a:t>
            </a:r>
            <a:r>
              <a:rPr lang="en-US" sz="2000" b="0" i="0" dirty="0">
                <a:solidFill>
                  <a:srgbClr val="000000"/>
                </a:solidFill>
                <a:effectLst/>
                <a:latin typeface="Helvetica" panose="020B0604020202020204" pitchFamily="34" charset="0"/>
              </a:rPr>
              <a:t>if True, perform a standard independent 2 sample t-test that assumes equal population variances. If False, perform </a:t>
            </a:r>
            <a:r>
              <a:rPr lang="en-US" sz="2000" b="0" i="0" u="none" strike="noStrike" dirty="0">
                <a:solidFill>
                  <a:srgbClr val="9B59B6"/>
                </a:solidFill>
                <a:effectLst/>
                <a:latin typeface="inherit"/>
                <a:hlinkClick r:id="rId2"/>
              </a:rPr>
              <a:t>Welch’s t-test</a:t>
            </a:r>
            <a:r>
              <a:rPr lang="en-US" sz="2000" b="0" i="0" dirty="0">
                <a:solidFill>
                  <a:srgbClr val="000000"/>
                </a:solidFill>
                <a:effectLst/>
                <a:latin typeface="Helvetica" panose="020B0604020202020204" pitchFamily="34" charset="0"/>
              </a:rPr>
              <a:t>, which does not assume equal population variances. This is True by default.</a:t>
            </a:r>
            <a:endParaRPr lang="en-US" sz="2000" b="0" i="0" dirty="0">
              <a:solidFill>
                <a:srgbClr val="3D3D3D"/>
              </a:solidFill>
              <a:effectLst/>
              <a:latin typeface="inherit"/>
            </a:endParaRPr>
          </a:p>
          <a:p>
            <a:pPr algn="l" fontAlgn="base"/>
            <a:endParaRPr lang="en-US" sz="2000" b="0" i="0" dirty="0">
              <a:solidFill>
                <a:srgbClr val="3D3D3D"/>
              </a:solidFill>
              <a:effectLst/>
              <a:latin typeface="Lato" panose="020F0502020204030203" pitchFamily="34" charset="0"/>
            </a:endParaRPr>
          </a:p>
          <a:p>
            <a:endParaRPr lang="en-IN"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normAutofit lnSpcReduction="10000"/>
          </a:bodyPr>
          <a:lstStyle/>
          <a:p>
            <a:r>
              <a:rPr lang="en-US" sz="2400" b="0" i="0" dirty="0">
                <a:solidFill>
                  <a:srgbClr val="000000"/>
                </a:solidFill>
                <a:effectLst/>
                <a:latin typeface="Helvetica" panose="020B0604020202020204" pitchFamily="34" charset="0"/>
              </a:rPr>
              <a:t>Before we perform the test, we need to decide if we’ll assume the two populations have equal variances or not. As a rule of thumb, we can assume the populations have equal variances if the ratio of the larger sample variance to the smaller sample variance is less than 4:1. </a:t>
            </a:r>
            <a:endParaRPr lang="en-US" sz="2400" b="0" i="0" dirty="0">
              <a:solidFill>
                <a:srgbClr val="000000"/>
              </a:solidFill>
              <a:effectLst/>
              <a:latin typeface="Helvetica" panose="020B0604020202020204" pitchFamily="34" charset="0"/>
            </a:endParaRPr>
          </a:p>
          <a:p>
            <a:r>
              <a:rPr lang="en-US" sz="2400" dirty="0"/>
              <a:t>#find variance for each group</a:t>
            </a:r>
            <a:endParaRPr lang="en-US" sz="2400" dirty="0"/>
          </a:p>
          <a:p>
            <a:r>
              <a:rPr lang="en-US" sz="2400" dirty="0"/>
              <a:t>print(</a:t>
            </a:r>
            <a:r>
              <a:rPr lang="en-US" sz="2400" dirty="0" err="1"/>
              <a:t>np.var</a:t>
            </a:r>
            <a:r>
              <a:rPr lang="en-US" sz="2400" dirty="0"/>
              <a:t>(group1), </a:t>
            </a:r>
            <a:r>
              <a:rPr lang="en-US" sz="2400" dirty="0" err="1"/>
              <a:t>np.var</a:t>
            </a:r>
            <a:r>
              <a:rPr lang="en-US" sz="2400" dirty="0"/>
              <a:t>(group2))</a:t>
            </a:r>
            <a:endParaRPr lang="en-US" sz="2400" dirty="0"/>
          </a:p>
          <a:p>
            <a:r>
              <a:rPr lang="en-US" sz="1800" b="0" i="0" dirty="0">
                <a:solidFill>
                  <a:srgbClr val="000000"/>
                </a:solidFill>
                <a:effectLst/>
                <a:latin typeface="Helvetica" panose="020B0604020202020204" pitchFamily="34" charset="0"/>
              </a:rPr>
              <a:t>The ratio of the larger sample variance to the smaller sample variance is 12.26 / 7.73 = </a:t>
            </a:r>
            <a:r>
              <a:rPr lang="en-US" sz="1800" b="1" i="0" dirty="0">
                <a:solidFill>
                  <a:srgbClr val="000000"/>
                </a:solidFill>
                <a:effectLst/>
                <a:latin typeface="Helvetica" panose="020B0604020202020204" pitchFamily="34" charset="0"/>
              </a:rPr>
              <a:t>1.586</a:t>
            </a:r>
            <a:r>
              <a:rPr lang="en-US" sz="1800" b="0" i="0" dirty="0">
                <a:solidFill>
                  <a:srgbClr val="000000"/>
                </a:solidFill>
                <a:effectLst/>
                <a:latin typeface="Helvetica" panose="020B0604020202020204" pitchFamily="34" charset="0"/>
              </a:rPr>
              <a:t>, which is less than 4. This means we can assume that the population variances are equal.</a:t>
            </a:r>
            <a:endParaRPr lang="en-US" sz="1800" b="0" i="0" dirty="0">
              <a:solidFill>
                <a:srgbClr val="000000"/>
              </a:solidFill>
              <a:effectLst/>
              <a:latin typeface="Helvetica" panose="020B0604020202020204" pitchFamily="34" charset="0"/>
            </a:endParaRPr>
          </a:p>
          <a:p>
            <a:endParaRPr lang="en-US" sz="1800" dirty="0">
              <a:solidFill>
                <a:srgbClr val="000000"/>
              </a:solidFill>
              <a:latin typeface="Helvetica" panose="020B0604020202020204" pitchFamily="34" charset="0"/>
            </a:endParaRPr>
          </a:p>
          <a:p>
            <a:r>
              <a:rPr lang="en-US" sz="2400" b="0" i="0" dirty="0">
                <a:solidFill>
                  <a:srgbClr val="000000"/>
                </a:solidFill>
                <a:effectLst/>
                <a:latin typeface="Helvetica" panose="020B0604020202020204" pitchFamily="34" charset="0"/>
              </a:rPr>
              <a:t>Thus, we can proceed to perform the two sample t-test with equal variances:</a:t>
            </a:r>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import </a:t>
            </a:r>
            <a:r>
              <a:rPr lang="en-US" sz="2400" b="0" i="0" dirty="0" err="1">
                <a:solidFill>
                  <a:srgbClr val="000000"/>
                </a:solidFill>
                <a:effectLst/>
                <a:latin typeface="Helvetica" panose="020B0604020202020204" pitchFamily="34" charset="0"/>
              </a:rPr>
              <a:t>scipy.stats</a:t>
            </a:r>
            <a:r>
              <a:rPr lang="en-US" sz="2400" b="0" i="0" dirty="0">
                <a:solidFill>
                  <a:srgbClr val="000000"/>
                </a:solidFill>
                <a:effectLst/>
                <a:latin typeface="Helvetica" panose="020B0604020202020204" pitchFamily="34" charset="0"/>
              </a:rPr>
              <a:t> as stats</a:t>
            </a:r>
            <a:endParaRPr lang="en-US" sz="2400" b="0" i="0" dirty="0">
              <a:solidFill>
                <a:srgbClr val="000000"/>
              </a:solidFill>
              <a:effectLst/>
              <a:latin typeface="Helvetica" panose="020B0604020202020204" pitchFamily="34" charset="0"/>
            </a:endParaRPr>
          </a:p>
          <a:p>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#perform two sample t-test with equal variances</a:t>
            </a:r>
            <a:endParaRPr lang="en-US" sz="2400" b="0" i="0" dirty="0">
              <a:solidFill>
                <a:srgbClr val="000000"/>
              </a:solidFill>
              <a:effectLst/>
              <a:latin typeface="Helvetica" panose="020B0604020202020204" pitchFamily="34" charset="0"/>
            </a:endParaRPr>
          </a:p>
          <a:p>
            <a:r>
              <a:rPr lang="en-US" sz="2400" b="0" i="0" dirty="0" err="1">
                <a:solidFill>
                  <a:srgbClr val="000000"/>
                </a:solidFill>
                <a:effectLst/>
                <a:latin typeface="Helvetica" panose="020B0604020202020204" pitchFamily="34" charset="0"/>
              </a:rPr>
              <a:t>stats.ttest_ind</a:t>
            </a:r>
            <a:r>
              <a:rPr lang="en-US" sz="2400" b="0" i="0" dirty="0">
                <a:solidFill>
                  <a:srgbClr val="000000"/>
                </a:solidFill>
                <a:effectLst/>
                <a:latin typeface="Helvetica" panose="020B0604020202020204" pitchFamily="34" charset="0"/>
              </a:rPr>
              <a:t>(a=group1, b=group2, </a:t>
            </a:r>
            <a:r>
              <a:rPr lang="en-US" sz="2400" b="0" i="0" dirty="0" err="1">
                <a:solidFill>
                  <a:srgbClr val="000000"/>
                </a:solidFill>
                <a:effectLst/>
                <a:latin typeface="Helvetica" panose="020B0604020202020204" pitchFamily="34" charset="0"/>
              </a:rPr>
              <a:t>equal_var</a:t>
            </a:r>
            <a:r>
              <a:rPr lang="en-US" sz="2400" b="0" i="0" dirty="0">
                <a:solidFill>
                  <a:srgbClr val="000000"/>
                </a:solidFill>
                <a:effectLst/>
                <a:latin typeface="Helvetica" panose="020B0604020202020204" pitchFamily="34" charset="0"/>
              </a:rPr>
              <a:t>=True)</a:t>
            </a:r>
            <a:endParaRPr lang="en-US" sz="2400" b="0" i="0" dirty="0">
              <a:solidFill>
                <a:srgbClr val="000000"/>
              </a:solidFill>
              <a:effectLst/>
              <a:latin typeface="Helvetica" panose="020B0604020202020204" pitchFamily="34" charset="0"/>
            </a:endParaRPr>
          </a:p>
          <a:p>
            <a:endParaRPr lang="en-IN" sz="1800"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051E50"/>
                </a:solidFill>
                <a:effectLst/>
                <a:latin typeface="Raleway"/>
              </a:rPr>
              <a:t>Purpose of One Sample T Test</a:t>
            </a:r>
            <a:br>
              <a:rPr lang="en-US" b="1" i="0" dirty="0">
                <a:solidFill>
                  <a:srgbClr val="051E50"/>
                </a:solidFill>
                <a:effectLst/>
                <a:latin typeface="Raleway"/>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7A7A7A"/>
                </a:solidFill>
                <a:effectLst/>
                <a:latin typeface="Raleway"/>
              </a:rPr>
              <a:t>The purpose of the One Sample T Test is to determine if a sample observations could have come from a process that follows a specific parameter (like the mean).</a:t>
            </a:r>
            <a:endParaRPr lang="en-US" sz="2000" b="0" i="0" dirty="0">
              <a:solidFill>
                <a:srgbClr val="7A7A7A"/>
              </a:solidFill>
              <a:effectLst/>
              <a:latin typeface="Raleway"/>
            </a:endParaRPr>
          </a:p>
          <a:p>
            <a:r>
              <a:rPr lang="en-US" sz="1600" b="0" i="0" dirty="0">
                <a:solidFill>
                  <a:srgbClr val="7A7A7A"/>
                </a:solidFill>
                <a:effectLst/>
                <a:latin typeface="Raleway"/>
              </a:rPr>
              <a:t>It is typically implemented on small samples.</a:t>
            </a:r>
            <a:endParaRPr lang="en-US" sz="1600" b="0" i="0" dirty="0">
              <a:solidFill>
                <a:srgbClr val="7A7A7A"/>
              </a:solidFill>
              <a:effectLst/>
              <a:latin typeface="Raleway"/>
            </a:endParaRPr>
          </a:p>
          <a:p>
            <a:r>
              <a:rPr lang="en-US" sz="1600" b="0" i="0" dirty="0">
                <a:solidFill>
                  <a:srgbClr val="7A7A7A"/>
                </a:solidFill>
                <a:effectLst/>
                <a:latin typeface="Raleway"/>
              </a:rPr>
              <a:t>For example, given a sample of 15 items, you want to test if the sample mean is the same as a hypothesized mean (population).</a:t>
            </a:r>
            <a:endParaRPr lang="en-US" sz="1600" dirty="0">
              <a:solidFill>
                <a:srgbClr val="7A7A7A"/>
              </a:solidFill>
              <a:latin typeface="Raleway"/>
            </a:endParaRPr>
          </a:p>
          <a:p>
            <a:r>
              <a:rPr lang="en-US" sz="1600" b="0" i="0" dirty="0">
                <a:solidFill>
                  <a:srgbClr val="7A7A7A"/>
                </a:solidFill>
                <a:effectLst/>
                <a:latin typeface="Raleway"/>
              </a:rPr>
              <a:t>That is, essentially you want to know if the sample came from the given population or not.</a:t>
            </a:r>
            <a:endParaRPr lang="en-US" sz="1600" b="0" i="0" dirty="0">
              <a:solidFill>
                <a:srgbClr val="7A7A7A"/>
              </a:solidFill>
              <a:effectLst/>
              <a:latin typeface="Raleway"/>
            </a:endParaRPr>
          </a:p>
          <a:p>
            <a:r>
              <a:rPr lang="en-US" sz="1600" b="0" i="0" dirty="0">
                <a:solidFill>
                  <a:srgbClr val="7A7A7A"/>
                </a:solidFill>
                <a:effectLst/>
                <a:latin typeface="Raleway"/>
              </a:rPr>
              <a:t>Let’s suppose, you want to test if the mean weight of a manufactured component (from a sample size 15) is of a particular value (55 grams), with a 99% confidence.</a:t>
            </a:r>
            <a:endParaRPr lang="en-US" sz="1600" dirty="0">
              <a:solidFill>
                <a:srgbClr val="7A7A7A"/>
              </a:solidFill>
              <a:latin typeface="Raleway"/>
            </a:endParaRPr>
          </a:p>
          <a:p>
            <a:endParaRPr lang="en-IN" sz="2800"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400" b="1" i="0" dirty="0">
                <a:solidFill>
                  <a:srgbClr val="7A7A7A"/>
                </a:solidFill>
                <a:effectLst/>
                <a:latin typeface="Raleway"/>
              </a:rPr>
              <a:t>How did we determine One sample T-test is the right test for this?</a:t>
            </a:r>
            <a:endParaRPr lang="en-IN" sz="2400" dirty="0"/>
          </a:p>
        </p:txBody>
      </p:sp>
      <p:sp>
        <p:nvSpPr>
          <p:cNvPr id="3" name="Content Placeholder 2"/>
          <p:cNvSpPr>
            <a:spLocks noGrp="1"/>
          </p:cNvSpPr>
          <p:nvPr>
            <p:ph idx="1"/>
          </p:nvPr>
        </p:nvSpPr>
        <p:spPr>
          <a:xfrm>
            <a:off x="457200" y="1052736"/>
            <a:ext cx="8229600" cy="5073427"/>
          </a:xfrm>
        </p:spPr>
        <p:txBody>
          <a:bodyPr>
            <a:normAutofit/>
          </a:bodyPr>
          <a:lstStyle/>
          <a:p>
            <a:r>
              <a:rPr lang="en-US" sz="2000" b="0" i="0" dirty="0">
                <a:solidFill>
                  <a:srgbClr val="7A7A7A"/>
                </a:solidFill>
                <a:effectLst/>
                <a:latin typeface="Raleway"/>
              </a:rPr>
              <a:t>Because, there is only one sample involved and you want to compare the mean of this sample against a particular (hypothesized) value.</a:t>
            </a:r>
            <a:endParaRPr lang="en-US" sz="2000" b="0" i="0" dirty="0">
              <a:solidFill>
                <a:srgbClr val="7A7A7A"/>
              </a:solidFill>
              <a:effectLst/>
              <a:latin typeface="Raleway"/>
            </a:endParaRPr>
          </a:p>
          <a:p>
            <a:r>
              <a:rPr lang="en-US" sz="1800" b="0" i="0" dirty="0">
                <a:solidFill>
                  <a:srgbClr val="7A7A7A"/>
                </a:solidFill>
                <a:effectLst/>
                <a:latin typeface="Raleway"/>
              </a:rPr>
              <a:t>To do this, you need to set up a </a:t>
            </a:r>
            <a:r>
              <a:rPr lang="en-US" sz="1800" b="1" i="0" dirty="0">
                <a:solidFill>
                  <a:srgbClr val="7A7A7A"/>
                </a:solidFill>
                <a:effectLst/>
                <a:latin typeface="Raleway"/>
              </a:rPr>
              <a:t>null hypothesis</a:t>
            </a:r>
            <a:r>
              <a:rPr lang="en-US" sz="1800" b="0" i="0" dirty="0">
                <a:solidFill>
                  <a:srgbClr val="7A7A7A"/>
                </a:solidFill>
                <a:effectLst/>
                <a:latin typeface="Raleway"/>
              </a:rPr>
              <a:t> and an </a:t>
            </a:r>
            <a:r>
              <a:rPr lang="en-US" sz="1800" b="1" i="0" dirty="0">
                <a:solidFill>
                  <a:srgbClr val="7A7A7A"/>
                </a:solidFill>
                <a:effectLst/>
                <a:latin typeface="Raleway"/>
              </a:rPr>
              <a:t>alternate hypothesis</a:t>
            </a:r>
            <a:r>
              <a:rPr lang="en-US" sz="1800" b="0" i="0" dirty="0">
                <a:solidFill>
                  <a:srgbClr val="7A7A7A"/>
                </a:solidFill>
                <a:effectLst/>
                <a:latin typeface="Raleway"/>
              </a:rPr>
              <a:t>.</a:t>
            </a:r>
            <a:endParaRPr lang="en-US" sz="1800" b="0" i="0" dirty="0">
              <a:solidFill>
                <a:srgbClr val="7A7A7A"/>
              </a:solidFill>
              <a:effectLst/>
              <a:latin typeface="Raleway"/>
            </a:endParaRPr>
          </a:p>
          <a:p>
            <a:r>
              <a:rPr lang="en-US" sz="2000" b="0" i="0" dirty="0">
                <a:solidFill>
                  <a:srgbClr val="7A7A7A"/>
                </a:solidFill>
                <a:effectLst/>
                <a:latin typeface="Raleway"/>
              </a:rPr>
              <a:t>The null hypothesis usually assumes that there is no difference in the sample means and the hypothesized mean (comparison mean). The purpose of the T Test is to test if the null hypothesis can be rejected or not.</a:t>
            </a:r>
            <a:endParaRPr lang="en-US" sz="2000" b="0" i="0" dirty="0">
              <a:solidFill>
                <a:srgbClr val="7A7A7A"/>
              </a:solidFill>
              <a:effectLst/>
              <a:latin typeface="Raleway"/>
            </a:endParaRPr>
          </a:p>
          <a:p>
            <a:r>
              <a:rPr lang="en-US" sz="1400" b="0" i="0" dirty="0">
                <a:solidFill>
                  <a:srgbClr val="7A7A7A"/>
                </a:solidFill>
                <a:effectLst/>
                <a:latin typeface="Raleway"/>
              </a:rPr>
              <a:t>Depending on the how the problem is stated, the alternate hypothesis can be one of the following 3 cases:</a:t>
            </a:r>
            <a:endParaRPr lang="en-US" sz="1400" dirty="0">
              <a:solidFill>
                <a:srgbClr val="7A7A7A"/>
              </a:solidFill>
              <a:latin typeface="Raleway"/>
            </a:endParaRPr>
          </a:p>
          <a:p>
            <a:r>
              <a:rPr lang="en-US" sz="1400" b="1" i="0" dirty="0">
                <a:solidFill>
                  <a:srgbClr val="7A7A7A"/>
                </a:solidFill>
                <a:effectLst/>
                <a:latin typeface="Raleway"/>
              </a:rPr>
              <a:t>Case 1: H1 : x̅ != µ.</a:t>
            </a:r>
            <a:r>
              <a:rPr lang="en-US" sz="1400" b="0" i="0" dirty="0">
                <a:solidFill>
                  <a:srgbClr val="7A7A7A"/>
                </a:solidFill>
                <a:effectLst/>
                <a:latin typeface="Raleway"/>
              </a:rPr>
              <a:t> Used when the true sample mean is not equal to the comparison mean. Use Two Tailed T Test.</a:t>
            </a:r>
            <a:endParaRPr lang="en-US" sz="1400" b="0" i="0" dirty="0">
              <a:solidFill>
                <a:srgbClr val="7A7A7A"/>
              </a:solidFill>
              <a:effectLst/>
              <a:latin typeface="Raleway"/>
            </a:endParaRPr>
          </a:p>
          <a:p>
            <a:r>
              <a:rPr lang="en-US" sz="1400" b="1" i="0" dirty="0">
                <a:solidFill>
                  <a:srgbClr val="7A7A7A"/>
                </a:solidFill>
                <a:effectLst/>
                <a:latin typeface="Raleway"/>
              </a:rPr>
              <a:t>Case 2: H1 : x̅ &gt; µ.</a:t>
            </a:r>
            <a:r>
              <a:rPr lang="en-US" sz="1400" b="0" i="0" dirty="0">
                <a:solidFill>
                  <a:srgbClr val="7A7A7A"/>
                </a:solidFill>
                <a:effectLst/>
                <a:latin typeface="Raleway"/>
              </a:rPr>
              <a:t> Used when the true sample mean is greater than the comparison mean. Use Upper Tailed T Test.</a:t>
            </a:r>
            <a:endParaRPr lang="en-US" sz="1400" b="0" i="0" dirty="0">
              <a:solidFill>
                <a:srgbClr val="7A7A7A"/>
              </a:solidFill>
              <a:effectLst/>
              <a:latin typeface="Raleway"/>
            </a:endParaRPr>
          </a:p>
          <a:p>
            <a:r>
              <a:rPr lang="en-US" sz="1400" b="1" i="0" dirty="0">
                <a:solidFill>
                  <a:srgbClr val="7A7A7A"/>
                </a:solidFill>
                <a:effectLst/>
                <a:latin typeface="Raleway"/>
              </a:rPr>
              <a:t>Case 3: H1 : x̅ &lt; µ.</a:t>
            </a:r>
            <a:r>
              <a:rPr lang="en-US" sz="1400" b="0" i="0" dirty="0">
                <a:solidFill>
                  <a:srgbClr val="7A7A7A"/>
                </a:solidFill>
                <a:effectLst/>
                <a:latin typeface="Raleway"/>
              </a:rPr>
              <a:t> Used when the true sample mean is lesser than the comparison mean. Use Lower Tailed T Test.</a:t>
            </a:r>
            <a:endParaRPr lang="en-US" sz="1400" b="0" i="0" dirty="0">
              <a:solidFill>
                <a:srgbClr val="7A7A7A"/>
              </a:solidFill>
              <a:effectLst/>
              <a:latin typeface="Raleway"/>
            </a:endParaRPr>
          </a:p>
          <a:p>
            <a:r>
              <a:rPr lang="en-US" sz="1600" b="0" i="0" dirty="0">
                <a:solidFill>
                  <a:srgbClr val="7A7A7A"/>
                </a:solidFill>
                <a:effectLst/>
                <a:latin typeface="Raleway"/>
              </a:rPr>
              <a:t>Where </a:t>
            </a:r>
            <a:r>
              <a:rPr lang="en-IN" sz="1600" b="0" i="0" dirty="0">
                <a:solidFill>
                  <a:srgbClr val="051E50"/>
                </a:solidFill>
                <a:effectLst/>
                <a:latin typeface="Monaco"/>
              </a:rPr>
              <a:t>x̅ </a:t>
            </a:r>
            <a:r>
              <a:rPr lang="en-US" sz="1600" b="0" i="0" dirty="0">
                <a:solidFill>
                  <a:srgbClr val="7A7A7A"/>
                </a:solidFill>
                <a:effectLst/>
                <a:latin typeface="Raleway"/>
              </a:rPr>
              <a:t>is the sample mean and </a:t>
            </a:r>
            <a:r>
              <a:rPr lang="en-IN" sz="1600" b="0" i="0" dirty="0">
                <a:solidFill>
                  <a:srgbClr val="051E50"/>
                </a:solidFill>
                <a:effectLst/>
                <a:latin typeface="Monaco"/>
              </a:rPr>
              <a:t>µ </a:t>
            </a:r>
            <a:r>
              <a:rPr lang="en-US" sz="1600" b="0" i="0" dirty="0">
                <a:solidFill>
                  <a:srgbClr val="7A7A7A"/>
                </a:solidFill>
                <a:effectLst/>
                <a:latin typeface="Raleway"/>
              </a:rPr>
              <a:t>is the population mean for comparison.</a:t>
            </a:r>
            <a:endParaRPr lang="en-US" sz="1600" b="0" i="0" dirty="0">
              <a:solidFill>
                <a:srgbClr val="7A7A7A"/>
              </a:solidFill>
              <a:effectLst/>
              <a:latin typeface="Raleway"/>
            </a:endParaRPr>
          </a:p>
          <a:p>
            <a:endParaRPr lang="en-IN" sz="20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sz="2200" b="1" i="0" dirty="0">
                <a:solidFill>
                  <a:srgbClr val="051E50"/>
                </a:solidFill>
                <a:effectLst/>
                <a:latin typeface="Raleway"/>
              </a:rPr>
              <a:t>Procedure to do One Sample T Test</a:t>
            </a:r>
            <a:br>
              <a:rPr lang="en-US" b="1" i="0" dirty="0">
                <a:solidFill>
                  <a:srgbClr val="051E50"/>
                </a:solidFill>
                <a:effectLst/>
                <a:latin typeface="Raleway"/>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000" b="1" i="0" dirty="0">
                <a:solidFill>
                  <a:srgbClr val="7A7A7A"/>
                </a:solidFill>
                <a:effectLst/>
                <a:latin typeface="Raleway"/>
              </a:rPr>
              <a:t>Step 1:</a:t>
            </a:r>
            <a:r>
              <a:rPr lang="en-US" sz="2000" b="0" i="0" dirty="0">
                <a:solidFill>
                  <a:srgbClr val="7A7A7A"/>
                </a:solidFill>
                <a:effectLst/>
                <a:latin typeface="Raleway"/>
              </a:rPr>
              <a:t> Define the Null Hypothesis (H0) and Alternate Hypothesis (H1)</a:t>
            </a:r>
            <a:endParaRPr lang="en-US" sz="2000" b="0" i="0" dirty="0">
              <a:solidFill>
                <a:srgbClr val="7A7A7A"/>
              </a:solidFill>
              <a:effectLst/>
              <a:latin typeface="Raleway"/>
            </a:endParaRPr>
          </a:p>
          <a:p>
            <a:pPr algn="l" fontAlgn="base"/>
            <a:r>
              <a:rPr lang="en-US" sz="2000" b="0" i="0" dirty="0">
                <a:solidFill>
                  <a:srgbClr val="7A7A7A"/>
                </a:solidFill>
                <a:effectLst/>
                <a:latin typeface="Raleway"/>
              </a:rPr>
              <a:t>Example:</a:t>
            </a:r>
            <a:endParaRPr lang="en-US" sz="2000" b="0" i="0" dirty="0">
              <a:solidFill>
                <a:srgbClr val="7A7A7A"/>
              </a:solidFill>
              <a:effectLst/>
              <a:latin typeface="Raleway"/>
            </a:endParaRPr>
          </a:p>
          <a:p>
            <a:pPr algn="l" fontAlgn="base"/>
            <a:r>
              <a:rPr lang="en-US" sz="2000" b="0" i="0" dirty="0">
                <a:solidFill>
                  <a:srgbClr val="7A7A7A"/>
                </a:solidFill>
                <a:effectLst/>
                <a:latin typeface="Raleway"/>
              </a:rPr>
              <a:t>H0: Sample mean (x̅) = Hypothesized Population mean (µ)</a:t>
            </a:r>
            <a:endParaRPr lang="en-US" sz="2000" b="0" i="0" dirty="0">
              <a:solidFill>
                <a:srgbClr val="7A7A7A"/>
              </a:solidFill>
              <a:effectLst/>
              <a:latin typeface="Raleway"/>
            </a:endParaRPr>
          </a:p>
          <a:p>
            <a:pPr algn="l" fontAlgn="base"/>
            <a:r>
              <a:rPr lang="en-US" sz="1800" b="0" i="0" dirty="0">
                <a:solidFill>
                  <a:srgbClr val="7A7A7A"/>
                </a:solidFill>
                <a:effectLst/>
                <a:latin typeface="Raleway"/>
              </a:rPr>
              <a:t>H1: Sample mean (x̅) != Hypothesized Population mean (µ)</a:t>
            </a:r>
            <a:endParaRPr lang="en-US" sz="1800" dirty="0">
              <a:solidFill>
                <a:srgbClr val="7A7A7A"/>
              </a:solidFill>
              <a:latin typeface="Raleway"/>
            </a:endParaRPr>
          </a:p>
          <a:p>
            <a:pPr algn="l" fontAlgn="base"/>
            <a:r>
              <a:rPr lang="en-US" sz="1800" b="0" i="0" dirty="0">
                <a:solidFill>
                  <a:srgbClr val="7A7A7A"/>
                </a:solidFill>
                <a:effectLst/>
                <a:latin typeface="Raleway"/>
              </a:rPr>
              <a:t>The alternate hypothesis can also state that the sample mean is greater than or less than the comparison mean.</a:t>
            </a:r>
            <a:endParaRPr lang="en-US" sz="1800" b="0" i="0" dirty="0">
              <a:solidFill>
                <a:srgbClr val="7A7A7A"/>
              </a:solidFill>
              <a:effectLst/>
              <a:latin typeface="Raleway"/>
            </a:endParaRPr>
          </a:p>
          <a:p>
            <a:pPr algn="l" fontAlgn="base"/>
            <a:r>
              <a:rPr lang="en-US" sz="1800" b="1" i="0" dirty="0">
                <a:solidFill>
                  <a:srgbClr val="7A7A7A"/>
                </a:solidFill>
                <a:effectLst/>
                <a:latin typeface="Raleway"/>
              </a:rPr>
              <a:t>Step 2:</a:t>
            </a:r>
            <a:r>
              <a:rPr lang="en-US" sz="1800" b="0" i="0" dirty="0">
                <a:solidFill>
                  <a:srgbClr val="7A7A7A"/>
                </a:solidFill>
                <a:effectLst/>
                <a:latin typeface="Raleway"/>
              </a:rPr>
              <a:t> Compute the test statistic (T)</a:t>
            </a:r>
            <a:endParaRPr lang="en-US" sz="1800" b="0" i="0" dirty="0">
              <a:solidFill>
                <a:srgbClr val="7A7A7A"/>
              </a:solidFill>
              <a:effectLst/>
              <a:latin typeface="Raleway"/>
            </a:endParaRPr>
          </a:p>
          <a:p>
            <a:pPr algn="l" fontAlgn="base"/>
            <a:r>
              <a:rPr lang="de-DE" sz="2400" b="0" i="0" u="none" strike="noStrike" dirty="0">
                <a:solidFill>
                  <a:srgbClr val="7A7A7A"/>
                </a:solidFill>
                <a:effectLst/>
                <a:latin typeface="MathJax_Math-italic"/>
              </a:rPr>
              <a:t>t</a:t>
            </a:r>
            <a:r>
              <a:rPr lang="de-DE" sz="2400" b="0" i="0" u="none" strike="noStrike" dirty="0">
                <a:solidFill>
                  <a:srgbClr val="7A7A7A"/>
                </a:solidFill>
                <a:effectLst/>
                <a:latin typeface="MathJax_Main"/>
              </a:rPr>
              <a:t>=Z/s</a:t>
            </a:r>
            <a:endParaRPr lang="de-DE" sz="2400" b="0" i="0" u="none" strike="noStrike" dirty="0">
              <a:solidFill>
                <a:srgbClr val="7A7A7A"/>
              </a:solidFill>
              <a:effectLst/>
              <a:latin typeface="MathJax_Main"/>
            </a:endParaRPr>
          </a:p>
          <a:p>
            <a:pPr algn="l" fontAlgn="base"/>
            <a:r>
              <a:rPr lang="en-IN" sz="1400" b="0" i="0" dirty="0">
                <a:solidFill>
                  <a:srgbClr val="7A7A7A"/>
                </a:solidFill>
                <a:effectLst/>
                <a:latin typeface="Raleway"/>
              </a:rPr>
              <a:t>where </a:t>
            </a:r>
            <a:r>
              <a:rPr lang="de-DE" sz="2400" dirty="0">
                <a:solidFill>
                  <a:srgbClr val="7A7A7A"/>
                </a:solidFill>
                <a:latin typeface="MathJax_Main"/>
              </a:rPr>
              <a:t>s </a:t>
            </a:r>
            <a:r>
              <a:rPr lang="en-IN" sz="1400" b="0" i="0" dirty="0">
                <a:solidFill>
                  <a:srgbClr val="7A7A7A"/>
                </a:solidFill>
                <a:effectLst/>
                <a:latin typeface="Raleway"/>
              </a:rPr>
              <a:t>is the </a:t>
            </a:r>
            <a:r>
              <a:rPr lang="en-IN" sz="1400" b="0" i="0" u="none" strike="noStrike" dirty="0">
                <a:solidFill>
                  <a:srgbClr val="0274BE"/>
                </a:solidFill>
                <a:effectLst/>
                <a:latin typeface="Raleway"/>
              </a:rPr>
              <a:t>standard error</a:t>
            </a:r>
            <a:r>
              <a:rPr lang="en-IN" sz="1400" b="0" i="0" dirty="0">
                <a:solidFill>
                  <a:srgbClr val="7A7A7A"/>
                </a:solidFill>
                <a:effectLst/>
                <a:latin typeface="Raleway"/>
              </a:rPr>
              <a:t>.</a:t>
            </a:r>
            <a:br>
              <a:rPr lang="de-DE" sz="2400" dirty="0"/>
            </a:br>
            <a:r>
              <a:rPr lang="en-US" sz="1400" b="1" i="0" dirty="0">
                <a:solidFill>
                  <a:srgbClr val="7A7A7A"/>
                </a:solidFill>
                <a:effectLst/>
                <a:latin typeface="Raleway"/>
              </a:rPr>
              <a:t>Step 3:</a:t>
            </a:r>
            <a:r>
              <a:rPr lang="en-US" sz="1400" b="0" i="0" dirty="0">
                <a:solidFill>
                  <a:srgbClr val="7A7A7A"/>
                </a:solidFill>
                <a:effectLst/>
                <a:latin typeface="Raleway"/>
              </a:rPr>
              <a:t> Find the T-critical from the T-Table</a:t>
            </a:r>
            <a:endParaRPr lang="en-US" sz="1400" b="0" i="0" dirty="0">
              <a:solidFill>
                <a:srgbClr val="7A7A7A"/>
              </a:solidFill>
              <a:effectLst/>
              <a:latin typeface="Raleway"/>
            </a:endParaRPr>
          </a:p>
          <a:p>
            <a:pPr algn="l" fontAlgn="base"/>
            <a:r>
              <a:rPr lang="en-US" sz="1400" b="0" i="0" dirty="0">
                <a:solidFill>
                  <a:srgbClr val="7A7A7A"/>
                </a:solidFill>
                <a:effectLst/>
                <a:latin typeface="Raleway"/>
              </a:rPr>
              <a:t>Use the degree of freedom and the alpha level (0.05) to find the T-critical.</a:t>
            </a:r>
            <a:endParaRPr lang="en-US" sz="1400" dirty="0">
              <a:solidFill>
                <a:srgbClr val="7A7A7A"/>
              </a:solidFill>
              <a:latin typeface="Raleway"/>
            </a:endParaRPr>
          </a:p>
          <a:p>
            <a:pPr algn="l" fontAlgn="base"/>
            <a:r>
              <a:rPr lang="en-US" sz="1400" b="1" i="0" dirty="0">
                <a:solidFill>
                  <a:srgbClr val="7A7A7A"/>
                </a:solidFill>
                <a:effectLst/>
                <a:latin typeface="Raleway"/>
              </a:rPr>
              <a:t>Step 4:</a:t>
            </a:r>
            <a:r>
              <a:rPr lang="en-US" sz="1400" b="0" i="0" dirty="0">
                <a:solidFill>
                  <a:srgbClr val="7A7A7A"/>
                </a:solidFill>
                <a:effectLst/>
                <a:latin typeface="Raleway"/>
              </a:rPr>
              <a:t> Determine if the computed test statistic falls in the rejection region.</a:t>
            </a:r>
            <a:endParaRPr lang="en-US" sz="1400" b="0" i="0" dirty="0">
              <a:solidFill>
                <a:srgbClr val="7A7A7A"/>
              </a:solidFill>
              <a:effectLst/>
              <a:latin typeface="Raleway"/>
            </a:endParaRPr>
          </a:p>
          <a:p>
            <a:pPr algn="l" fontAlgn="base"/>
            <a:r>
              <a:rPr lang="en-US" sz="1400" b="0" i="0" dirty="0">
                <a:solidFill>
                  <a:srgbClr val="7A7A7A"/>
                </a:solidFill>
                <a:effectLst/>
                <a:latin typeface="Raleway"/>
              </a:rPr>
              <a:t>Alternately, simply compute the P-value. If it is less than the significance level (0.05 or 0.01), reject the null hypothesis.</a:t>
            </a:r>
            <a:endParaRPr lang="en-US" sz="2400" b="0" i="0" dirty="0">
              <a:solidFill>
                <a:srgbClr val="7A7A7A"/>
              </a:solidFill>
              <a:effectLst/>
              <a:latin typeface="Raleway"/>
            </a:endParaRPr>
          </a:p>
          <a:p>
            <a:endParaRPr lang="en-IN"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Formula</a:t>
            </a:r>
            <a:endParaRPr lang="en-IN" dirty="0"/>
          </a:p>
        </p:txBody>
      </p:sp>
      <p:sp>
        <p:nvSpPr>
          <p:cNvPr id="3" name="Content Placeholder 2"/>
          <p:cNvSpPr>
            <a:spLocks noGrp="1"/>
          </p:cNvSpPr>
          <p:nvPr>
            <p:ph idx="1"/>
          </p:nvPr>
        </p:nvSpPr>
        <p:spPr>
          <a:xfrm>
            <a:off x="457200" y="731838"/>
            <a:ext cx="8229600" cy="5394326"/>
          </a:xfrm>
        </p:spPr>
        <p:txBody>
          <a:bodyPr/>
          <a:lstStyle/>
          <a:p>
            <a:pPr algn="l" fontAlgn="base"/>
            <a:r>
              <a:rPr lang="en-IN" b="0" i="0" dirty="0">
                <a:solidFill>
                  <a:srgbClr val="777777"/>
                </a:solidFill>
                <a:effectLst/>
                <a:latin typeface="pt sans" panose="020B0503020203020204" pitchFamily="34" charset="0"/>
              </a:rPr>
              <a:t>x̄ = </a:t>
            </a:r>
            <a:r>
              <a:rPr lang="en-IN" b="0" i="0" u="none" strike="noStrike" dirty="0">
                <a:solidFill>
                  <a:srgbClr val="05A9C5"/>
                </a:solidFill>
                <a:effectLst/>
                <a:latin typeface="inherit"/>
                <a:hlinkClick r:id="rId1"/>
              </a:rPr>
              <a:t>sample mean</a:t>
            </a:r>
            <a:r>
              <a:rPr lang="en-IN" b="0" i="0" dirty="0">
                <a:solidFill>
                  <a:srgbClr val="777777"/>
                </a:solidFill>
                <a:effectLst/>
                <a:latin typeface="pt sans" panose="020B0503020203020204" pitchFamily="34" charset="0"/>
              </a:rPr>
              <a:t> = 280</a:t>
            </a:r>
            <a:br>
              <a:rPr lang="en-IN" b="0" i="0" dirty="0">
                <a:solidFill>
                  <a:srgbClr val="777777"/>
                </a:solidFill>
                <a:effectLst/>
                <a:latin typeface="pt sans" panose="020B0503020203020204" pitchFamily="34" charset="0"/>
              </a:rPr>
            </a:br>
            <a:r>
              <a:rPr lang="el-GR" b="0" i="0" dirty="0">
                <a:solidFill>
                  <a:srgbClr val="777777"/>
                </a:solidFill>
                <a:effectLst/>
                <a:latin typeface="pt sans" panose="020B0503020203020204" pitchFamily="34" charset="0"/>
              </a:rPr>
              <a:t>μ</a:t>
            </a:r>
            <a:r>
              <a:rPr lang="el-GR" b="0" i="0" baseline="-25000" dirty="0">
                <a:solidFill>
                  <a:srgbClr val="777777"/>
                </a:solidFill>
                <a:effectLst/>
                <a:latin typeface="inherit"/>
              </a:rPr>
              <a:t>0</a:t>
            </a:r>
            <a:r>
              <a:rPr lang="el-GR" b="0" i="0" dirty="0">
                <a:solidFill>
                  <a:srgbClr val="777777"/>
                </a:solidFill>
                <a:effectLst/>
                <a:latin typeface="pt sans" panose="020B0503020203020204" pitchFamily="34" charset="0"/>
              </a:rPr>
              <a:t> = </a:t>
            </a:r>
            <a:r>
              <a:rPr lang="en-IN" b="0" i="0" u="none" strike="noStrike" dirty="0">
                <a:solidFill>
                  <a:srgbClr val="05A9C5"/>
                </a:solidFill>
                <a:effectLst/>
                <a:latin typeface="inherit"/>
                <a:hlinkClick r:id="rId2"/>
              </a:rPr>
              <a:t>population mean</a:t>
            </a:r>
            <a:r>
              <a:rPr lang="en-IN" b="0" i="0" dirty="0">
                <a:solidFill>
                  <a:srgbClr val="777777"/>
                </a:solidFill>
                <a:effectLst/>
                <a:latin typeface="pt sans" panose="020B0503020203020204" pitchFamily="34" charset="0"/>
              </a:rPr>
              <a:t> = 300</a:t>
            </a:r>
            <a:br>
              <a:rPr lang="en-IN" b="0" i="0" dirty="0">
                <a:solidFill>
                  <a:srgbClr val="777777"/>
                </a:solidFill>
                <a:effectLst/>
                <a:latin typeface="pt sans" panose="020B0503020203020204" pitchFamily="34" charset="0"/>
              </a:rPr>
            </a:br>
            <a:r>
              <a:rPr lang="en-IN" b="0" i="0" dirty="0">
                <a:solidFill>
                  <a:srgbClr val="777777"/>
                </a:solidFill>
                <a:effectLst/>
                <a:latin typeface="pt sans" panose="020B0503020203020204" pitchFamily="34" charset="0"/>
              </a:rPr>
              <a:t>s = sample standard deviation = 50</a:t>
            </a:r>
            <a:br>
              <a:rPr lang="en-IN" b="0" i="0" dirty="0">
                <a:solidFill>
                  <a:srgbClr val="777777"/>
                </a:solidFill>
                <a:effectLst/>
                <a:latin typeface="pt sans" panose="020B0503020203020204" pitchFamily="34" charset="0"/>
              </a:rPr>
            </a:br>
            <a:r>
              <a:rPr lang="en-IN" b="0" i="0" dirty="0">
                <a:solidFill>
                  <a:srgbClr val="777777"/>
                </a:solidFill>
                <a:effectLst/>
                <a:latin typeface="pt sans" panose="020B0503020203020204" pitchFamily="34" charset="0"/>
              </a:rPr>
              <a:t>n = </a:t>
            </a:r>
            <a:r>
              <a:rPr lang="en-IN" b="0" i="0" u="none" strike="noStrike" dirty="0">
                <a:solidFill>
                  <a:srgbClr val="05A9C5"/>
                </a:solidFill>
                <a:effectLst/>
                <a:latin typeface="inherit"/>
                <a:hlinkClick r:id="rId3"/>
              </a:rPr>
              <a:t>sample size</a:t>
            </a:r>
            <a:r>
              <a:rPr lang="en-IN" b="0" i="0" dirty="0">
                <a:solidFill>
                  <a:srgbClr val="777777"/>
                </a:solidFill>
                <a:effectLst/>
                <a:latin typeface="pt sans" panose="020B0503020203020204" pitchFamily="34" charset="0"/>
              </a:rPr>
              <a:t> = 15</a:t>
            </a:r>
            <a:endParaRPr lang="en-IN" b="0" i="0" dirty="0">
              <a:solidFill>
                <a:srgbClr val="777777"/>
              </a:solidFill>
              <a:effectLst/>
              <a:latin typeface="pt sans" panose="020B0503020203020204" pitchFamily="34" charset="0"/>
            </a:endParaRPr>
          </a:p>
          <a:p>
            <a:pPr algn="l" fontAlgn="base"/>
            <a:r>
              <a:rPr lang="en-IN" b="0" i="0" dirty="0">
                <a:solidFill>
                  <a:srgbClr val="777777"/>
                </a:solidFill>
                <a:effectLst/>
                <a:latin typeface="pt sans" panose="020B0503020203020204" pitchFamily="34" charset="0"/>
              </a:rPr>
              <a:t>t = (280 – 300)/ (50/√15) = -20 / 12.909945 = -1.549.</a:t>
            </a:r>
            <a:endParaRPr lang="en-IN" b="0" i="0" dirty="0">
              <a:solidFill>
                <a:srgbClr val="777777"/>
              </a:solidFill>
              <a:effectLst/>
              <a:latin typeface="pt sans" panose="020B0503020203020204" pitchFamily="34" charset="0"/>
            </a:endParaRPr>
          </a:p>
          <a:p>
            <a:endParaRPr lang="en-IN"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836712"/>
            <a:ext cx="8229600" cy="5289451"/>
          </a:xfrm>
        </p:spPr>
        <p:txBody>
          <a:bodyPr/>
          <a:lstStyle/>
          <a:p>
            <a:r>
              <a:rPr lang="en-IN" b="1" i="0" dirty="0">
                <a:solidFill>
                  <a:srgbClr val="7A7A7A"/>
                </a:solidFill>
                <a:effectLst/>
                <a:latin typeface="Raleway"/>
              </a:rPr>
              <a:t>Problem Statement:</a:t>
            </a:r>
            <a:endParaRPr lang="en-IN" b="1" i="0" dirty="0">
              <a:solidFill>
                <a:srgbClr val="7A7A7A"/>
              </a:solidFill>
              <a:effectLst/>
              <a:latin typeface="Raleway"/>
            </a:endParaRPr>
          </a:p>
          <a:p>
            <a:r>
              <a:rPr lang="en-US" sz="2000" b="0" i="0" dirty="0">
                <a:solidFill>
                  <a:srgbClr val="7A7A7A"/>
                </a:solidFill>
                <a:effectLst/>
                <a:latin typeface="Raleway"/>
              </a:rPr>
              <a:t>We have the potato yield from 12 different farms. We know that the standard potato yield for the given variety is µ=20.</a:t>
            </a:r>
            <a:endParaRPr lang="en-US" sz="2000" b="0" i="0" dirty="0">
              <a:solidFill>
                <a:srgbClr val="7A7A7A"/>
              </a:solidFill>
              <a:effectLst/>
              <a:latin typeface="Raleway"/>
            </a:endParaRPr>
          </a:p>
          <a:p>
            <a:r>
              <a:rPr lang="en-IN" sz="1800" b="0" i="0" dirty="0">
                <a:solidFill>
                  <a:srgbClr val="7A7A7A"/>
                </a:solidFill>
                <a:effectLst/>
                <a:latin typeface="Raleway"/>
              </a:rPr>
              <a:t>x = [21.5, 24.5, 18.5, 17.2, 14.5, 23.2, 22.1, 20.5, 19.4, 18.1, 24.1, 18.5]</a:t>
            </a:r>
            <a:endParaRPr lang="en-US" sz="1800" dirty="0">
              <a:solidFill>
                <a:srgbClr val="7A7A7A"/>
              </a:solidFill>
              <a:latin typeface="Raleway"/>
            </a:endParaRPr>
          </a:p>
          <a:p>
            <a:r>
              <a:rPr lang="en-US" sz="1800" b="0" i="0" dirty="0">
                <a:solidFill>
                  <a:srgbClr val="7A7A7A"/>
                </a:solidFill>
                <a:effectLst/>
                <a:latin typeface="Raleway"/>
              </a:rPr>
              <a:t>Test if the potato yield from these farms is significantly better than the standard yield.</a:t>
            </a:r>
            <a:endParaRPr lang="en-US" sz="1800" b="0" i="0" dirty="0">
              <a:solidFill>
                <a:srgbClr val="7A7A7A"/>
              </a:solidFill>
              <a:effectLst/>
              <a:latin typeface="Raleway"/>
            </a:endParaRPr>
          </a:p>
          <a:p>
            <a:r>
              <a:rPr lang="en-US" sz="1800" b="1" i="0" dirty="0">
                <a:solidFill>
                  <a:srgbClr val="7A7A7A"/>
                </a:solidFill>
                <a:effectLst/>
                <a:latin typeface="Raleway"/>
              </a:rPr>
              <a:t>Step 1: Define the Null and Alternate Hypothesis</a:t>
            </a:r>
            <a:endParaRPr lang="en-US" sz="1800" b="1" i="0" dirty="0">
              <a:solidFill>
                <a:srgbClr val="7A7A7A"/>
              </a:solidFill>
              <a:effectLst/>
              <a:latin typeface="Raleway"/>
            </a:endParaRPr>
          </a:p>
          <a:p>
            <a:r>
              <a:rPr lang="en-IN" sz="1600" b="0" i="0" dirty="0">
                <a:solidFill>
                  <a:srgbClr val="7A7A7A"/>
                </a:solidFill>
                <a:effectLst/>
                <a:latin typeface="Raleway"/>
              </a:rPr>
              <a:t>H0: x̅ = 20</a:t>
            </a:r>
            <a:endParaRPr lang="en-IN" sz="1600" b="0" i="0" dirty="0">
              <a:solidFill>
                <a:srgbClr val="7A7A7A"/>
              </a:solidFill>
              <a:effectLst/>
              <a:latin typeface="Raleway"/>
            </a:endParaRPr>
          </a:p>
          <a:p>
            <a:r>
              <a:rPr lang="en-IN" sz="1800" b="0" i="0" dirty="0">
                <a:solidFill>
                  <a:srgbClr val="7A7A7A"/>
                </a:solidFill>
                <a:effectLst/>
                <a:latin typeface="Raleway"/>
              </a:rPr>
              <a:t>H1: x̅ &gt; 20</a:t>
            </a:r>
            <a:endParaRPr lang="en-IN" sz="1800" b="0" i="0" dirty="0">
              <a:solidFill>
                <a:srgbClr val="7A7A7A"/>
              </a:solidFill>
              <a:effectLst/>
              <a:latin typeface="Raleway"/>
            </a:endParaRPr>
          </a:p>
          <a:p>
            <a:r>
              <a:rPr lang="en-US" sz="1800" b="0" i="0" dirty="0">
                <a:solidFill>
                  <a:srgbClr val="7A7A7A"/>
                </a:solidFill>
                <a:effectLst/>
                <a:latin typeface="Raleway"/>
              </a:rPr>
              <a:t>n = 12. Since this is one sample T test, the degree of freedom = n-1 = 12-1 = 11.</a:t>
            </a:r>
            <a:endParaRPr lang="en-US" sz="1800" b="0" i="0" dirty="0">
              <a:solidFill>
                <a:srgbClr val="7A7A7A"/>
              </a:solidFill>
              <a:effectLst/>
              <a:latin typeface="Raleway"/>
            </a:endParaRPr>
          </a:p>
          <a:p>
            <a:r>
              <a:rPr lang="en-US" sz="1600" b="0" i="0" dirty="0">
                <a:solidFill>
                  <a:srgbClr val="7A7A7A"/>
                </a:solidFill>
                <a:effectLst/>
                <a:latin typeface="Raleway"/>
              </a:rPr>
              <a:t>Let’s set alpha = 0.05, to meet 95% confidence level.</a:t>
            </a:r>
            <a:endParaRPr lang="en-US" sz="1600" b="0" i="0" dirty="0">
              <a:solidFill>
                <a:srgbClr val="7A7A7A"/>
              </a:solidFill>
              <a:effectLst/>
              <a:latin typeface="Raleway"/>
            </a:endParaRPr>
          </a:p>
          <a:p>
            <a:r>
              <a:rPr lang="en-US" sz="1800" b="1" i="0" dirty="0">
                <a:solidFill>
                  <a:srgbClr val="7A7A7A"/>
                </a:solidFill>
                <a:effectLst/>
                <a:latin typeface="Raleway"/>
              </a:rPr>
              <a:t>Step 2: Calculate the Test Statistic (T)</a:t>
            </a:r>
            <a:endParaRPr lang="en-US" sz="1800" b="1" i="0" dirty="0">
              <a:solidFill>
                <a:srgbClr val="7A7A7A"/>
              </a:solidFill>
              <a:effectLst/>
              <a:latin typeface="Raleway"/>
            </a:endParaRPr>
          </a:p>
          <a:p>
            <a:r>
              <a:rPr lang="en-IN" sz="2000" b="0" i="0" dirty="0">
                <a:solidFill>
                  <a:srgbClr val="7A7A7A"/>
                </a:solidFill>
                <a:effectLst/>
                <a:latin typeface="Raleway"/>
              </a:rPr>
              <a:t>1. Calculate sample mean</a:t>
            </a:r>
            <a:endParaRPr lang="en-IN" sz="2000" b="0" i="0" dirty="0">
              <a:solidFill>
                <a:srgbClr val="7A7A7A"/>
              </a:solidFill>
              <a:effectLst/>
              <a:latin typeface="Raleway"/>
            </a:endParaRPr>
          </a:p>
          <a:p>
            <a:r>
              <a:rPr lang="en-IN" sz="1600" b="0" i="0" u="none" strike="noStrike" dirty="0">
                <a:solidFill>
                  <a:srgbClr val="7A7A7A"/>
                </a:solidFill>
                <a:effectLst/>
                <a:latin typeface="MathJax_Math-italic"/>
              </a:rPr>
              <a:t>x</a:t>
            </a:r>
            <a:r>
              <a:rPr lang="en-IN" sz="1600" b="0" i="0" u="none" strike="noStrike" dirty="0">
                <a:solidFill>
                  <a:srgbClr val="7A7A7A"/>
                </a:solidFill>
                <a:effectLst/>
                <a:latin typeface="MathJax_Main"/>
              </a:rPr>
              <a:t>¯=20.175</a:t>
            </a:r>
            <a:br>
              <a:rPr lang="en-IN" sz="1600" dirty="0"/>
            </a:br>
            <a:endParaRPr lang="en-IN"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Can We Reshape Into any Shape?</a:t>
            </a:r>
            <a:br>
              <a:rPr lang="en-IN" dirty="0"/>
            </a:br>
            <a:endParaRPr lang="en-IN" dirty="0"/>
          </a:p>
        </p:txBody>
      </p:sp>
      <p:sp>
        <p:nvSpPr>
          <p:cNvPr id="3" name="Content Placeholder 2"/>
          <p:cNvSpPr>
            <a:spLocks noGrp="1"/>
          </p:cNvSpPr>
          <p:nvPr>
            <p:ph idx="1"/>
          </p:nvPr>
        </p:nvSpPr>
        <p:spPr>
          <a:xfrm>
            <a:off x="457200" y="714356"/>
            <a:ext cx="8229600" cy="5857916"/>
          </a:xfrm>
        </p:spPr>
        <p:txBody>
          <a:bodyPr>
            <a:normAutofit lnSpcReduction="10000"/>
          </a:bodyPr>
          <a:lstStyle/>
          <a:p>
            <a:r>
              <a:rPr lang="en-IN" sz="2400" dirty="0"/>
              <a:t>Yes, as long as the elements required for reshaping are equal in both shapes.</a:t>
            </a:r>
            <a:endParaRPr lang="en-IN" sz="2400" dirty="0"/>
          </a:p>
          <a:p>
            <a:r>
              <a:rPr lang="en-IN" sz="2400" dirty="0"/>
              <a:t>We can reshape an 8 elements 1D array into 4 elements in 2 rows 2D array but we cannot reshape it into a 3 elements 3 rows 2D array as that would require 3x3 = 9 elements.</a:t>
            </a:r>
            <a:endParaRPr lang="en-IN" sz="2400" dirty="0"/>
          </a:p>
          <a:p>
            <a:endParaRPr lang="en-IN" dirty="0"/>
          </a:p>
          <a:p>
            <a:r>
              <a:rPr lang="en-IN" dirty="0"/>
              <a:t>import </a:t>
            </a:r>
            <a:r>
              <a:rPr lang="en-IN" dirty="0" err="1"/>
              <a:t>numpy</a:t>
            </a:r>
            <a:r>
              <a:rPr lang="en-IN" dirty="0"/>
              <a:t> as </a:t>
            </a:r>
            <a:r>
              <a:rPr lang="en-IN" dirty="0" err="1"/>
              <a:t>np</a:t>
            </a:r>
            <a:br>
              <a:rPr lang="en-IN" dirty="0"/>
            </a:br>
            <a:br>
              <a:rPr lang="en-IN" dirty="0"/>
            </a:br>
            <a:r>
              <a:rPr lang="en-IN" dirty="0" err="1"/>
              <a:t>arr</a:t>
            </a:r>
            <a:r>
              <a:rPr lang="en-IN" dirty="0"/>
              <a:t> = </a:t>
            </a:r>
            <a:r>
              <a:rPr lang="en-IN" dirty="0" err="1"/>
              <a:t>np.array</a:t>
            </a:r>
            <a:r>
              <a:rPr lang="en-IN" dirty="0"/>
              <a:t>([1, 2, 3, 4, 5, 6, 7, 8])</a:t>
            </a:r>
            <a:br>
              <a:rPr lang="en-IN" dirty="0"/>
            </a:br>
            <a:br>
              <a:rPr lang="en-IN" dirty="0"/>
            </a:br>
            <a:r>
              <a:rPr lang="en-IN" dirty="0" err="1"/>
              <a:t>newarr</a:t>
            </a:r>
            <a:r>
              <a:rPr lang="en-IN" dirty="0"/>
              <a:t> = </a:t>
            </a:r>
            <a:r>
              <a:rPr lang="en-IN" dirty="0" err="1"/>
              <a:t>arr.reshape</a:t>
            </a:r>
            <a:r>
              <a:rPr lang="en-IN" dirty="0"/>
              <a:t>(3, 3)</a:t>
            </a:r>
            <a:br>
              <a:rPr lang="en-IN" dirty="0"/>
            </a:br>
            <a:br>
              <a:rPr lang="en-IN" dirty="0"/>
            </a:br>
            <a:r>
              <a:rPr lang="en-IN" dirty="0"/>
              <a:t>print(</a:t>
            </a:r>
            <a:r>
              <a:rPr lang="en-IN" dirty="0" err="1"/>
              <a:t>newarr</a:t>
            </a:r>
            <a:r>
              <a:rPr lang="en-IN" dirty="0"/>
              <a:t>)</a:t>
            </a:r>
            <a:endParaRPr lang="en-IN"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IN" b="0" i="0" dirty="0">
                <a:solidFill>
                  <a:srgbClr val="7A7A7A"/>
                </a:solidFill>
                <a:effectLst/>
                <a:latin typeface="Raleway"/>
              </a:rPr>
              <a:t>Calculate sample standard deviation</a:t>
            </a:r>
            <a:endParaRPr lang="en-IN" b="0" i="0" dirty="0">
              <a:solidFill>
                <a:srgbClr val="7A7A7A"/>
              </a:solidFill>
              <a:effectLst/>
              <a:latin typeface="Raleway"/>
            </a:endParaRPr>
          </a:p>
          <a:p>
            <a:r>
              <a:rPr lang="el-GR" b="0" i="0" u="none" strike="noStrike" dirty="0">
                <a:solidFill>
                  <a:srgbClr val="7A7A7A"/>
                </a:solidFill>
                <a:effectLst/>
                <a:latin typeface="MathJax_Math-italic"/>
              </a:rPr>
              <a:t>σ</a:t>
            </a:r>
            <a:r>
              <a:rPr lang="el-GR" b="0" i="0" u="none" strike="noStrike" dirty="0">
                <a:solidFill>
                  <a:srgbClr val="7A7A7A"/>
                </a:solidFill>
                <a:effectLst/>
                <a:latin typeface="MathJax_Main"/>
              </a:rPr>
              <a:t>¯=(</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1–</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a:t>
            </a:r>
            <a:r>
              <a:rPr lang="en-US" b="0" i="0" u="none" strike="noStrike" dirty="0">
                <a:solidFill>
                  <a:srgbClr val="7A7A7A"/>
                </a:solidFill>
                <a:effectLst/>
                <a:latin typeface="MathJax_Main"/>
              </a:rPr>
              <a:t>^</a:t>
            </a:r>
            <a:r>
              <a:rPr lang="el-GR" b="0" i="0" u="none" strike="noStrike" dirty="0">
                <a:solidFill>
                  <a:srgbClr val="7A7A7A"/>
                </a:solidFill>
                <a:effectLst/>
                <a:latin typeface="MathJax_Main"/>
              </a:rPr>
              <a:t>2+(</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2–</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a:t>
            </a:r>
            <a:r>
              <a:rPr lang="en-US" b="0" i="0" u="none" strike="noStrike" dirty="0">
                <a:solidFill>
                  <a:srgbClr val="7A7A7A"/>
                </a:solidFill>
                <a:effectLst/>
                <a:latin typeface="MathJax_Main"/>
              </a:rPr>
              <a:t>^</a:t>
            </a:r>
            <a:r>
              <a:rPr lang="el-GR" b="0" i="0" u="none" strike="noStrike" dirty="0">
                <a:solidFill>
                  <a:srgbClr val="7A7A7A"/>
                </a:solidFill>
                <a:effectLst/>
                <a:latin typeface="MathJax_Main"/>
              </a:rPr>
              <a:t>2+(</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3–</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a:t>
            </a:r>
            <a:r>
              <a:rPr lang="en-US" b="0" i="0" u="none" strike="noStrike" dirty="0">
                <a:solidFill>
                  <a:srgbClr val="7A7A7A"/>
                </a:solidFill>
                <a:effectLst/>
                <a:latin typeface="MathJax_Main"/>
              </a:rPr>
              <a:t>^</a:t>
            </a:r>
            <a:r>
              <a:rPr lang="el-GR" b="0" i="0" u="none" strike="noStrike" dirty="0">
                <a:solidFill>
                  <a:srgbClr val="7A7A7A"/>
                </a:solidFill>
                <a:effectLst/>
                <a:latin typeface="MathJax_Main"/>
              </a:rPr>
              <a:t>2+..+(</a:t>
            </a:r>
            <a:r>
              <a:rPr lang="el-GR" b="0" i="0" u="none" strike="noStrike" dirty="0">
                <a:solidFill>
                  <a:srgbClr val="7A7A7A"/>
                </a:solidFill>
                <a:effectLst/>
                <a:latin typeface="MathJax_Math-italic"/>
              </a:rPr>
              <a:t>xn</a:t>
            </a:r>
            <a:r>
              <a:rPr lang="el-GR" b="0" i="0" u="none" strike="noStrike" dirty="0">
                <a:solidFill>
                  <a:srgbClr val="7A7A7A"/>
                </a:solidFill>
                <a:effectLst/>
                <a:latin typeface="MathJax_Main"/>
              </a:rPr>
              <a:t>–</a:t>
            </a:r>
            <a:r>
              <a:rPr lang="el-GR" b="0" i="0" u="none" strike="noStrike" dirty="0">
                <a:solidFill>
                  <a:srgbClr val="7A7A7A"/>
                </a:solidFill>
                <a:effectLst/>
                <a:latin typeface="MathJax_Math-italic"/>
              </a:rPr>
              <a:t>x</a:t>
            </a:r>
            <a:r>
              <a:rPr lang="el-GR" b="0" i="0" u="none" strike="noStrike" dirty="0">
                <a:solidFill>
                  <a:srgbClr val="7A7A7A"/>
                </a:solidFill>
                <a:effectLst/>
                <a:latin typeface="MathJax_Main"/>
              </a:rPr>
              <a:t>¯)</a:t>
            </a:r>
            <a:r>
              <a:rPr lang="en-US" b="0" i="0" u="none" strike="noStrike" dirty="0">
                <a:solidFill>
                  <a:srgbClr val="7A7A7A"/>
                </a:solidFill>
                <a:effectLst/>
                <a:latin typeface="MathJax_Main"/>
              </a:rPr>
              <a:t>^</a:t>
            </a:r>
            <a:r>
              <a:rPr lang="el-GR" b="0" i="0" u="none" strike="noStrike" dirty="0">
                <a:solidFill>
                  <a:srgbClr val="7A7A7A"/>
                </a:solidFill>
                <a:effectLst/>
                <a:latin typeface="MathJax_Main"/>
              </a:rPr>
              <a:t>2</a:t>
            </a:r>
            <a:r>
              <a:rPr lang="en-US" b="0" i="0" u="none" strike="noStrike" dirty="0">
                <a:solidFill>
                  <a:srgbClr val="7A7A7A"/>
                </a:solidFill>
                <a:effectLst/>
                <a:latin typeface="MathJax_Main"/>
              </a:rPr>
              <a:t>/</a:t>
            </a:r>
            <a:r>
              <a:rPr lang="el-GR" b="0" i="0" u="none" strike="noStrike" dirty="0">
                <a:solidFill>
                  <a:srgbClr val="7A7A7A"/>
                </a:solidFill>
                <a:effectLst/>
                <a:latin typeface="MathJax_Math-italic"/>
              </a:rPr>
              <a:t>n</a:t>
            </a:r>
            <a:r>
              <a:rPr lang="el-GR" b="0" i="0" u="none" strike="noStrike" dirty="0">
                <a:solidFill>
                  <a:srgbClr val="7A7A7A"/>
                </a:solidFill>
                <a:effectLst/>
                <a:latin typeface="MathJax_Main"/>
              </a:rPr>
              <a:t>−1</a:t>
            </a:r>
            <a:endParaRPr lang="en-US" b="0" i="0" u="none" strike="noStrike" dirty="0">
              <a:solidFill>
                <a:srgbClr val="7A7A7A"/>
              </a:solidFill>
              <a:effectLst/>
              <a:latin typeface="MathJax_Main"/>
            </a:endParaRPr>
          </a:p>
          <a:p>
            <a:pPr lvl="1"/>
            <a:r>
              <a:rPr lang="el-GR" b="0" i="0" u="none" strike="noStrike" dirty="0">
                <a:solidFill>
                  <a:srgbClr val="7A7A7A"/>
                </a:solidFill>
                <a:effectLst/>
                <a:latin typeface="MathJax_Math-italic"/>
              </a:rPr>
              <a:t>σ</a:t>
            </a:r>
            <a:r>
              <a:rPr lang="el-GR" b="0" i="0" u="none" strike="noStrike" dirty="0">
                <a:solidFill>
                  <a:srgbClr val="7A7A7A"/>
                </a:solidFill>
                <a:effectLst/>
                <a:latin typeface="MathJax_Main"/>
              </a:rPr>
              <a:t>=3.0211</a:t>
            </a:r>
            <a:br>
              <a:rPr lang="el-GR" dirty="0"/>
            </a:br>
            <a:r>
              <a:rPr lang="en-US" b="0" i="0" dirty="0">
                <a:solidFill>
                  <a:srgbClr val="7A7A7A"/>
                </a:solidFill>
                <a:effectLst/>
                <a:latin typeface="Raleway"/>
              </a:rPr>
              <a:t>Substitute in the T Statistic formula</a:t>
            </a:r>
            <a:endParaRPr lang="en-US" b="0" i="0" dirty="0">
              <a:solidFill>
                <a:srgbClr val="7A7A7A"/>
              </a:solidFill>
              <a:effectLst/>
              <a:latin typeface="Raleway"/>
            </a:endParaRPr>
          </a:p>
          <a:p>
            <a:pPr marL="914400" lvl="2" indent="0">
              <a:buNone/>
            </a:pPr>
            <a:r>
              <a:rPr lang="en-IN" b="0" i="0" u="none" strike="noStrike" dirty="0">
                <a:solidFill>
                  <a:srgbClr val="7A7A7A"/>
                </a:solidFill>
                <a:effectLst/>
                <a:latin typeface="MathJax_Math-italic"/>
              </a:rPr>
              <a:t>T</a:t>
            </a:r>
            <a:r>
              <a:rPr lang="en-IN" b="0" i="0" u="none" strike="noStrike" dirty="0">
                <a:solidFill>
                  <a:srgbClr val="7A7A7A"/>
                </a:solidFill>
                <a:effectLst/>
                <a:latin typeface="MathJax_Main"/>
              </a:rPr>
              <a:t>=</a:t>
            </a:r>
            <a:r>
              <a:rPr lang="en-IN" b="0" i="0" u="none" strike="noStrike" dirty="0">
                <a:solidFill>
                  <a:srgbClr val="7A7A7A"/>
                </a:solidFill>
                <a:effectLst/>
                <a:latin typeface="MathJax_Math-italic"/>
              </a:rPr>
              <a:t>x</a:t>
            </a:r>
            <a:r>
              <a:rPr lang="en-IN" b="0" i="0" u="none" strike="noStrike" dirty="0">
                <a:solidFill>
                  <a:srgbClr val="7A7A7A"/>
                </a:solidFill>
                <a:effectLst/>
                <a:latin typeface="MathJax_Main"/>
              </a:rPr>
              <a:t>¯–</a:t>
            </a:r>
            <a:r>
              <a:rPr lang="el-GR" b="0" i="0" u="none" strike="noStrike" dirty="0">
                <a:solidFill>
                  <a:srgbClr val="7A7A7A"/>
                </a:solidFill>
                <a:effectLst/>
                <a:latin typeface="MathJax_Math-italic"/>
              </a:rPr>
              <a:t>μ</a:t>
            </a:r>
            <a:r>
              <a:rPr lang="en-US" b="0" i="0" u="none" strike="noStrike" dirty="0">
                <a:solidFill>
                  <a:srgbClr val="7A7A7A"/>
                </a:solidFill>
                <a:effectLst/>
                <a:latin typeface="MathJax_Math-italic"/>
              </a:rPr>
              <a:t>/</a:t>
            </a:r>
            <a:r>
              <a:rPr lang="en-IN" b="0" i="0" u="none" strike="noStrike" dirty="0">
                <a:solidFill>
                  <a:srgbClr val="7A7A7A"/>
                </a:solidFill>
                <a:effectLst/>
                <a:latin typeface="MathJax_Math-italic"/>
              </a:rPr>
              <a:t>se</a:t>
            </a:r>
            <a:endParaRPr lang="en-IN" b="0" i="0" u="none" strike="noStrike" dirty="0">
              <a:solidFill>
                <a:srgbClr val="7A7A7A"/>
              </a:solidFill>
              <a:effectLst/>
              <a:latin typeface="MathJax_Math-italic"/>
            </a:endParaRPr>
          </a:p>
          <a:p>
            <a:pPr marL="914400" lvl="2" indent="0">
              <a:buNone/>
            </a:pPr>
            <a:endParaRPr lang="en-IN" dirty="0">
              <a:solidFill>
                <a:srgbClr val="7A7A7A"/>
              </a:solidFill>
              <a:latin typeface="MathJax_Math-italic"/>
            </a:endParaRPr>
          </a:p>
          <a:p>
            <a:pPr marL="914400" lvl="2" indent="0">
              <a:buNone/>
            </a:pPr>
            <a:r>
              <a:rPr lang="en-IN" b="0" i="0" u="none" strike="noStrike" dirty="0">
                <a:solidFill>
                  <a:srgbClr val="7A7A7A"/>
                </a:solidFill>
                <a:effectLst/>
                <a:latin typeface="MathJax_Math-italic"/>
              </a:rPr>
              <a:t>T</a:t>
            </a:r>
            <a:r>
              <a:rPr lang="en-IN" b="0" i="0" u="none" strike="noStrike" dirty="0">
                <a:solidFill>
                  <a:srgbClr val="7A7A7A"/>
                </a:solidFill>
                <a:effectLst/>
                <a:latin typeface="MathJax_Main"/>
              </a:rPr>
              <a:t>=(20.175–20)/(3.0211/√12)=0.2006</a:t>
            </a:r>
            <a:endParaRPr lang="en-IN" b="0" i="0" u="none" strike="noStrike" dirty="0">
              <a:solidFill>
                <a:srgbClr val="7A7A7A"/>
              </a:solidFill>
              <a:effectLst/>
              <a:latin typeface="MathJax_Main"/>
            </a:endParaRPr>
          </a:p>
          <a:p>
            <a:pPr marL="914400" lvl="2" indent="0">
              <a:buNone/>
            </a:pPr>
            <a:br>
              <a:rPr lang="en-IN" dirty="0"/>
            </a:br>
            <a:br>
              <a:rPr lang="en-IN" b="0" i="0" u="none" strike="noStrike" dirty="0">
                <a:solidFill>
                  <a:srgbClr val="7A7A7A"/>
                </a:solidFill>
                <a:effectLst/>
                <a:latin typeface="MathJax_Main"/>
              </a:rPr>
            </a:br>
            <a:br>
              <a:rPr lang="el-GR" dirty="0"/>
            </a:br>
            <a:endParaRPr lang="en-IN"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r>
              <a:rPr lang="en-US" b="1" i="0" dirty="0">
                <a:solidFill>
                  <a:srgbClr val="7A7A7A"/>
                </a:solidFill>
                <a:effectLst/>
                <a:latin typeface="Raleway"/>
              </a:rPr>
              <a:t>Step 3: Find the T-Critical</a:t>
            </a:r>
            <a:endParaRPr lang="en-US" b="1" i="0" dirty="0">
              <a:solidFill>
                <a:srgbClr val="7A7A7A"/>
              </a:solidFill>
              <a:effectLst/>
              <a:latin typeface="Raleway"/>
            </a:endParaRPr>
          </a:p>
          <a:p>
            <a:r>
              <a:rPr lang="en-US" b="0" i="0" dirty="0">
                <a:solidFill>
                  <a:srgbClr val="7A7A7A"/>
                </a:solidFill>
                <a:effectLst/>
                <a:latin typeface="Raleway"/>
              </a:rPr>
              <a:t>For one tailed test, look under 0.05 column. For </a:t>
            </a:r>
            <a:r>
              <a:rPr lang="en-US" b="0" i="0" dirty="0" err="1">
                <a:solidFill>
                  <a:srgbClr val="7A7A7A"/>
                </a:solidFill>
                <a:effectLst/>
                <a:latin typeface="Raleway"/>
              </a:rPr>
              <a:t>d.o.f</a:t>
            </a:r>
            <a:r>
              <a:rPr lang="en-US" b="0" i="0" dirty="0">
                <a:solidFill>
                  <a:srgbClr val="7A7A7A"/>
                </a:solidFill>
                <a:effectLst/>
                <a:latin typeface="Raleway"/>
              </a:rPr>
              <a:t> = 12 – 1 = 11, </a:t>
            </a:r>
            <a:r>
              <a:rPr lang="en-US" b="1" i="0" dirty="0">
                <a:solidFill>
                  <a:srgbClr val="7A7A7A"/>
                </a:solidFill>
                <a:effectLst/>
                <a:latin typeface="Raleway"/>
              </a:rPr>
              <a:t>T-Critical = 1.796</a:t>
            </a:r>
            <a:r>
              <a:rPr lang="en-US" b="0" i="0" dirty="0">
                <a:solidFill>
                  <a:srgbClr val="7A7A7A"/>
                </a:solidFill>
                <a:effectLst/>
                <a:latin typeface="Raleway"/>
              </a:rPr>
              <a:t>.</a:t>
            </a:r>
            <a:endParaRPr lang="en-US" b="1" dirty="0">
              <a:solidFill>
                <a:srgbClr val="7A7A7A"/>
              </a:solidFill>
              <a:latin typeface="Raleway"/>
            </a:endParaRPr>
          </a:p>
          <a:p>
            <a:endParaRPr lang="en-IN"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51520" y="332656"/>
            <a:ext cx="8568952" cy="6408712"/>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08" y="160337"/>
            <a:ext cx="8229600" cy="316335"/>
          </a:xfrm>
        </p:spPr>
        <p:txBody>
          <a:bodyPr>
            <a:normAutofit fontScale="90000"/>
          </a:bodyPr>
          <a:lstStyle/>
          <a:p>
            <a:r>
              <a:rPr lang="en-IN" dirty="0"/>
              <a:t>Linear Functions</a:t>
            </a:r>
            <a:br>
              <a:rPr lang="en-IN" dirty="0"/>
            </a:br>
            <a:endParaRPr lang="en-IN" dirty="0"/>
          </a:p>
        </p:txBody>
      </p:sp>
      <p:sp>
        <p:nvSpPr>
          <p:cNvPr id="3" name="Content Placeholder 2"/>
          <p:cNvSpPr>
            <a:spLocks noGrp="1"/>
          </p:cNvSpPr>
          <p:nvPr>
            <p:ph idx="1"/>
          </p:nvPr>
        </p:nvSpPr>
        <p:spPr>
          <a:xfrm>
            <a:off x="457200" y="476672"/>
            <a:ext cx="8229600" cy="5649492"/>
          </a:xfrm>
        </p:spPr>
        <p:txBody>
          <a:bodyPr>
            <a:normAutofit fontScale="92500"/>
          </a:bodyPr>
          <a:lstStyle/>
          <a:p>
            <a:r>
              <a:rPr lang="en-US" sz="2400" dirty="0"/>
              <a:t>In mathematics a function is used to relate one variable to another variable.</a:t>
            </a:r>
            <a:endParaRPr lang="en-US" sz="2400" dirty="0"/>
          </a:p>
          <a:p>
            <a:r>
              <a:rPr lang="en-US" sz="2400" dirty="0"/>
              <a:t>Suppose we consider the relationship between calorie </a:t>
            </a:r>
            <a:r>
              <a:rPr lang="en-US" sz="2400" dirty="0" err="1"/>
              <a:t>burnage</a:t>
            </a:r>
            <a:r>
              <a:rPr lang="en-US" sz="2400" dirty="0"/>
              <a:t> and average pulse. It is reasonable to assume that, in general, the calorie </a:t>
            </a:r>
            <a:r>
              <a:rPr lang="en-US" sz="2400" dirty="0" err="1"/>
              <a:t>burnage</a:t>
            </a:r>
            <a:r>
              <a:rPr lang="en-US" sz="2400" dirty="0"/>
              <a:t> will change as the average pulse changes - we say that the calorie </a:t>
            </a:r>
            <a:r>
              <a:rPr lang="en-US" sz="2400" dirty="0" err="1"/>
              <a:t>burnage</a:t>
            </a:r>
            <a:r>
              <a:rPr lang="en-US" sz="2400" dirty="0"/>
              <a:t> depends upon the average pulse.</a:t>
            </a:r>
            <a:endParaRPr lang="en-US" sz="2400" dirty="0"/>
          </a:p>
          <a:p>
            <a:r>
              <a:rPr lang="en-US" sz="2000" dirty="0"/>
              <a:t>Furthermore, it may be reasonable to assume that as the average pulse increases, so will the calorie </a:t>
            </a:r>
            <a:r>
              <a:rPr lang="en-US" sz="2000" dirty="0" err="1"/>
              <a:t>burnage</a:t>
            </a:r>
            <a:r>
              <a:rPr lang="en-US" sz="2000" dirty="0"/>
              <a:t>. Calorie </a:t>
            </a:r>
            <a:r>
              <a:rPr lang="en-US" sz="2000" dirty="0" err="1"/>
              <a:t>burnage</a:t>
            </a:r>
            <a:r>
              <a:rPr lang="en-US" sz="2000" dirty="0"/>
              <a:t> and average pulse are the two variables being considered.</a:t>
            </a:r>
            <a:endParaRPr lang="en-US" sz="2000" dirty="0"/>
          </a:p>
          <a:p>
            <a:r>
              <a:rPr lang="en-US" sz="2400" dirty="0"/>
              <a:t>Because the calorie </a:t>
            </a:r>
            <a:r>
              <a:rPr lang="en-US" sz="2400" dirty="0" err="1"/>
              <a:t>burnage</a:t>
            </a:r>
            <a:r>
              <a:rPr lang="en-US" sz="2400" dirty="0"/>
              <a:t> depends upon the average pulse, we say that calorie </a:t>
            </a:r>
            <a:r>
              <a:rPr lang="en-US" sz="2400" dirty="0" err="1"/>
              <a:t>burnage</a:t>
            </a:r>
            <a:r>
              <a:rPr lang="en-US" sz="2400" dirty="0"/>
              <a:t> is the dependent variable and the average pulse is the independent variable.</a:t>
            </a:r>
            <a:endParaRPr lang="en-US" sz="2400" dirty="0"/>
          </a:p>
          <a:p>
            <a:r>
              <a:rPr lang="en-US" dirty="0"/>
              <a:t>The relationship between a dependent and an independent variable can often be expressed mathematically using a formula (function).</a:t>
            </a:r>
            <a:endParaRPr lang="en-IN" sz="2400"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66123"/>
          </a:xfrm>
        </p:spPr>
        <p:txBody>
          <a:bodyPr>
            <a:normAutofit lnSpcReduction="10000"/>
          </a:bodyPr>
          <a:lstStyle/>
          <a:p>
            <a:r>
              <a:rPr lang="en-US" sz="1800" b="1" dirty="0"/>
              <a:t>A linear function has one independent variable (x) and one dependent variable (y), and has the following form:</a:t>
            </a:r>
            <a:endParaRPr lang="en-US" sz="1800" b="1" dirty="0"/>
          </a:p>
          <a:p>
            <a:r>
              <a:rPr lang="es-ES" sz="1800" dirty="0"/>
              <a:t>y = f(x) = </a:t>
            </a:r>
            <a:r>
              <a:rPr lang="es-ES" sz="1800" dirty="0" err="1"/>
              <a:t>ax</a:t>
            </a:r>
            <a:r>
              <a:rPr lang="es-ES" sz="1800" dirty="0"/>
              <a:t> + b</a:t>
            </a:r>
            <a:endParaRPr lang="es-ES" sz="1800" dirty="0"/>
          </a:p>
          <a:p>
            <a:r>
              <a:rPr lang="en-US" sz="1800" dirty="0"/>
              <a:t>This function is used to calculate a value for the dependent variable when we choose a value for the independent variable.</a:t>
            </a:r>
            <a:endParaRPr lang="en-US" sz="1800" dirty="0"/>
          </a:p>
          <a:p>
            <a:r>
              <a:rPr lang="en-US" dirty="0"/>
              <a:t>Explanation:</a:t>
            </a:r>
            <a:endParaRPr lang="en-US" dirty="0"/>
          </a:p>
          <a:p>
            <a:r>
              <a:rPr lang="en-US" dirty="0"/>
              <a:t>f(x) = the output (the </a:t>
            </a:r>
            <a:r>
              <a:rPr lang="en-US" dirty="0" err="1"/>
              <a:t>dependant</a:t>
            </a:r>
            <a:r>
              <a:rPr lang="en-US" dirty="0"/>
              <a:t> variable)</a:t>
            </a:r>
            <a:endParaRPr lang="en-US" dirty="0"/>
          </a:p>
          <a:p>
            <a:r>
              <a:rPr lang="en-US" dirty="0"/>
              <a:t>x = the input (the </a:t>
            </a:r>
            <a:r>
              <a:rPr lang="en-US" dirty="0" err="1"/>
              <a:t>independant</a:t>
            </a:r>
            <a:r>
              <a:rPr lang="en-US" dirty="0"/>
              <a:t> variable)</a:t>
            </a:r>
            <a:endParaRPr lang="en-US" dirty="0"/>
          </a:p>
          <a:p>
            <a:r>
              <a:rPr lang="en-US" dirty="0"/>
              <a:t>a = slope = is the coefficient of the independent variable. It gives the rate of change of the dependent variable</a:t>
            </a:r>
            <a:endParaRPr lang="en-US" dirty="0"/>
          </a:p>
          <a:p>
            <a:r>
              <a:rPr lang="en-US" dirty="0"/>
              <a:t>b = intercept = is the value of the dependent variable when x = 0. It is also the point where the diagonal line crosses the vertical axis.</a:t>
            </a:r>
            <a:endParaRPr lang="en-US" dirty="0"/>
          </a:p>
          <a:p>
            <a:endParaRPr lang="en-US" sz="1800" dirty="0"/>
          </a:p>
          <a:p>
            <a:endParaRPr lang="en-IN"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sz="2200" dirty="0"/>
              <a:t>Linear Function With One Explanatory Variable</a:t>
            </a:r>
            <a:br>
              <a:rPr lang="en-US" dirty="0"/>
            </a:br>
            <a:endParaRPr lang="en-IN" dirty="0"/>
          </a:p>
        </p:txBody>
      </p:sp>
      <p:sp>
        <p:nvSpPr>
          <p:cNvPr id="3" name="Content Placeholder 2"/>
          <p:cNvSpPr>
            <a:spLocks noGrp="1"/>
          </p:cNvSpPr>
          <p:nvPr>
            <p:ph idx="1"/>
          </p:nvPr>
        </p:nvSpPr>
        <p:spPr>
          <a:xfrm>
            <a:off x="457200" y="548680"/>
            <a:ext cx="8229600" cy="5577483"/>
          </a:xfrm>
        </p:spPr>
        <p:txBody>
          <a:bodyPr>
            <a:normAutofit fontScale="92500" lnSpcReduction="20000"/>
          </a:bodyPr>
          <a:lstStyle/>
          <a:p>
            <a:r>
              <a:rPr lang="en-US" dirty="0"/>
              <a:t>A function with one explanatory variable means that we use one variable for prediction.</a:t>
            </a:r>
            <a:endParaRPr lang="en-US" dirty="0"/>
          </a:p>
          <a:p>
            <a:r>
              <a:rPr lang="en-US" sz="2400" dirty="0"/>
              <a:t>Let us say we want to predict calorie </a:t>
            </a:r>
            <a:r>
              <a:rPr lang="en-US" sz="2400" dirty="0" err="1"/>
              <a:t>burnage</a:t>
            </a:r>
            <a:r>
              <a:rPr lang="en-US" sz="2400" dirty="0"/>
              <a:t> using average pulse. We have the following formula:  </a:t>
            </a:r>
            <a:endParaRPr lang="en-US" sz="2400" dirty="0"/>
          </a:p>
          <a:p>
            <a:r>
              <a:rPr lang="en-US" sz="2400" dirty="0"/>
              <a:t>f(x) = 2x + 80</a:t>
            </a:r>
            <a:endParaRPr lang="en-US" sz="2400" dirty="0"/>
          </a:p>
          <a:p>
            <a:r>
              <a:rPr lang="en-US" dirty="0"/>
              <a:t>f(x) = The output. This number is where we get the predicted value of </a:t>
            </a:r>
            <a:r>
              <a:rPr lang="en-US" dirty="0" err="1"/>
              <a:t>Calorie_Burnage</a:t>
            </a:r>
            <a:endParaRPr lang="en-US" dirty="0"/>
          </a:p>
          <a:p>
            <a:r>
              <a:rPr lang="en-US" dirty="0"/>
              <a:t>x = The input, which is </a:t>
            </a:r>
            <a:r>
              <a:rPr lang="en-US" dirty="0" err="1"/>
              <a:t>Average_Pulse</a:t>
            </a:r>
            <a:endParaRPr lang="en-US" dirty="0"/>
          </a:p>
          <a:p>
            <a:r>
              <a:rPr lang="en-US" dirty="0"/>
              <a:t>2 = Slope = Specifies how much </a:t>
            </a:r>
            <a:r>
              <a:rPr lang="en-US" dirty="0" err="1"/>
              <a:t>Calorie_Burnage</a:t>
            </a:r>
            <a:r>
              <a:rPr lang="en-US" dirty="0"/>
              <a:t> increases if </a:t>
            </a:r>
            <a:r>
              <a:rPr lang="en-US" dirty="0" err="1"/>
              <a:t>Average_Pulse</a:t>
            </a:r>
            <a:r>
              <a:rPr lang="en-US" dirty="0"/>
              <a:t> increases by one. It tells us how "steep" the diagonal line is</a:t>
            </a:r>
            <a:endParaRPr lang="en-US" dirty="0"/>
          </a:p>
          <a:p>
            <a:r>
              <a:rPr lang="en-US" dirty="0"/>
              <a:t>80 = Intercept = A fixed value. It is the value of the dependent variable when x = 0</a:t>
            </a:r>
            <a:endParaRPr lang="en-US" dirty="0"/>
          </a:p>
          <a:p>
            <a:endParaRPr lang="en-US" dirty="0"/>
          </a:p>
          <a:p>
            <a:endParaRPr lang="en-US" sz="2400" dirty="0"/>
          </a:p>
          <a:p>
            <a:endParaRPr lang="en-IN" dirty="0"/>
          </a:p>
          <a:p>
            <a:endParaRPr lang="en-IN"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0" i="0" dirty="0">
                <a:solidFill>
                  <a:srgbClr val="000000"/>
                </a:solidFill>
                <a:effectLst/>
                <a:latin typeface="Segoe UI" panose="020B0502040204020203" pitchFamily="34" charset="0"/>
              </a:rPr>
              <a:t>Slope and Intercept</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1800" b="0" i="0" dirty="0">
                <a:solidFill>
                  <a:srgbClr val="000000"/>
                </a:solidFill>
                <a:effectLst/>
                <a:latin typeface="Verdana" panose="020B0604030504040204" pitchFamily="34" charset="0"/>
              </a:rPr>
              <a:t>Now we will explain how we found the slope and intercept of our function:</a:t>
            </a:r>
            <a:endParaRPr lang="en-US" sz="1800" b="0" i="0" dirty="0">
              <a:solidFill>
                <a:srgbClr val="000000"/>
              </a:solidFill>
              <a:effectLst/>
              <a:latin typeface="Verdana" panose="020B0604030504040204" pitchFamily="34" charset="0"/>
            </a:endParaRPr>
          </a:p>
          <a:p>
            <a:r>
              <a:rPr lang="en-IN" sz="2000" b="0" i="0" dirty="0">
                <a:solidFill>
                  <a:srgbClr val="000000"/>
                </a:solidFill>
                <a:effectLst/>
                <a:latin typeface="Consolas" panose="020B0609020204030204" pitchFamily="49" charset="0"/>
              </a:rPr>
              <a:t>f(x) = 2x + 80</a:t>
            </a:r>
            <a:endParaRPr lang="en-IN" sz="2000" b="0" i="0" dirty="0">
              <a:solidFill>
                <a:srgbClr val="000000"/>
              </a:solidFill>
              <a:effectLst/>
              <a:latin typeface="Consolas" panose="020B0609020204030204" pitchFamily="49" charset="0"/>
            </a:endParaRPr>
          </a:p>
          <a:p>
            <a:r>
              <a:rPr lang="en-IN" sz="2000" b="0" i="0" dirty="0">
                <a:solidFill>
                  <a:srgbClr val="000000"/>
                </a:solidFill>
                <a:effectLst/>
                <a:latin typeface="Segoe UI" panose="020B0502040204020203" pitchFamily="34" charset="0"/>
              </a:rPr>
              <a:t>Find The Slope</a:t>
            </a:r>
            <a:endParaRPr lang="en-IN" sz="2000" b="0" i="0" dirty="0">
              <a:solidFill>
                <a:srgbClr val="000000"/>
              </a:solidFill>
              <a:effectLst/>
              <a:latin typeface="Segoe UI" panose="020B0502040204020203" pitchFamily="34" charset="0"/>
            </a:endParaRPr>
          </a:p>
          <a:p>
            <a:r>
              <a:rPr lang="en-US" sz="2000" b="0" i="0" dirty="0">
                <a:solidFill>
                  <a:srgbClr val="000000"/>
                </a:solidFill>
                <a:effectLst/>
                <a:latin typeface="Verdana" panose="020B0604030504040204" pitchFamily="34" charset="0"/>
              </a:rPr>
              <a:t>The slope is defined as how much calorie </a:t>
            </a:r>
            <a:r>
              <a:rPr lang="en-US" sz="2000" b="0" i="0" dirty="0" err="1">
                <a:solidFill>
                  <a:srgbClr val="000000"/>
                </a:solidFill>
                <a:effectLst/>
                <a:latin typeface="Verdana" panose="020B0604030504040204" pitchFamily="34" charset="0"/>
              </a:rPr>
              <a:t>burnage</a:t>
            </a:r>
            <a:r>
              <a:rPr lang="en-US" sz="2000" b="0" i="0" dirty="0">
                <a:solidFill>
                  <a:srgbClr val="000000"/>
                </a:solidFill>
                <a:effectLst/>
                <a:latin typeface="Verdana" panose="020B0604030504040204" pitchFamily="34" charset="0"/>
              </a:rPr>
              <a:t> increases, if average pulse increases by one. It tells us how "steep" the diagonal line is.</a:t>
            </a:r>
            <a:endParaRPr lang="en-IN" sz="2000" dirty="0">
              <a:solidFill>
                <a:srgbClr val="000000"/>
              </a:solidFill>
              <a:latin typeface="Consolas" panose="020B0609020204030204" pitchFamily="49" charset="0"/>
            </a:endParaRPr>
          </a:p>
          <a:p>
            <a:r>
              <a:rPr lang="en-US" sz="2000" b="0" i="0" dirty="0">
                <a:solidFill>
                  <a:srgbClr val="000000"/>
                </a:solidFill>
                <a:effectLst/>
                <a:latin typeface="Verdana" panose="020B0604030504040204" pitchFamily="34" charset="0"/>
              </a:rPr>
              <a:t>We can find the slope by using the proportional difference of two points from the graph.</a:t>
            </a:r>
            <a:endParaRPr lang="en-IN" sz="2000" b="0" i="0" dirty="0">
              <a:solidFill>
                <a:srgbClr val="000000"/>
              </a:solidFill>
              <a:effectLst/>
              <a:latin typeface="Consolas" panose="020B0609020204030204" pitchFamily="49" charset="0"/>
            </a:endParaRPr>
          </a:p>
          <a:p>
            <a:r>
              <a:rPr lang="en-US" sz="2000" b="0" i="0" dirty="0">
                <a:solidFill>
                  <a:srgbClr val="000000"/>
                </a:solidFill>
                <a:effectLst/>
                <a:latin typeface="Verdana" panose="020B0604030504040204" pitchFamily="34" charset="0"/>
              </a:rPr>
              <a:t>If the average pulse is 80, the calorie </a:t>
            </a:r>
            <a:r>
              <a:rPr lang="en-US" sz="2000" b="0" i="0" dirty="0" err="1">
                <a:solidFill>
                  <a:srgbClr val="000000"/>
                </a:solidFill>
                <a:effectLst/>
                <a:latin typeface="Verdana" panose="020B0604030504040204" pitchFamily="34" charset="0"/>
              </a:rPr>
              <a:t>burnage</a:t>
            </a:r>
            <a:r>
              <a:rPr lang="en-US" sz="2000" b="0" i="0" dirty="0">
                <a:solidFill>
                  <a:srgbClr val="000000"/>
                </a:solidFill>
                <a:effectLst/>
                <a:latin typeface="Verdana" panose="020B0604030504040204" pitchFamily="34" charset="0"/>
              </a:rPr>
              <a:t> is 240</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If the average pulse is 90, the calorie </a:t>
            </a:r>
            <a:r>
              <a:rPr lang="en-US" sz="2000" b="0" i="0" dirty="0" err="1">
                <a:solidFill>
                  <a:srgbClr val="000000"/>
                </a:solidFill>
                <a:effectLst/>
                <a:latin typeface="Verdana" panose="020B0604030504040204" pitchFamily="34" charset="0"/>
              </a:rPr>
              <a:t>burnage</a:t>
            </a:r>
            <a:r>
              <a:rPr lang="en-US" sz="2000" b="0" i="0" dirty="0">
                <a:solidFill>
                  <a:srgbClr val="000000"/>
                </a:solidFill>
                <a:effectLst/>
                <a:latin typeface="Verdana" panose="020B0604030504040204" pitchFamily="34" charset="0"/>
              </a:rPr>
              <a:t> is 260</a:t>
            </a:r>
            <a:endParaRPr lang="en-US" sz="20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We see that if average pulse increases with 10, the calorie </a:t>
            </a:r>
            <a:r>
              <a:rPr lang="en-US" sz="1600" b="0" i="0" dirty="0" err="1">
                <a:solidFill>
                  <a:srgbClr val="000000"/>
                </a:solidFill>
                <a:effectLst/>
                <a:latin typeface="Verdana" panose="020B0604030504040204" pitchFamily="34" charset="0"/>
              </a:rPr>
              <a:t>burnage</a:t>
            </a:r>
            <a:r>
              <a:rPr lang="en-US" sz="1600" b="0" i="0" dirty="0">
                <a:solidFill>
                  <a:srgbClr val="000000"/>
                </a:solidFill>
                <a:effectLst/>
                <a:latin typeface="Verdana" panose="020B0604030504040204" pitchFamily="34" charset="0"/>
              </a:rPr>
              <a:t> increases by 20.</a:t>
            </a:r>
            <a:endParaRPr lang="en-US" sz="1600" b="0" i="0" dirty="0">
              <a:solidFill>
                <a:srgbClr val="000000"/>
              </a:solidFill>
              <a:effectLst/>
              <a:latin typeface="Verdana" panose="020B0604030504040204" pitchFamily="34" charset="0"/>
            </a:endParaRPr>
          </a:p>
          <a:p>
            <a:r>
              <a:rPr lang="en-IN" sz="2000" b="0" i="0" dirty="0">
                <a:solidFill>
                  <a:srgbClr val="000000"/>
                </a:solidFill>
                <a:effectLst/>
                <a:latin typeface="Consolas" panose="020B0609020204030204" pitchFamily="49" charset="0"/>
              </a:rPr>
              <a:t>Slope = 20/10 = 2</a:t>
            </a:r>
            <a:endParaRPr lang="en-US" sz="2000" b="0" i="0" dirty="0">
              <a:solidFill>
                <a:srgbClr val="000000"/>
              </a:solidFill>
              <a:effectLst/>
              <a:latin typeface="Verdana" panose="020B0604030504040204" pitchFamily="34" charset="0"/>
            </a:endParaRPr>
          </a:p>
          <a:p>
            <a:r>
              <a:rPr lang="en-IN" sz="1200" b="0" i="0" dirty="0">
                <a:solidFill>
                  <a:srgbClr val="000000"/>
                </a:solidFill>
                <a:effectLst/>
                <a:latin typeface="Verdana" panose="020B0604030504040204" pitchFamily="34" charset="0"/>
              </a:rPr>
              <a:t>The slope is 2.</a:t>
            </a:r>
            <a:endParaRPr lang="en-US" sz="2000" b="0" i="0" dirty="0">
              <a:solidFill>
                <a:srgbClr val="000000"/>
              </a:solidFill>
              <a:effectLst/>
              <a:latin typeface="Verdana" panose="020B0604030504040204" pitchFamily="34" charset="0"/>
            </a:endParaRPr>
          </a:p>
          <a:p>
            <a:endParaRPr lang="en-IN" sz="2000" dirty="0">
              <a:solidFill>
                <a:srgbClr val="000000"/>
              </a:solidFill>
              <a:latin typeface="Consolas" panose="020B0609020204030204" pitchFamily="49" charset="0"/>
            </a:endParaRPr>
          </a:p>
          <a:p>
            <a:endParaRPr lang="en-IN" sz="2000"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800" b="0" i="0" dirty="0">
                <a:solidFill>
                  <a:srgbClr val="000000"/>
                </a:solidFill>
                <a:effectLst/>
                <a:latin typeface="Segoe UI" panose="020B0502040204020203" pitchFamily="34" charset="0"/>
              </a:rPr>
              <a:t>Mathematically, Slope is Defined as:</a:t>
            </a:r>
            <a:endParaRPr lang="en-US" sz="2800" b="0" i="0" dirty="0">
              <a:solidFill>
                <a:srgbClr val="000000"/>
              </a:solidFill>
              <a:effectLst/>
              <a:latin typeface="Segoe UI" panose="020B0502040204020203" pitchFamily="34" charset="0"/>
            </a:endParaRPr>
          </a:p>
          <a:p>
            <a:r>
              <a:rPr lang="en-US" sz="2800" b="0" i="0" dirty="0">
                <a:solidFill>
                  <a:srgbClr val="000000"/>
                </a:solidFill>
                <a:effectLst/>
                <a:latin typeface="Consolas" panose="020B0609020204030204" pitchFamily="49" charset="0"/>
              </a:rPr>
              <a:t>Slope = f(x2) - f(x1) / x2-x1</a:t>
            </a:r>
            <a:endParaRPr lang="en-US" sz="2800" b="0" i="0" dirty="0">
              <a:solidFill>
                <a:srgbClr val="000000"/>
              </a:solidFill>
              <a:effectLst/>
              <a:latin typeface="Consolas" panose="020B0609020204030204" pitchFamily="49" charset="0"/>
            </a:endParaRPr>
          </a:p>
          <a:p>
            <a:r>
              <a:rPr lang="en-US" sz="2800" b="0" i="0" dirty="0">
                <a:solidFill>
                  <a:srgbClr val="000000"/>
                </a:solidFill>
                <a:effectLst/>
                <a:latin typeface="Verdana" panose="020B0604030504040204" pitchFamily="34" charset="0"/>
              </a:rPr>
              <a:t>f(x2) = Second observation of </a:t>
            </a:r>
            <a:r>
              <a:rPr lang="en-US" sz="2800" b="0" i="0" dirty="0" err="1">
                <a:solidFill>
                  <a:srgbClr val="000000"/>
                </a:solidFill>
                <a:effectLst/>
                <a:latin typeface="Verdana" panose="020B0604030504040204" pitchFamily="34" charset="0"/>
              </a:rPr>
              <a:t>Calorie_Burnage</a:t>
            </a:r>
            <a:r>
              <a:rPr lang="en-US" sz="2800" b="0" i="0" dirty="0">
                <a:solidFill>
                  <a:srgbClr val="000000"/>
                </a:solidFill>
                <a:effectLst/>
                <a:latin typeface="Verdana" panose="020B0604030504040204" pitchFamily="34" charset="0"/>
              </a:rPr>
              <a:t> = 260</a:t>
            </a:r>
            <a:br>
              <a:rPr lang="en-US" sz="2800" dirty="0"/>
            </a:br>
            <a:r>
              <a:rPr lang="en-US" sz="2800" b="0" i="0" dirty="0">
                <a:solidFill>
                  <a:srgbClr val="000000"/>
                </a:solidFill>
                <a:effectLst/>
                <a:latin typeface="Verdana" panose="020B0604030504040204" pitchFamily="34" charset="0"/>
              </a:rPr>
              <a:t>f(x1) = First observation of </a:t>
            </a:r>
            <a:r>
              <a:rPr lang="en-US" sz="2800" b="0" i="0" dirty="0" err="1">
                <a:solidFill>
                  <a:srgbClr val="000000"/>
                </a:solidFill>
                <a:effectLst/>
                <a:latin typeface="Verdana" panose="020B0604030504040204" pitchFamily="34" charset="0"/>
              </a:rPr>
              <a:t>Calorie_Burnage</a:t>
            </a:r>
            <a:r>
              <a:rPr lang="en-US" sz="2800" b="0" i="0" dirty="0">
                <a:solidFill>
                  <a:srgbClr val="000000"/>
                </a:solidFill>
                <a:effectLst/>
                <a:latin typeface="Verdana" panose="020B0604030504040204" pitchFamily="34" charset="0"/>
              </a:rPr>
              <a:t> = 240</a:t>
            </a:r>
            <a:br>
              <a:rPr lang="en-US" sz="2800" dirty="0"/>
            </a:br>
            <a:r>
              <a:rPr lang="en-US" sz="2800" b="0" i="0" dirty="0">
                <a:solidFill>
                  <a:srgbClr val="000000"/>
                </a:solidFill>
                <a:effectLst/>
                <a:latin typeface="Verdana" panose="020B0604030504040204" pitchFamily="34" charset="0"/>
              </a:rPr>
              <a:t>x2 = Second observation of </a:t>
            </a:r>
            <a:r>
              <a:rPr lang="en-US" sz="2800" b="0" i="0" dirty="0" err="1">
                <a:solidFill>
                  <a:srgbClr val="000000"/>
                </a:solidFill>
                <a:effectLst/>
                <a:latin typeface="Verdana" panose="020B0604030504040204" pitchFamily="34" charset="0"/>
              </a:rPr>
              <a:t>Average_Pulse</a:t>
            </a:r>
            <a:r>
              <a:rPr lang="en-US" sz="2800" b="0" i="0" dirty="0">
                <a:solidFill>
                  <a:srgbClr val="000000"/>
                </a:solidFill>
                <a:effectLst/>
                <a:latin typeface="Verdana" panose="020B0604030504040204" pitchFamily="34" charset="0"/>
              </a:rPr>
              <a:t> = 90</a:t>
            </a:r>
            <a:br>
              <a:rPr lang="en-US" sz="2800" dirty="0"/>
            </a:br>
            <a:r>
              <a:rPr lang="en-US" sz="2800" b="0" i="0" dirty="0">
                <a:solidFill>
                  <a:srgbClr val="000000"/>
                </a:solidFill>
                <a:effectLst/>
                <a:latin typeface="Verdana" panose="020B0604030504040204" pitchFamily="34" charset="0"/>
              </a:rPr>
              <a:t>x1 = First observation of </a:t>
            </a:r>
            <a:r>
              <a:rPr lang="en-US" sz="2800" b="0" i="0" dirty="0" err="1">
                <a:solidFill>
                  <a:srgbClr val="000000"/>
                </a:solidFill>
                <a:effectLst/>
                <a:latin typeface="Verdana" panose="020B0604030504040204" pitchFamily="34" charset="0"/>
              </a:rPr>
              <a:t>Average_Pulse</a:t>
            </a:r>
            <a:r>
              <a:rPr lang="en-US" sz="2800" b="0" i="0" dirty="0">
                <a:solidFill>
                  <a:srgbClr val="000000"/>
                </a:solidFill>
                <a:effectLst/>
                <a:latin typeface="Verdana" panose="020B0604030504040204" pitchFamily="34" charset="0"/>
              </a:rPr>
              <a:t> = 80</a:t>
            </a:r>
            <a:endParaRPr lang="en-US" sz="2800" b="0" i="0" dirty="0">
              <a:solidFill>
                <a:srgbClr val="000000"/>
              </a:solidFill>
              <a:effectLst/>
              <a:latin typeface="Verdana" panose="020B0604030504040204" pitchFamily="34" charset="0"/>
            </a:endParaRPr>
          </a:p>
          <a:p>
            <a:r>
              <a:rPr lang="en-US" sz="1600" b="0" i="0" dirty="0">
                <a:solidFill>
                  <a:srgbClr val="000000"/>
                </a:solidFill>
                <a:effectLst/>
                <a:latin typeface="Consolas" panose="020B0609020204030204" pitchFamily="49" charset="0"/>
              </a:rPr>
              <a:t>Slope = (260-240) / (90 - 80) = 2</a:t>
            </a:r>
            <a:endParaRPr lang="en-IN" sz="2800"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Find The Intercept</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400" b="0" i="0" dirty="0">
                <a:solidFill>
                  <a:srgbClr val="000000"/>
                </a:solidFill>
                <a:effectLst/>
                <a:latin typeface="Verdana" panose="020B0604030504040204" pitchFamily="34" charset="0"/>
              </a:rPr>
              <a:t>The intercept is used to fine tune the functions ability to predict </a:t>
            </a:r>
            <a:r>
              <a:rPr lang="en-US" sz="2400" b="0" i="0" dirty="0" err="1">
                <a:solidFill>
                  <a:srgbClr val="000000"/>
                </a:solidFill>
                <a:effectLst/>
                <a:latin typeface="Verdana" panose="020B0604030504040204" pitchFamily="34" charset="0"/>
              </a:rPr>
              <a:t>Calorie_Burnage</a:t>
            </a:r>
            <a:r>
              <a:rPr lang="en-US" sz="2400" b="0" i="0" dirty="0">
                <a:solidFill>
                  <a:srgbClr val="000000"/>
                </a:solidFill>
                <a:effectLst/>
                <a:latin typeface="Verdana" panose="020B0604030504040204" pitchFamily="34" charset="0"/>
              </a:rPr>
              <a:t>.</a:t>
            </a:r>
            <a:endParaRPr lang="en-US" sz="2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The intercept is the value of y, when x = 0.</a:t>
            </a:r>
            <a:endParaRPr lang="en-US" sz="2400" dirty="0">
              <a:solidFill>
                <a:srgbClr val="000000"/>
              </a:solidFill>
              <a:latin typeface="Verdana" panose="020B0604030504040204" pitchFamily="34" charset="0"/>
            </a:endParaRPr>
          </a:p>
          <a:p>
            <a:r>
              <a:rPr lang="en-US" sz="1400" b="0" i="0" dirty="0">
                <a:solidFill>
                  <a:srgbClr val="000000"/>
                </a:solidFill>
                <a:effectLst/>
                <a:latin typeface="Verdana" panose="020B0604030504040204" pitchFamily="34" charset="0"/>
              </a:rPr>
              <a:t>Here, we see that if average pulse (x) is zero, then the calorie </a:t>
            </a:r>
            <a:r>
              <a:rPr lang="en-US" sz="1400" b="0" i="0" dirty="0" err="1">
                <a:solidFill>
                  <a:srgbClr val="000000"/>
                </a:solidFill>
                <a:effectLst/>
                <a:latin typeface="Verdana" panose="020B0604030504040204" pitchFamily="34" charset="0"/>
              </a:rPr>
              <a:t>burnage</a:t>
            </a:r>
            <a:r>
              <a:rPr lang="en-US" sz="1400" b="0" i="0" dirty="0">
                <a:solidFill>
                  <a:srgbClr val="000000"/>
                </a:solidFill>
                <a:effectLst/>
                <a:latin typeface="Verdana" panose="020B0604030504040204" pitchFamily="34" charset="0"/>
              </a:rPr>
              <a:t> (y) is 80.</a:t>
            </a:r>
            <a:endParaRPr lang="en-US" sz="2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So, the intercept is 80.</a:t>
            </a:r>
            <a:endParaRPr lang="en-US" sz="2400" dirty="0">
              <a:solidFill>
                <a:srgbClr val="000000"/>
              </a:solidFill>
              <a:latin typeface="Verdana" panose="020B0604030504040204" pitchFamily="34" charset="0"/>
            </a:endParaRPr>
          </a:p>
          <a:p>
            <a:endParaRPr lang="en-IN" sz="2400"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sofia-pro"/>
              </a:rPr>
              <a:t>Pearson’s Chi-Square Test</a:t>
            </a:r>
            <a:br>
              <a:rPr lang="en-IN" b="1" i="0" dirty="0">
                <a:solidFill>
                  <a:srgbClr val="273239"/>
                </a:solidFill>
                <a:effectLst/>
                <a:latin typeface="sofia-pro"/>
              </a:rPr>
            </a:br>
            <a:endParaRPr lang="en-IN" dirty="0"/>
          </a:p>
        </p:txBody>
      </p:sp>
      <p:sp>
        <p:nvSpPr>
          <p:cNvPr id="3" name="Content Placeholder 2"/>
          <p:cNvSpPr>
            <a:spLocks noGrp="1"/>
          </p:cNvSpPr>
          <p:nvPr>
            <p:ph idx="1"/>
          </p:nvPr>
        </p:nvSpPr>
        <p:spPr>
          <a:xfrm>
            <a:off x="539552" y="404665"/>
            <a:ext cx="8229600" cy="6202218"/>
          </a:xfrm>
        </p:spPr>
        <p:txBody>
          <a:bodyPr/>
          <a:lstStyle/>
          <a:p>
            <a:r>
              <a:rPr lang="en-US" sz="2000" b="0" i="0" dirty="0">
                <a:solidFill>
                  <a:srgbClr val="273239"/>
                </a:solidFill>
                <a:effectLst/>
                <a:latin typeface="urw-din"/>
              </a:rPr>
              <a:t>The </a:t>
            </a:r>
            <a:r>
              <a:rPr lang="en-US" sz="2000" b="1" i="0" dirty="0">
                <a:solidFill>
                  <a:srgbClr val="273239"/>
                </a:solidFill>
                <a:effectLst/>
                <a:latin typeface="urw-din"/>
              </a:rPr>
              <a:t>Pearson’s Chi-Square</a:t>
            </a:r>
            <a:r>
              <a:rPr lang="en-US" sz="2000" b="0" i="0" dirty="0">
                <a:solidFill>
                  <a:srgbClr val="273239"/>
                </a:solidFill>
                <a:effectLst/>
                <a:latin typeface="urw-din"/>
              </a:rPr>
              <a:t> statistical hypothesis is a test for independence between categorical variables.</a:t>
            </a:r>
            <a:endParaRPr lang="en-US" sz="2000" b="0" i="0" dirty="0">
              <a:solidFill>
                <a:srgbClr val="273239"/>
              </a:solidFill>
              <a:effectLst/>
              <a:latin typeface="urw-din"/>
            </a:endParaRPr>
          </a:p>
          <a:p>
            <a:r>
              <a:rPr lang="en-US" sz="1200" b="0" i="0" dirty="0">
                <a:solidFill>
                  <a:srgbClr val="273239"/>
                </a:solidFill>
                <a:effectLst/>
                <a:latin typeface="urw-din"/>
              </a:rPr>
              <a:t> </a:t>
            </a:r>
            <a:r>
              <a:rPr lang="en-US" sz="1800" b="0" i="0" dirty="0">
                <a:solidFill>
                  <a:srgbClr val="273239"/>
                </a:solidFill>
                <a:effectLst/>
                <a:latin typeface="urw-din"/>
              </a:rPr>
              <a:t>we will perform the test using a mathematical approach and then using Python’s </a:t>
            </a:r>
            <a:r>
              <a:rPr lang="en-US" sz="1800" b="1" i="0" dirty="0">
                <a:solidFill>
                  <a:srgbClr val="273239"/>
                </a:solidFill>
                <a:effectLst/>
                <a:latin typeface="urw-din"/>
              </a:rPr>
              <a:t>SciPy</a:t>
            </a:r>
            <a:r>
              <a:rPr lang="en-US" sz="1800" b="0" i="0" dirty="0">
                <a:solidFill>
                  <a:srgbClr val="273239"/>
                </a:solidFill>
                <a:effectLst/>
                <a:latin typeface="urw-din"/>
              </a:rPr>
              <a:t> module.</a:t>
            </a:r>
            <a:endParaRPr lang="en-US" sz="1800" b="0" i="0" dirty="0">
              <a:solidFill>
                <a:srgbClr val="273239"/>
              </a:solidFill>
              <a:effectLst/>
              <a:latin typeface="urw-din"/>
            </a:endParaRPr>
          </a:p>
          <a:p>
            <a:r>
              <a:rPr lang="en-IN" sz="2400" b="1" i="0" dirty="0">
                <a:solidFill>
                  <a:srgbClr val="273239"/>
                </a:solidFill>
                <a:effectLst/>
                <a:latin typeface="urw-din"/>
              </a:rPr>
              <a:t>The Contingency Table</a:t>
            </a:r>
            <a:endParaRPr lang="en-IN" sz="2400" b="1" i="0" dirty="0">
              <a:solidFill>
                <a:srgbClr val="273239"/>
              </a:solidFill>
              <a:effectLst/>
              <a:latin typeface="urw-din"/>
            </a:endParaRPr>
          </a:p>
          <a:p>
            <a:r>
              <a:rPr lang="en-US" sz="2000" b="0" i="0" dirty="0">
                <a:solidFill>
                  <a:srgbClr val="273239"/>
                </a:solidFill>
                <a:effectLst/>
                <a:latin typeface="urw-din"/>
              </a:rPr>
              <a:t>A Contingency table (also called crosstab) is used in statistics to </a:t>
            </a:r>
            <a:r>
              <a:rPr lang="en-US" sz="2000" b="0" i="0" dirty="0" err="1">
                <a:solidFill>
                  <a:srgbClr val="273239"/>
                </a:solidFill>
                <a:effectLst/>
                <a:latin typeface="urw-din"/>
              </a:rPr>
              <a:t>summarise</a:t>
            </a:r>
            <a:r>
              <a:rPr lang="en-US" sz="2000" b="0" i="0" dirty="0">
                <a:solidFill>
                  <a:srgbClr val="273239"/>
                </a:solidFill>
                <a:effectLst/>
                <a:latin typeface="urw-din"/>
              </a:rPr>
              <a:t> the relationship between several categorical variables.</a:t>
            </a:r>
            <a:endParaRPr lang="en-US" sz="2000" b="0" i="0" dirty="0">
              <a:solidFill>
                <a:srgbClr val="273239"/>
              </a:solidFill>
              <a:effectLst/>
              <a:latin typeface="urw-din"/>
            </a:endParaRPr>
          </a:p>
          <a:p>
            <a:r>
              <a:rPr lang="en-US" sz="2000" b="0" i="0" dirty="0">
                <a:solidFill>
                  <a:srgbClr val="273239"/>
                </a:solidFill>
                <a:effectLst/>
                <a:latin typeface="urw-din"/>
              </a:rPr>
              <a:t>Here, we take a table that shows the number of men and women buying different types of pets.</a:t>
            </a:r>
            <a:endParaRPr lang="en-US" sz="2000" b="0" i="0" dirty="0">
              <a:solidFill>
                <a:srgbClr val="273239"/>
              </a:solidFill>
              <a:effectLst/>
              <a:latin typeface="urw-din"/>
            </a:endParaRPr>
          </a:p>
          <a:p>
            <a:endParaRPr lang="en-US" sz="2000" dirty="0">
              <a:solidFill>
                <a:srgbClr val="273239"/>
              </a:solidFill>
              <a:latin typeface="urw-din"/>
            </a:endParaRPr>
          </a:p>
          <a:p>
            <a:endParaRPr lang="en-US" sz="2000" i="0" dirty="0">
              <a:solidFill>
                <a:srgbClr val="273239"/>
              </a:solidFill>
              <a:effectLst/>
              <a:latin typeface="urw-din"/>
            </a:endParaRPr>
          </a:p>
          <a:p>
            <a:endParaRPr lang="en-IN" dirty="0"/>
          </a:p>
        </p:txBody>
      </p:sp>
      <p:graphicFrame>
        <p:nvGraphicFramePr>
          <p:cNvPr id="4" name="Table 3"/>
          <p:cNvGraphicFramePr>
            <a:graphicFrameLocks noGrp="1"/>
          </p:cNvGraphicFramePr>
          <p:nvPr/>
        </p:nvGraphicFramePr>
        <p:xfrm>
          <a:off x="398616" y="3789040"/>
          <a:ext cx="8229601" cy="1473200"/>
        </p:xfrm>
        <a:graphic>
          <a:graphicData uri="http://schemas.openxmlformats.org/drawingml/2006/table">
            <a:tbl>
              <a:tblPr/>
              <a:tblGrid>
                <a:gridCol w="1533466"/>
                <a:gridCol w="1533466"/>
                <a:gridCol w="1533466"/>
                <a:gridCol w="1533466"/>
                <a:gridCol w="2095737"/>
              </a:tblGrid>
              <a:tr h="368300">
                <a:tc>
                  <a:txBody>
                    <a:bodyPr/>
                    <a:lstStyle/>
                    <a:p>
                      <a:pPr algn="l" fontAlgn="base"/>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d</a:t>
                      </a:r>
                      <a:r>
                        <a:rPr lang="en-IN" sz="1200" b="0" dirty="0" err="1">
                          <a:effectLst/>
                        </a:rPr>
                        <a:t>og</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c</a:t>
                      </a:r>
                      <a:r>
                        <a:rPr lang="en-IN" sz="1200" b="0" dirty="0">
                          <a:effectLst/>
                        </a:rPr>
                        <a:t>at</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b</a:t>
                      </a:r>
                      <a:r>
                        <a:rPr lang="en-IN" sz="1200" b="0" dirty="0" err="1">
                          <a:effectLst/>
                        </a:rPr>
                        <a:t>ird</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r>
                        <a:rPr lang="en-US" sz="1800" dirty="0"/>
                        <a:t>total</a:t>
                      </a:r>
                      <a:endParaRPr lang="en-IN" sz="1800" dirty="0"/>
                    </a:p>
                  </a:txBody>
                  <a:tcPr>
                    <a:lnL>
                      <a:noFill/>
                    </a:lnL>
                  </a:tcPr>
                </a:tc>
              </a:tr>
              <a:tr h="368300">
                <a:tc>
                  <a:txBody>
                    <a:bodyPr/>
                    <a:lstStyle/>
                    <a:p>
                      <a:pPr algn="l" fontAlgn="base"/>
                      <a:r>
                        <a:rPr lang="en-IN" sz="1200" b="0">
                          <a:effectLst/>
                        </a:rPr>
                        <a:t>men</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207</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282</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241</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730</a:t>
                      </a:r>
                      <a:endParaRPr lang="en-IN" sz="1200" b="0">
                        <a:effectLst/>
                      </a:endParaRPr>
                    </a:p>
                  </a:txBody>
                  <a:tcPr marL="63500" marR="63500" marT="88900" marB="88900" anchor="ctr">
                    <a:lnL>
                      <a:noFill/>
                    </a:lnL>
                    <a:lnR>
                      <a:noFill/>
                    </a:lnR>
                    <a:lnB>
                      <a:noFill/>
                    </a:lnB>
                    <a:solidFill>
                      <a:srgbClr val="FFFFFF"/>
                    </a:solidFill>
                  </a:tcPr>
                </a:tc>
              </a:tr>
              <a:tr h="368300">
                <a:tc>
                  <a:txBody>
                    <a:bodyPr/>
                    <a:lstStyle/>
                    <a:p>
                      <a:pPr algn="l" fontAlgn="base"/>
                      <a:r>
                        <a:rPr lang="en-IN" sz="1200" b="0">
                          <a:effectLst/>
                        </a:rPr>
                        <a:t>women</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234</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242</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232</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708</a:t>
                      </a:r>
                      <a:endParaRPr lang="en-IN" sz="1200" b="0">
                        <a:effectLst/>
                      </a:endParaRPr>
                    </a:p>
                  </a:txBody>
                  <a:tcPr marL="63500" marR="63500" marT="88900" marB="88900" anchor="ctr">
                    <a:lnL>
                      <a:noFill/>
                    </a:lnL>
                    <a:lnR>
                      <a:noFill/>
                    </a:lnR>
                    <a:lnT>
                      <a:noFill/>
                    </a:lnT>
                    <a:lnB>
                      <a:noFill/>
                    </a:lnB>
                    <a:solidFill>
                      <a:srgbClr val="FFFFFF"/>
                    </a:solidFill>
                  </a:tcPr>
                </a:tc>
              </a:tr>
              <a:tr h="368300">
                <a:tc>
                  <a:txBody>
                    <a:bodyPr/>
                    <a:lstStyle/>
                    <a:p>
                      <a:pPr algn="l" fontAlgn="base"/>
                      <a:r>
                        <a:rPr lang="en-IN" sz="1200" b="0">
                          <a:effectLst/>
                        </a:rPr>
                        <a:t>total</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441</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524</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473</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dirty="0">
                          <a:effectLst/>
                        </a:rPr>
                        <a:t>1438</a:t>
                      </a:r>
                      <a:endParaRPr lang="en-IN" sz="1200" b="0" dirty="0">
                        <a:effectLst/>
                      </a:endParaRPr>
                    </a:p>
                  </a:txBody>
                  <a:tcPr marL="63500" marR="63500" marT="88900" marB="88900" anchor="ctr">
                    <a:lnL>
                      <a:noFill/>
                    </a:lnL>
                    <a:lnR>
                      <a:noFill/>
                    </a:lnR>
                    <a:lnT>
                      <a:noFill/>
                    </a:lnT>
                    <a:lnB>
                      <a:noFill/>
                    </a:lnB>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err="1"/>
              <a:t>Numpy</a:t>
            </a:r>
            <a:r>
              <a:rPr lang="en-IN" dirty="0"/>
              <a:t> addition</a:t>
            </a:r>
            <a:endParaRPr lang="en-IN" dirty="0"/>
          </a:p>
        </p:txBody>
      </p:sp>
      <p:sp>
        <p:nvSpPr>
          <p:cNvPr id="3" name="Content Placeholder 2"/>
          <p:cNvSpPr>
            <a:spLocks noGrp="1"/>
          </p:cNvSpPr>
          <p:nvPr>
            <p:ph idx="1"/>
          </p:nvPr>
        </p:nvSpPr>
        <p:spPr>
          <a:xfrm>
            <a:off x="457200" y="1000108"/>
            <a:ext cx="8229600" cy="5357850"/>
          </a:xfrm>
        </p:spPr>
        <p:txBody>
          <a:bodyPr/>
          <a:lstStyle/>
          <a:p>
            <a:r>
              <a:rPr lang="en-IN" dirty="0" err="1"/>
              <a:t>numpy.add</a:t>
            </a:r>
            <a:r>
              <a:rPr lang="en-IN" dirty="0"/>
              <a:t>() -&gt; performs </a:t>
            </a:r>
            <a:r>
              <a:rPr lang="en-IN" dirty="0" err="1"/>
              <a:t>elementwise</a:t>
            </a:r>
            <a:r>
              <a:rPr lang="en-IN" dirty="0"/>
              <a:t> addition between two arrays.</a:t>
            </a:r>
            <a:endParaRPr lang="en-IN" dirty="0"/>
          </a:p>
          <a:p>
            <a:r>
              <a:rPr lang="en-IN" dirty="0" err="1"/>
              <a:t>Numpy.add</a:t>
            </a:r>
            <a:r>
              <a:rPr lang="en-IN" dirty="0"/>
              <a:t>(array_1,array_2)</a:t>
            </a:r>
            <a:endParaRPr lang="en-IN" dirty="0"/>
          </a:p>
          <a:p>
            <a:r>
              <a:rPr lang="en-IN" dirty="0"/>
              <a:t>Create two arrays a and b.</a:t>
            </a:r>
            <a:endParaRPr lang="en-IN" dirty="0"/>
          </a:p>
          <a:p>
            <a:r>
              <a:rPr lang="en-IN" dirty="0"/>
              <a:t>a=</a:t>
            </a:r>
            <a:r>
              <a:rPr lang="en-IN" dirty="0" err="1"/>
              <a:t>np.array</a:t>
            </a:r>
            <a:r>
              <a:rPr lang="en-IN" dirty="0"/>
              <a:t>([[1,2,3],[4,5,6]])</a:t>
            </a:r>
            <a:endParaRPr lang="en-IN" dirty="0"/>
          </a:p>
          <a:p>
            <a:r>
              <a:rPr lang="en-IN" dirty="0"/>
              <a:t>b=</a:t>
            </a:r>
            <a:r>
              <a:rPr lang="en-IN" dirty="0" err="1"/>
              <a:t>np.arange</a:t>
            </a:r>
            <a:r>
              <a:rPr lang="en-IN" dirty="0"/>
              <a:t>(start=11,stop=20).reshape(3,3)</a:t>
            </a:r>
            <a:endParaRPr lang="en-IN" dirty="0"/>
          </a:p>
          <a:p>
            <a:r>
              <a:rPr lang="en-IN" dirty="0" err="1"/>
              <a:t>np.add</a:t>
            </a:r>
            <a:r>
              <a:rPr lang="en-IN" dirty="0"/>
              <a:t>(</a:t>
            </a:r>
            <a:r>
              <a:rPr lang="en-IN" dirty="0" err="1"/>
              <a:t>a,b</a:t>
            </a:r>
            <a:r>
              <a:rPr lang="en-IN" dirty="0"/>
              <a:t>)</a:t>
            </a:r>
            <a:endParaRPr lang="en-IN" dirty="0"/>
          </a:p>
          <a:p>
            <a:endParaRPr lang="en-IN"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b="0" i="0" dirty="0">
                <a:solidFill>
                  <a:srgbClr val="273239"/>
                </a:solidFill>
                <a:effectLst/>
                <a:latin typeface="urw-din"/>
              </a:rPr>
              <a:t>The </a:t>
            </a:r>
            <a:r>
              <a:rPr lang="en-US" b="1" i="0" dirty="0">
                <a:solidFill>
                  <a:srgbClr val="273239"/>
                </a:solidFill>
                <a:effectLst/>
                <a:latin typeface="urw-din"/>
              </a:rPr>
              <a:t>aim</a:t>
            </a:r>
            <a:r>
              <a:rPr lang="en-US" b="0" i="0" dirty="0">
                <a:solidFill>
                  <a:srgbClr val="273239"/>
                </a:solidFill>
                <a:effectLst/>
                <a:latin typeface="urw-din"/>
              </a:rPr>
              <a:t> of the test is to conclude whether the two variables( gender and choice of pet ) are related to each other.</a:t>
            </a:r>
            <a:endParaRPr lang="en-US" b="0" i="0" dirty="0">
              <a:solidFill>
                <a:srgbClr val="273239"/>
              </a:solidFill>
              <a:effectLst/>
              <a:latin typeface="urw-din"/>
            </a:endParaRPr>
          </a:p>
          <a:p>
            <a:r>
              <a:rPr lang="en-IN" b="1" i="0" dirty="0">
                <a:solidFill>
                  <a:srgbClr val="273239"/>
                </a:solidFill>
                <a:effectLst/>
                <a:latin typeface="urw-din"/>
              </a:rPr>
              <a:t>Null hypothesis:</a:t>
            </a:r>
            <a:endParaRPr lang="en-US" dirty="0">
              <a:solidFill>
                <a:srgbClr val="273239"/>
              </a:solidFill>
              <a:latin typeface="urw-din"/>
            </a:endParaRPr>
          </a:p>
          <a:p>
            <a:pPr lvl="1"/>
            <a:r>
              <a:rPr lang="en-US" b="0" i="0" dirty="0">
                <a:solidFill>
                  <a:srgbClr val="273239"/>
                </a:solidFill>
                <a:effectLst/>
                <a:latin typeface="urw-din"/>
              </a:rPr>
              <a:t>We start by defining the </a:t>
            </a:r>
            <a:r>
              <a:rPr lang="en-US" b="1" i="0" dirty="0">
                <a:solidFill>
                  <a:srgbClr val="273239"/>
                </a:solidFill>
                <a:effectLst/>
                <a:latin typeface="urw-din"/>
              </a:rPr>
              <a:t>null</a:t>
            </a:r>
            <a:r>
              <a:rPr lang="en-US" b="0" i="0" dirty="0">
                <a:solidFill>
                  <a:srgbClr val="273239"/>
                </a:solidFill>
                <a:effectLst/>
                <a:latin typeface="urw-din"/>
              </a:rPr>
              <a:t> hypothesis (</a:t>
            </a:r>
            <a:r>
              <a:rPr lang="en-US" b="1" i="0" dirty="0">
                <a:solidFill>
                  <a:srgbClr val="273239"/>
                </a:solidFill>
                <a:effectLst/>
                <a:latin typeface="urw-din"/>
              </a:rPr>
              <a:t>H0</a:t>
            </a:r>
            <a:r>
              <a:rPr lang="en-US" b="0" i="0" dirty="0">
                <a:solidFill>
                  <a:srgbClr val="273239"/>
                </a:solidFill>
                <a:effectLst/>
                <a:latin typeface="urw-din"/>
              </a:rPr>
              <a:t>) which states that there is </a:t>
            </a:r>
            <a:r>
              <a:rPr lang="en-US" b="0" i="1" dirty="0">
                <a:solidFill>
                  <a:srgbClr val="273239"/>
                </a:solidFill>
                <a:effectLst/>
                <a:latin typeface="urw-din"/>
              </a:rPr>
              <a:t>no relation</a:t>
            </a:r>
            <a:r>
              <a:rPr lang="en-US" b="0" i="0" dirty="0">
                <a:solidFill>
                  <a:srgbClr val="273239"/>
                </a:solidFill>
                <a:effectLst/>
                <a:latin typeface="urw-din"/>
              </a:rPr>
              <a:t> between the variables. An </a:t>
            </a:r>
            <a:r>
              <a:rPr lang="en-US" b="1" i="0" dirty="0">
                <a:solidFill>
                  <a:srgbClr val="273239"/>
                </a:solidFill>
                <a:effectLst/>
                <a:latin typeface="urw-din"/>
              </a:rPr>
              <a:t>alternate</a:t>
            </a:r>
            <a:r>
              <a:rPr lang="en-US" b="0" i="0" dirty="0">
                <a:solidFill>
                  <a:srgbClr val="273239"/>
                </a:solidFill>
                <a:effectLst/>
                <a:latin typeface="urw-din"/>
              </a:rPr>
              <a:t> hypothesis would state that there is a </a:t>
            </a:r>
            <a:r>
              <a:rPr lang="en-US" b="0" i="1" dirty="0">
                <a:solidFill>
                  <a:srgbClr val="273239"/>
                </a:solidFill>
                <a:effectLst/>
                <a:latin typeface="urw-din"/>
              </a:rPr>
              <a:t>significant relation</a:t>
            </a:r>
            <a:r>
              <a:rPr lang="en-US" b="0" i="0" dirty="0">
                <a:solidFill>
                  <a:srgbClr val="273239"/>
                </a:solidFill>
                <a:effectLst/>
                <a:latin typeface="urw-din"/>
              </a:rPr>
              <a:t> between the two.</a:t>
            </a:r>
            <a:endParaRPr lang="en-US" b="0" i="0" dirty="0">
              <a:solidFill>
                <a:srgbClr val="273239"/>
              </a:solidFill>
              <a:effectLst/>
              <a:latin typeface="urw-din"/>
            </a:endParaRPr>
          </a:p>
          <a:p>
            <a:pPr lvl="1"/>
            <a:r>
              <a:rPr lang="en-US" b="0" i="0" dirty="0">
                <a:solidFill>
                  <a:srgbClr val="273239"/>
                </a:solidFill>
                <a:effectLst/>
                <a:latin typeface="urw-din"/>
              </a:rPr>
              <a:t>We can verify the hypothesis by these methods:</a:t>
            </a:r>
            <a:endParaRPr lang="en-US" dirty="0">
              <a:solidFill>
                <a:srgbClr val="273239"/>
              </a:solidFill>
              <a:latin typeface="urw-din"/>
            </a:endParaRPr>
          </a:p>
          <a:p>
            <a:pPr lvl="2"/>
            <a:r>
              <a:rPr lang="en-IN" b="0" i="0" dirty="0">
                <a:solidFill>
                  <a:srgbClr val="273239"/>
                </a:solidFill>
                <a:effectLst/>
                <a:latin typeface="urw-din"/>
              </a:rPr>
              <a:t>Using </a:t>
            </a:r>
            <a:r>
              <a:rPr lang="en-IN" b="1" i="0" dirty="0">
                <a:solidFill>
                  <a:srgbClr val="273239"/>
                </a:solidFill>
                <a:effectLst/>
                <a:latin typeface="urw-din"/>
              </a:rPr>
              <a:t>p-value</a:t>
            </a:r>
            <a:r>
              <a:rPr lang="en-IN" b="0" i="0" dirty="0">
                <a:solidFill>
                  <a:srgbClr val="273239"/>
                </a:solidFill>
                <a:effectLst/>
                <a:latin typeface="urw-din"/>
              </a:rPr>
              <a:t>:</a:t>
            </a:r>
            <a:endParaRPr lang="en-IN" b="0" i="0" dirty="0">
              <a:solidFill>
                <a:srgbClr val="273239"/>
              </a:solidFill>
              <a:effectLst/>
              <a:latin typeface="urw-din"/>
            </a:endParaRPr>
          </a:p>
          <a:p>
            <a:pPr lvl="2"/>
            <a:endParaRPr lang="en-IN"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400" b="0" i="0" dirty="0">
                <a:solidFill>
                  <a:srgbClr val="273239"/>
                </a:solidFill>
                <a:effectLst/>
                <a:latin typeface="urw-din"/>
              </a:rPr>
              <a:t>We define a </a:t>
            </a:r>
            <a:r>
              <a:rPr lang="en-US" sz="2400" b="1" i="0" dirty="0">
                <a:solidFill>
                  <a:srgbClr val="273239"/>
                </a:solidFill>
                <a:effectLst/>
                <a:latin typeface="urw-din"/>
              </a:rPr>
              <a:t>significance factor</a:t>
            </a:r>
            <a:r>
              <a:rPr lang="en-US" sz="2400" b="0" i="0" dirty="0">
                <a:solidFill>
                  <a:srgbClr val="273239"/>
                </a:solidFill>
                <a:effectLst/>
                <a:latin typeface="urw-din"/>
              </a:rPr>
              <a:t> to determine whether the relation between the variables is of considerable significance. Generally a significance factor or </a:t>
            </a:r>
            <a:r>
              <a:rPr lang="en-US" sz="2400" b="1" i="0" dirty="0">
                <a:solidFill>
                  <a:srgbClr val="273239"/>
                </a:solidFill>
                <a:effectLst/>
                <a:latin typeface="urw-din"/>
              </a:rPr>
              <a:t>alpha value</a:t>
            </a:r>
            <a:r>
              <a:rPr lang="en-US" sz="2400" b="0" i="0" dirty="0">
                <a:solidFill>
                  <a:srgbClr val="273239"/>
                </a:solidFill>
                <a:effectLst/>
                <a:latin typeface="urw-din"/>
              </a:rPr>
              <a:t> of </a:t>
            </a:r>
            <a:r>
              <a:rPr lang="en-US" sz="2400" b="1" i="0" dirty="0">
                <a:solidFill>
                  <a:srgbClr val="273239"/>
                </a:solidFill>
                <a:effectLst/>
                <a:latin typeface="urw-din"/>
              </a:rPr>
              <a:t>0.05</a:t>
            </a:r>
            <a:r>
              <a:rPr lang="en-US" sz="2400" b="0" i="0" dirty="0">
                <a:solidFill>
                  <a:srgbClr val="273239"/>
                </a:solidFill>
                <a:effectLst/>
                <a:latin typeface="urw-din"/>
              </a:rPr>
              <a:t> is chosen.</a:t>
            </a:r>
            <a:endParaRPr lang="en-US" sz="2400" b="0" i="0" dirty="0">
              <a:solidFill>
                <a:srgbClr val="273239"/>
              </a:solidFill>
              <a:effectLst/>
              <a:latin typeface="urw-din"/>
            </a:endParaRPr>
          </a:p>
          <a:p>
            <a:r>
              <a:rPr lang="en-US" sz="2000" b="0" i="0" dirty="0">
                <a:solidFill>
                  <a:srgbClr val="273239"/>
                </a:solidFill>
                <a:effectLst/>
                <a:latin typeface="urw-din"/>
              </a:rPr>
              <a:t>This </a:t>
            </a:r>
            <a:r>
              <a:rPr lang="en-US" sz="2000" b="0" i="1" dirty="0">
                <a:solidFill>
                  <a:srgbClr val="273239"/>
                </a:solidFill>
                <a:effectLst/>
                <a:latin typeface="urw-din"/>
              </a:rPr>
              <a:t>alpha value</a:t>
            </a:r>
            <a:r>
              <a:rPr lang="en-US" sz="2000" b="0" i="0" dirty="0">
                <a:solidFill>
                  <a:srgbClr val="273239"/>
                </a:solidFill>
                <a:effectLst/>
                <a:latin typeface="urw-din"/>
              </a:rPr>
              <a:t> denotes the probability of erroneously rejecting </a:t>
            </a:r>
            <a:r>
              <a:rPr lang="en-US" sz="2000" b="1" i="0" dirty="0">
                <a:solidFill>
                  <a:srgbClr val="273239"/>
                </a:solidFill>
                <a:effectLst/>
                <a:latin typeface="urw-din"/>
              </a:rPr>
              <a:t>H0</a:t>
            </a:r>
            <a:r>
              <a:rPr lang="en-US" sz="2000" b="0" i="0" dirty="0">
                <a:solidFill>
                  <a:srgbClr val="273239"/>
                </a:solidFill>
                <a:effectLst/>
                <a:latin typeface="urw-din"/>
              </a:rPr>
              <a:t> when it is true.</a:t>
            </a:r>
            <a:endParaRPr lang="en-US" sz="2000" b="0" i="0" dirty="0">
              <a:solidFill>
                <a:srgbClr val="273239"/>
              </a:solidFill>
              <a:effectLst/>
              <a:latin typeface="urw-din"/>
            </a:endParaRPr>
          </a:p>
          <a:p>
            <a:r>
              <a:rPr lang="en-US" sz="2000" b="0" i="0" dirty="0">
                <a:solidFill>
                  <a:srgbClr val="273239"/>
                </a:solidFill>
                <a:effectLst/>
                <a:latin typeface="urw-din"/>
              </a:rPr>
              <a:t>A lower </a:t>
            </a:r>
            <a:r>
              <a:rPr lang="en-US" sz="2000" b="0" i="1" dirty="0">
                <a:solidFill>
                  <a:srgbClr val="273239"/>
                </a:solidFill>
                <a:effectLst/>
                <a:latin typeface="urw-din"/>
              </a:rPr>
              <a:t>alpha value</a:t>
            </a:r>
            <a:r>
              <a:rPr lang="en-US" sz="2000" b="0" i="0" dirty="0">
                <a:solidFill>
                  <a:srgbClr val="273239"/>
                </a:solidFill>
                <a:effectLst/>
                <a:latin typeface="urw-din"/>
              </a:rPr>
              <a:t> is chosen in cases where we expect more precision. If the </a:t>
            </a:r>
            <a:r>
              <a:rPr lang="en-US" sz="2000" b="1" i="0" dirty="0">
                <a:solidFill>
                  <a:srgbClr val="273239"/>
                </a:solidFill>
                <a:effectLst/>
                <a:latin typeface="urw-din"/>
              </a:rPr>
              <a:t>p-value</a:t>
            </a:r>
            <a:r>
              <a:rPr lang="en-US" sz="2000" b="0" i="0" dirty="0">
                <a:solidFill>
                  <a:srgbClr val="273239"/>
                </a:solidFill>
                <a:effectLst/>
                <a:latin typeface="urw-din"/>
              </a:rPr>
              <a:t> for the test comes out to be strictly greater than the alpha value, then H0 holds true.</a:t>
            </a:r>
            <a:endParaRPr lang="en-US" sz="2000" b="0" i="0" dirty="0">
              <a:solidFill>
                <a:srgbClr val="273239"/>
              </a:solidFill>
              <a:effectLst/>
              <a:latin typeface="urw-din"/>
            </a:endParaRPr>
          </a:p>
          <a:p>
            <a:pPr lvl="1"/>
            <a:r>
              <a:rPr lang="en-IN" sz="1800" b="0" i="0" dirty="0">
                <a:solidFill>
                  <a:srgbClr val="273239"/>
                </a:solidFill>
                <a:effectLst/>
                <a:latin typeface="urw-din"/>
              </a:rPr>
              <a:t>Using </a:t>
            </a:r>
            <a:r>
              <a:rPr lang="en-IN" sz="1800" b="1" i="0" dirty="0">
                <a:solidFill>
                  <a:srgbClr val="273239"/>
                </a:solidFill>
                <a:effectLst/>
                <a:latin typeface="urw-din"/>
              </a:rPr>
              <a:t>chi-square</a:t>
            </a:r>
            <a:r>
              <a:rPr lang="en-IN" sz="1800" b="0" i="0" dirty="0">
                <a:solidFill>
                  <a:srgbClr val="273239"/>
                </a:solidFill>
                <a:effectLst/>
                <a:latin typeface="urw-din"/>
              </a:rPr>
              <a:t> value:</a:t>
            </a:r>
            <a:endParaRPr lang="en-IN" sz="1800" b="0" i="0" dirty="0">
              <a:solidFill>
                <a:srgbClr val="273239"/>
              </a:solidFill>
              <a:effectLst/>
              <a:latin typeface="urw-din"/>
            </a:endParaRPr>
          </a:p>
          <a:p>
            <a:pPr lvl="1"/>
            <a:r>
              <a:rPr lang="en-US" sz="2400" b="0" i="0" dirty="0">
                <a:solidFill>
                  <a:srgbClr val="273239"/>
                </a:solidFill>
                <a:effectLst/>
                <a:latin typeface="urw-din"/>
              </a:rPr>
              <a:t>If our calculated value of chi-square is less or equal to the tabular(also called </a:t>
            </a:r>
            <a:r>
              <a:rPr lang="en-US" sz="2400" b="1" i="0" dirty="0">
                <a:solidFill>
                  <a:srgbClr val="273239"/>
                </a:solidFill>
                <a:effectLst/>
                <a:latin typeface="urw-din"/>
              </a:rPr>
              <a:t>critical</a:t>
            </a:r>
            <a:r>
              <a:rPr lang="en-US" sz="2400" b="0" i="0" dirty="0">
                <a:solidFill>
                  <a:srgbClr val="273239"/>
                </a:solidFill>
                <a:effectLst/>
                <a:latin typeface="urw-din"/>
              </a:rPr>
              <a:t>) value of chi-square, then </a:t>
            </a:r>
            <a:r>
              <a:rPr lang="en-US" sz="2400" b="1" i="0" dirty="0">
                <a:solidFill>
                  <a:srgbClr val="273239"/>
                </a:solidFill>
                <a:effectLst/>
                <a:latin typeface="urw-din"/>
              </a:rPr>
              <a:t>H0</a:t>
            </a:r>
            <a:r>
              <a:rPr lang="en-US" sz="2400" b="0" i="0" dirty="0">
                <a:solidFill>
                  <a:srgbClr val="273239"/>
                </a:solidFill>
                <a:effectLst/>
                <a:latin typeface="urw-din"/>
              </a:rPr>
              <a:t> holds true.</a:t>
            </a:r>
            <a:endParaRPr lang="en-IN" sz="2400" b="0" i="0" dirty="0">
              <a:solidFill>
                <a:srgbClr val="273239"/>
              </a:solidFill>
              <a:effectLst/>
              <a:latin typeface="urw-din"/>
            </a:endParaRPr>
          </a:p>
          <a:p>
            <a:pPr lvl="1"/>
            <a:endParaRPr lang="en-IN" sz="16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73239"/>
                </a:solidFill>
                <a:effectLst/>
                <a:latin typeface="urw-din"/>
              </a:rPr>
              <a:t>Expected Values Table :</a:t>
            </a: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2000" b="0" i="0" dirty="0">
                <a:solidFill>
                  <a:srgbClr val="273239"/>
                </a:solidFill>
                <a:effectLst/>
                <a:latin typeface="urw-din"/>
              </a:rPr>
              <a:t>Next, we prepare a similar table of calculated(or expected) values. To do this we need to calculate each item in the new table as :</a:t>
            </a:r>
            <a:endParaRPr lang="en-US" sz="2000" b="0" i="0" dirty="0">
              <a:solidFill>
                <a:srgbClr val="273239"/>
              </a:solidFill>
              <a:effectLst/>
              <a:latin typeface="urw-din"/>
            </a:endParaRPr>
          </a:p>
          <a:p>
            <a:endParaRPr lang="en-IN" sz="2000" dirty="0"/>
          </a:p>
          <a:p>
            <a:r>
              <a:rPr lang="en-IN" sz="2000" dirty="0" err="1"/>
              <a:t>Rowtotal</a:t>
            </a:r>
            <a:r>
              <a:rPr lang="en-IN" sz="2000" dirty="0"/>
              <a:t>*</a:t>
            </a:r>
            <a:r>
              <a:rPr lang="en-IN" sz="2000" dirty="0" err="1"/>
              <a:t>columntotal</a:t>
            </a:r>
            <a:r>
              <a:rPr lang="en-IN" sz="2000" dirty="0"/>
              <a:t>/</a:t>
            </a:r>
            <a:r>
              <a:rPr lang="en-IN" sz="2000" dirty="0" err="1"/>
              <a:t>grandtotal</a:t>
            </a:r>
            <a:endParaRPr lang="en-IN" sz="2000" dirty="0"/>
          </a:p>
          <a:p>
            <a:endParaRPr lang="en-IN" sz="2000" dirty="0"/>
          </a:p>
          <a:p>
            <a:endParaRPr lang="en-IN" sz="2000" dirty="0"/>
          </a:p>
          <a:p>
            <a:endParaRPr lang="en-IN" sz="2000" dirty="0"/>
          </a:p>
          <a:p>
            <a:endParaRPr lang="en-IN" sz="2000" dirty="0"/>
          </a:p>
          <a:p>
            <a:endParaRPr lang="en-IN" sz="2000" dirty="0"/>
          </a:p>
        </p:txBody>
      </p:sp>
      <p:sp>
        <p:nvSpPr>
          <p:cNvPr id="6" name="AutoShape 4" descr="\frac{row\ total\ *\ column\ total}{grand\ total} "/>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graphicFrame>
        <p:nvGraphicFramePr>
          <p:cNvPr id="7" name="Table 6"/>
          <p:cNvGraphicFramePr>
            <a:graphicFrameLocks noGrp="1"/>
          </p:cNvGraphicFramePr>
          <p:nvPr/>
        </p:nvGraphicFramePr>
        <p:xfrm>
          <a:off x="457200" y="3126581"/>
          <a:ext cx="8229601" cy="1473200"/>
        </p:xfrm>
        <a:graphic>
          <a:graphicData uri="http://schemas.openxmlformats.org/drawingml/2006/table">
            <a:tbl>
              <a:tblPr/>
              <a:tblGrid>
                <a:gridCol w="1533466"/>
                <a:gridCol w="1533466"/>
                <a:gridCol w="1533466"/>
                <a:gridCol w="1533466"/>
                <a:gridCol w="2095737"/>
              </a:tblGrid>
              <a:tr h="368300">
                <a:tc>
                  <a:txBody>
                    <a:bodyPr/>
                    <a:lstStyle/>
                    <a:p>
                      <a:pPr algn="l" fontAlgn="base"/>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d</a:t>
                      </a:r>
                      <a:r>
                        <a:rPr lang="en-IN" sz="1200" b="0" dirty="0" err="1">
                          <a:effectLst/>
                        </a:rPr>
                        <a:t>og</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c</a:t>
                      </a:r>
                      <a:r>
                        <a:rPr lang="en-IN" sz="1200" b="0" dirty="0">
                          <a:effectLst/>
                        </a:rPr>
                        <a:t>at</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00" b="0" dirty="0">
                          <a:effectLst/>
                        </a:rPr>
                        <a:t>b</a:t>
                      </a:r>
                      <a:r>
                        <a:rPr lang="en-IN" sz="1200" b="0" dirty="0" err="1">
                          <a:effectLst/>
                        </a:rPr>
                        <a:t>ird</a:t>
                      </a:r>
                      <a:endParaRPr lang="en-IN" sz="1200" b="0" dirty="0">
                        <a:effectLst/>
                      </a:endParaRPr>
                    </a:p>
                  </a:txBody>
                  <a:tcPr marL="63500" marR="63500" marT="88900" marB="88900" anchor="ctr">
                    <a:lnL>
                      <a:noFill/>
                    </a:lnL>
                    <a:lnR>
                      <a:noFill/>
                    </a:lnR>
                    <a:lnT>
                      <a:noFill/>
                    </a:lnT>
                    <a:lnB>
                      <a:noFill/>
                    </a:lnB>
                    <a:solidFill>
                      <a:srgbClr val="FFFFFF"/>
                    </a:solidFill>
                  </a:tcPr>
                </a:tc>
                <a:tc>
                  <a:txBody>
                    <a:bodyPr/>
                    <a:lstStyle/>
                    <a:p>
                      <a:r>
                        <a:rPr lang="en-US" sz="1800" dirty="0"/>
                        <a:t>total</a:t>
                      </a:r>
                      <a:endParaRPr lang="en-IN" sz="1800" dirty="0"/>
                    </a:p>
                  </a:txBody>
                  <a:tcPr>
                    <a:lnL>
                      <a:noFill/>
                    </a:lnL>
                  </a:tcPr>
                </a:tc>
              </a:tr>
              <a:tr h="368300">
                <a:tc>
                  <a:txBody>
                    <a:bodyPr/>
                    <a:lstStyle/>
                    <a:p>
                      <a:pPr algn="l" fontAlgn="base"/>
                      <a:r>
                        <a:rPr lang="en-IN" sz="1200" b="0">
                          <a:effectLst/>
                        </a:rPr>
                        <a:t>men</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223.87343533</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266.00834492</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240.11821975</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730</a:t>
                      </a:r>
                      <a:endParaRPr lang="en-IN" sz="1200" b="0">
                        <a:effectLst/>
                      </a:endParaRPr>
                    </a:p>
                  </a:txBody>
                  <a:tcPr marL="63500" marR="63500" marT="88900" marB="88900" anchor="ctr">
                    <a:lnL>
                      <a:noFill/>
                    </a:lnL>
                    <a:lnR>
                      <a:noFill/>
                    </a:lnR>
                    <a:lnB>
                      <a:noFill/>
                    </a:lnB>
                    <a:solidFill>
                      <a:srgbClr val="FFFFFF"/>
                    </a:solidFill>
                  </a:tcPr>
                </a:tc>
              </a:tr>
              <a:tr h="368300">
                <a:tc>
                  <a:txBody>
                    <a:bodyPr/>
                    <a:lstStyle/>
                    <a:p>
                      <a:pPr algn="l" fontAlgn="base"/>
                      <a:r>
                        <a:rPr lang="en-IN" sz="1200" b="0">
                          <a:effectLst/>
                        </a:rPr>
                        <a:t>women</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217.12656467</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257.99165508</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232.88178025</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708</a:t>
                      </a:r>
                      <a:endParaRPr lang="en-IN" sz="1200" b="0">
                        <a:effectLst/>
                      </a:endParaRPr>
                    </a:p>
                  </a:txBody>
                  <a:tcPr marL="63500" marR="63500" marT="88900" marB="88900" anchor="ctr">
                    <a:lnL>
                      <a:noFill/>
                    </a:lnL>
                    <a:lnR>
                      <a:noFill/>
                    </a:lnR>
                    <a:lnT>
                      <a:noFill/>
                    </a:lnT>
                    <a:lnB>
                      <a:noFill/>
                    </a:lnB>
                    <a:solidFill>
                      <a:srgbClr val="FFFFFF"/>
                    </a:solidFill>
                  </a:tcPr>
                </a:tc>
              </a:tr>
              <a:tr h="368300">
                <a:tc>
                  <a:txBody>
                    <a:bodyPr/>
                    <a:lstStyle/>
                    <a:p>
                      <a:pPr algn="l" fontAlgn="base"/>
                      <a:r>
                        <a:rPr lang="en-IN" sz="1200" b="0">
                          <a:effectLst/>
                        </a:rPr>
                        <a:t>total</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441</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524</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a:effectLst/>
                        </a:rPr>
                        <a:t>473</a:t>
                      </a:r>
                      <a:endParaRPr lang="en-IN" sz="120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00" b="0" dirty="0">
                          <a:effectLst/>
                        </a:rPr>
                        <a:t>1438</a:t>
                      </a:r>
                      <a:endParaRPr lang="en-IN" sz="1200" b="0" dirty="0">
                        <a:effectLst/>
                      </a:endParaRPr>
                    </a:p>
                  </a:txBody>
                  <a:tcPr marL="63500" marR="63500" marT="88900" marB="88900" anchor="ctr">
                    <a:lnL>
                      <a:noFill/>
                    </a:lnL>
                    <a:lnR>
                      <a:noFill/>
                    </a:lnR>
                    <a:lnT>
                      <a:noFill/>
                    </a:lnT>
                    <a:lnB>
                      <a:noFill/>
                    </a:lnB>
                    <a:solidFill>
                      <a:srgbClr val="FFFFFF"/>
                    </a:solidFill>
                  </a:tcPr>
                </a:tc>
              </a:tr>
            </a:tbl>
          </a:graphicData>
        </a:graphic>
      </p:graphicFrame>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273239"/>
                </a:solidFill>
                <a:effectLst/>
                <a:latin typeface="urw-din"/>
              </a:rPr>
              <a:t>Chi-Square Table</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400" b="0" i="0" dirty="0">
                <a:solidFill>
                  <a:srgbClr val="273239"/>
                </a:solidFill>
                <a:effectLst/>
                <a:latin typeface="urw-din"/>
              </a:rPr>
              <a:t>We prepare this table by calculating for each item the following:</a:t>
            </a:r>
            <a:endParaRPr lang="en-US" sz="2400" b="0" i="0" dirty="0">
              <a:solidFill>
                <a:srgbClr val="273239"/>
              </a:solidFill>
              <a:effectLst/>
              <a:latin typeface="urw-din"/>
            </a:endParaRPr>
          </a:p>
          <a:p>
            <a:r>
              <a:rPr lang="en-US" sz="2400" dirty="0">
                <a:solidFill>
                  <a:srgbClr val="273239"/>
                </a:solidFill>
                <a:latin typeface="urw-din"/>
              </a:rPr>
              <a:t>(Observed value-</a:t>
            </a:r>
            <a:r>
              <a:rPr lang="en-US" sz="2400" dirty="0" err="1">
                <a:solidFill>
                  <a:srgbClr val="273239"/>
                </a:solidFill>
                <a:latin typeface="urw-din"/>
              </a:rPr>
              <a:t>Calculated_Value</a:t>
            </a:r>
            <a:r>
              <a:rPr lang="en-US" sz="2400" dirty="0">
                <a:solidFill>
                  <a:srgbClr val="273239"/>
                </a:solidFill>
                <a:latin typeface="urw-din"/>
              </a:rPr>
              <a:t>)^2/</a:t>
            </a:r>
            <a:r>
              <a:rPr lang="en-US" sz="2400" dirty="0" err="1">
                <a:solidFill>
                  <a:srgbClr val="273239"/>
                </a:solidFill>
                <a:latin typeface="urw-din"/>
              </a:rPr>
              <a:t>Calculated_Value</a:t>
            </a:r>
            <a:endParaRPr lang="en-US" sz="2400" dirty="0">
              <a:solidFill>
                <a:srgbClr val="273239"/>
              </a:solidFill>
              <a:latin typeface="urw-din"/>
            </a:endParaRPr>
          </a:p>
          <a:p>
            <a:r>
              <a:rPr lang="en-IN" sz="2400" b="0" i="0" dirty="0">
                <a:solidFill>
                  <a:srgbClr val="273239"/>
                </a:solidFill>
                <a:effectLst/>
                <a:latin typeface="urw-din"/>
              </a:rPr>
              <a:t>The chi-square table:</a:t>
            </a:r>
            <a:endParaRPr lang="en-IN" sz="2400" b="0" i="0" dirty="0">
              <a:solidFill>
                <a:srgbClr val="273239"/>
              </a:solidFill>
              <a:effectLst/>
              <a:latin typeface="urw-din"/>
            </a:endParaRPr>
          </a:p>
          <a:p>
            <a:endParaRPr lang="en-IN" sz="2400" dirty="0"/>
          </a:p>
        </p:txBody>
      </p:sp>
      <p:graphicFrame>
        <p:nvGraphicFramePr>
          <p:cNvPr id="4" name="Table 3"/>
          <p:cNvGraphicFramePr>
            <a:graphicFrameLocks noGrp="1"/>
          </p:cNvGraphicFramePr>
          <p:nvPr/>
        </p:nvGraphicFramePr>
        <p:xfrm>
          <a:off x="458377" y="2780928"/>
          <a:ext cx="8229599" cy="3408680"/>
        </p:xfrm>
        <a:graphic>
          <a:graphicData uri="http://schemas.openxmlformats.org/drawingml/2006/table">
            <a:tbl>
              <a:tblPr/>
              <a:tblGrid>
                <a:gridCol w="369207"/>
                <a:gridCol w="3400075"/>
                <a:gridCol w="1884641"/>
                <a:gridCol w="2575676"/>
              </a:tblGrid>
              <a:tr h="0">
                <a:tc>
                  <a:txBody>
                    <a:bodyPr/>
                    <a:lstStyle/>
                    <a:p>
                      <a:pPr algn="l" fontAlgn="base"/>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50" b="0" dirty="0">
                          <a:effectLst/>
                        </a:rPr>
                        <a:t>Observed ( o)</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US" sz="1250" b="0" dirty="0">
                          <a:effectLst/>
                        </a:rPr>
                        <a:t>Calculated(c)</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b="0" dirty="0">
                          <a:effectLst/>
                        </a:rPr>
                        <a:t>(o-c)^2 / c</a:t>
                      </a:r>
                      <a:endParaRPr lang="en-IN" sz="1800" b="0" dirty="0">
                        <a:effectLst/>
                      </a:endParaRPr>
                    </a:p>
                    <a:p>
                      <a:endParaRPr lang="en-IN" dirty="0"/>
                    </a:p>
                  </a:txBody>
                  <a:tcPr>
                    <a:lnL>
                      <a:noFill/>
                    </a:lnL>
                  </a:tcPr>
                </a:tc>
              </a:tr>
              <a:tr h="0">
                <a:tc>
                  <a:txBody>
                    <a:bodyPr/>
                    <a:lstStyle/>
                    <a:p>
                      <a:pPr algn="l" fontAlgn="base"/>
                      <a:r>
                        <a:rPr lang="en-IN" sz="1250" b="0" dirty="0">
                          <a:effectLst/>
                        </a:rPr>
                        <a:t> </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207</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223.87343533</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1.2717579435607573</a:t>
                      </a:r>
                      <a:endParaRPr lang="en-IN" sz="1250" b="0">
                        <a:effectLst/>
                      </a:endParaRPr>
                    </a:p>
                  </a:txBody>
                  <a:tcPr marL="63500" marR="63500" marT="88900" marB="88900" anchor="ctr">
                    <a:lnL>
                      <a:noFill/>
                    </a:lnL>
                    <a:lnR>
                      <a:noFill/>
                    </a:lnR>
                    <a:lnB>
                      <a:noFill/>
                    </a:lnB>
                    <a:solidFill>
                      <a:srgbClr val="FFFFFF"/>
                    </a:solidFill>
                  </a:tcPr>
                </a:tc>
              </a:tr>
              <a:tr h="0">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282</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266.00834492</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0.9613722161954465</a:t>
                      </a:r>
                      <a:endParaRPr lang="en-IN" sz="1250" b="0">
                        <a:effectLst/>
                      </a:endParaRPr>
                    </a:p>
                  </a:txBody>
                  <a:tcPr marL="63500" marR="63500" marT="88900" marB="88900" anchor="ctr">
                    <a:lnL>
                      <a:noFill/>
                    </a:lnL>
                    <a:lnR>
                      <a:noFill/>
                    </a:lnR>
                    <a:lnT>
                      <a:noFill/>
                    </a:lnT>
                    <a:lnB>
                      <a:noFill/>
                    </a:lnB>
                    <a:solidFill>
                      <a:srgbClr val="FFFFFF"/>
                    </a:solidFill>
                  </a:tcPr>
                </a:tc>
              </a:tr>
              <a:tr h="0">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241</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240.11821975</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0.003238139990850831</a:t>
                      </a:r>
                      <a:endParaRPr lang="en-IN" sz="1250" b="0">
                        <a:effectLst/>
                      </a:endParaRPr>
                    </a:p>
                  </a:txBody>
                  <a:tcPr marL="63500" marR="63500" marT="88900" marB="88900" anchor="ctr">
                    <a:lnL>
                      <a:noFill/>
                    </a:lnL>
                    <a:lnR>
                      <a:noFill/>
                    </a:lnR>
                    <a:lnT>
                      <a:noFill/>
                    </a:lnT>
                    <a:lnB>
                      <a:noFill/>
                    </a:lnB>
                    <a:solidFill>
                      <a:srgbClr val="FFFFFF"/>
                    </a:solidFill>
                  </a:tcPr>
                </a:tc>
              </a:tr>
              <a:tr h="0">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234</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217.12656467</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1.3112758457617977</a:t>
                      </a:r>
                      <a:endParaRPr lang="en-IN" sz="1250" b="0">
                        <a:effectLst/>
                      </a:endParaRPr>
                    </a:p>
                  </a:txBody>
                  <a:tcPr marL="63500" marR="63500" marT="88900" marB="88900" anchor="ctr">
                    <a:lnL>
                      <a:noFill/>
                    </a:lnL>
                    <a:lnR>
                      <a:noFill/>
                    </a:lnR>
                    <a:lnT>
                      <a:noFill/>
                    </a:lnT>
                    <a:lnB>
                      <a:noFill/>
                    </a:lnB>
                    <a:solidFill>
                      <a:srgbClr val="FFFFFF"/>
                    </a:solidFill>
                  </a:tcPr>
                </a:tc>
              </a:tr>
              <a:tr h="0">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242</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257.99165508</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0.991245364156322</a:t>
                      </a:r>
                      <a:endParaRPr lang="en-IN" sz="1250" b="0">
                        <a:effectLst/>
                      </a:endParaRPr>
                    </a:p>
                  </a:txBody>
                  <a:tcPr marL="63500" marR="63500" marT="88900" marB="88900" anchor="ctr">
                    <a:lnL>
                      <a:noFill/>
                    </a:lnL>
                    <a:lnR>
                      <a:noFill/>
                    </a:lnR>
                    <a:lnT>
                      <a:noFill/>
                    </a:lnT>
                    <a:lnB>
                      <a:noFill/>
                    </a:lnB>
                    <a:solidFill>
                      <a:srgbClr val="FFFFFF"/>
                    </a:solidFill>
                  </a:tcPr>
                </a:tc>
              </a:tr>
              <a:tr h="0">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232</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232.88178025</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0.0033387601600580606</a:t>
                      </a:r>
                      <a:endParaRPr lang="en-IN" sz="1250" b="0">
                        <a:effectLst/>
                      </a:endParaRPr>
                    </a:p>
                  </a:txBody>
                  <a:tcPr marL="63500" marR="63500" marT="88900" marB="88900" anchor="ctr">
                    <a:lnL>
                      <a:noFill/>
                    </a:lnL>
                    <a:lnR>
                      <a:noFill/>
                    </a:lnR>
                    <a:lnT>
                      <a:noFill/>
                    </a:lnT>
                    <a:lnB>
                      <a:noFill/>
                    </a:lnB>
                    <a:solidFill>
                      <a:srgbClr val="FFFFFF"/>
                    </a:solidFill>
                  </a:tcPr>
                </a:tc>
              </a:tr>
              <a:tr h="0">
                <a:tc>
                  <a:txBody>
                    <a:bodyPr/>
                    <a:lstStyle/>
                    <a:p>
                      <a:pPr algn="l" fontAlgn="base"/>
                      <a:r>
                        <a:rPr lang="en-IN" sz="1250" b="0">
                          <a:effectLst/>
                        </a:rPr>
                        <a:t>Total</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dirty="0">
                          <a:effectLst/>
                        </a:rPr>
                        <a:t> </a:t>
                      </a:r>
                      <a:endParaRPr lang="en-IN" sz="1250" b="0" dirty="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0">
                          <a:effectLst/>
                        </a:rPr>
                        <a:t> </a:t>
                      </a:r>
                      <a:endParaRPr lang="en-IN" sz="1250" b="0">
                        <a:effectLst/>
                      </a:endParaRPr>
                    </a:p>
                  </a:txBody>
                  <a:tcPr marL="63500" marR="63500" marT="88900" marB="88900" anchor="ctr">
                    <a:lnL>
                      <a:noFill/>
                    </a:lnL>
                    <a:lnR>
                      <a:noFill/>
                    </a:lnR>
                    <a:lnT>
                      <a:noFill/>
                    </a:lnT>
                    <a:lnB>
                      <a:noFill/>
                    </a:lnB>
                    <a:solidFill>
                      <a:srgbClr val="FFFFFF"/>
                    </a:solidFill>
                  </a:tcPr>
                </a:tc>
                <a:tc>
                  <a:txBody>
                    <a:bodyPr/>
                    <a:lstStyle/>
                    <a:p>
                      <a:pPr algn="l" fontAlgn="base"/>
                      <a:r>
                        <a:rPr lang="en-IN" sz="1250" b="1" dirty="0">
                          <a:effectLst/>
                        </a:rPr>
                        <a:t>4.542228269825232</a:t>
                      </a:r>
                      <a:endParaRPr lang="en-IN" sz="1250" b="0" dirty="0">
                        <a:effectLst/>
                      </a:endParaRPr>
                    </a:p>
                  </a:txBody>
                  <a:tcPr marL="63500" marR="63500" marT="88900" marB="88900" anchor="ctr">
                    <a:lnL>
                      <a:noFill/>
                    </a:lnL>
                    <a:lnR>
                      <a:noFill/>
                    </a:lnR>
                    <a:lnT>
                      <a:noFill/>
                    </a:lnT>
                    <a:lnB>
                      <a:noFill/>
                    </a:lnB>
                    <a:solidFill>
                      <a:srgbClr val="FFFFFF"/>
                    </a:solidFill>
                  </a:tcPr>
                </a:tc>
              </a:tr>
            </a:tbl>
          </a:graphicData>
        </a:graphic>
      </p:graphicFrame>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000" b="0" i="0" dirty="0">
                <a:solidFill>
                  <a:srgbClr val="273239"/>
                </a:solidFill>
                <a:effectLst/>
                <a:latin typeface="urw-din"/>
              </a:rPr>
              <a:t>From this table, we obtain the total of the last column, which gives us the calculated value of chi-square.  Hence the calculated value of chi-square is </a:t>
            </a:r>
            <a:r>
              <a:rPr lang="en-US" sz="2000" b="1" i="0" dirty="0">
                <a:solidFill>
                  <a:srgbClr val="273239"/>
                </a:solidFill>
                <a:effectLst/>
                <a:latin typeface="urw-din"/>
              </a:rPr>
              <a:t>4.542228269825232</a:t>
            </a:r>
            <a:endParaRPr lang="en-US" sz="2000" b="1" i="0" dirty="0">
              <a:solidFill>
                <a:srgbClr val="273239"/>
              </a:solidFill>
              <a:effectLst/>
              <a:latin typeface="urw-din"/>
            </a:endParaRPr>
          </a:p>
          <a:p>
            <a:r>
              <a:rPr lang="en-US" sz="2000" b="0" i="0" dirty="0">
                <a:solidFill>
                  <a:srgbClr val="273239"/>
                </a:solidFill>
                <a:effectLst/>
                <a:latin typeface="urw-din"/>
              </a:rPr>
              <a:t>Now, we need to find the </a:t>
            </a:r>
            <a:r>
              <a:rPr lang="en-US" sz="2000" b="1" i="0" dirty="0">
                <a:solidFill>
                  <a:srgbClr val="273239"/>
                </a:solidFill>
                <a:effectLst/>
                <a:latin typeface="urw-din"/>
              </a:rPr>
              <a:t>critical</a:t>
            </a:r>
            <a:r>
              <a:rPr lang="en-US" sz="2000" b="0" i="0" dirty="0">
                <a:solidFill>
                  <a:srgbClr val="273239"/>
                </a:solidFill>
                <a:effectLst/>
                <a:latin typeface="urw-din"/>
              </a:rPr>
              <a:t> value of chi-square. </a:t>
            </a:r>
            <a:endParaRPr lang="en-US" sz="2000" b="0" i="0" dirty="0">
              <a:solidFill>
                <a:srgbClr val="273239"/>
              </a:solidFill>
              <a:effectLst/>
              <a:latin typeface="urw-din"/>
            </a:endParaRPr>
          </a:p>
          <a:p>
            <a:r>
              <a:rPr lang="en-US" sz="2000" b="0" i="0" dirty="0">
                <a:solidFill>
                  <a:srgbClr val="273239"/>
                </a:solidFill>
                <a:effectLst/>
                <a:latin typeface="urw-din"/>
              </a:rPr>
              <a:t>We can obtain this from a table.</a:t>
            </a:r>
            <a:endParaRPr lang="en-US" sz="2000" b="0" i="0" dirty="0">
              <a:solidFill>
                <a:srgbClr val="273239"/>
              </a:solidFill>
              <a:effectLst/>
              <a:latin typeface="urw-din"/>
            </a:endParaRPr>
          </a:p>
          <a:p>
            <a:r>
              <a:rPr lang="en-US" sz="2000" b="0" i="0" dirty="0">
                <a:solidFill>
                  <a:srgbClr val="273239"/>
                </a:solidFill>
                <a:effectLst/>
                <a:latin typeface="urw-din"/>
              </a:rPr>
              <a:t> To use this table, we need to know the </a:t>
            </a:r>
            <a:r>
              <a:rPr lang="en-US" sz="2000" b="1" i="0" dirty="0">
                <a:solidFill>
                  <a:srgbClr val="273239"/>
                </a:solidFill>
                <a:effectLst/>
                <a:latin typeface="urw-din"/>
              </a:rPr>
              <a:t>degrees of freedom</a:t>
            </a:r>
            <a:r>
              <a:rPr lang="en-US" sz="2000" b="0" i="0" dirty="0">
                <a:solidFill>
                  <a:srgbClr val="273239"/>
                </a:solidFill>
                <a:effectLst/>
                <a:latin typeface="urw-din"/>
              </a:rPr>
              <a:t> for the dataset.  </a:t>
            </a:r>
            <a:endParaRPr lang="en-US" sz="2000" b="0" i="0" dirty="0">
              <a:solidFill>
                <a:srgbClr val="273239"/>
              </a:solidFill>
              <a:effectLst/>
              <a:latin typeface="urw-din"/>
            </a:endParaRPr>
          </a:p>
          <a:p>
            <a:r>
              <a:rPr lang="en-US" sz="2000" b="0" i="0" dirty="0">
                <a:solidFill>
                  <a:srgbClr val="273239"/>
                </a:solidFill>
                <a:effectLst/>
                <a:latin typeface="urw-din"/>
              </a:rPr>
              <a:t>The degrees of freedom is defined as : </a:t>
            </a:r>
            <a:r>
              <a:rPr lang="en-US" sz="2000" b="1" i="0" dirty="0">
                <a:solidFill>
                  <a:srgbClr val="273239"/>
                </a:solidFill>
                <a:effectLst/>
                <a:latin typeface="urw-din"/>
              </a:rPr>
              <a:t>(no. of rows – 1) * (no. of columns – 1).</a:t>
            </a:r>
            <a:br>
              <a:rPr lang="en-US" sz="2000" dirty="0"/>
            </a:br>
            <a:r>
              <a:rPr lang="en-US" sz="2000" b="0" i="0" dirty="0">
                <a:solidFill>
                  <a:srgbClr val="273239"/>
                </a:solidFill>
                <a:effectLst/>
                <a:latin typeface="urw-din"/>
              </a:rPr>
              <a:t>Hence, the degrees of freedom is </a:t>
            </a:r>
            <a:r>
              <a:rPr lang="en-US" sz="2000" b="1" i="0" dirty="0">
                <a:solidFill>
                  <a:srgbClr val="273239"/>
                </a:solidFill>
                <a:effectLst/>
                <a:latin typeface="urw-din"/>
              </a:rPr>
              <a:t>(2-1) * (3-1) = 2</a:t>
            </a:r>
            <a:endParaRPr lang="en-US" sz="2000" b="1" i="0" dirty="0">
              <a:solidFill>
                <a:srgbClr val="273239"/>
              </a:solidFill>
              <a:effectLst/>
              <a:latin typeface="urw-din"/>
            </a:endParaRPr>
          </a:p>
          <a:p>
            <a:r>
              <a:rPr lang="en-US" sz="2000" b="0" i="0" dirty="0">
                <a:solidFill>
                  <a:srgbClr val="273239"/>
                </a:solidFill>
                <a:effectLst/>
                <a:latin typeface="urw-din"/>
              </a:rPr>
              <a:t>Now, let us look at the table and find the value corresponding to </a:t>
            </a:r>
            <a:r>
              <a:rPr lang="en-US" sz="2000" b="1" i="0" dirty="0">
                <a:solidFill>
                  <a:srgbClr val="273239"/>
                </a:solidFill>
                <a:effectLst/>
                <a:latin typeface="urw-din"/>
              </a:rPr>
              <a:t>2 </a:t>
            </a:r>
            <a:r>
              <a:rPr lang="en-US" sz="2000" b="0" i="0" dirty="0">
                <a:solidFill>
                  <a:srgbClr val="273239"/>
                </a:solidFill>
                <a:effectLst/>
                <a:latin typeface="urw-din"/>
              </a:rPr>
              <a:t>degrees of freedom and </a:t>
            </a:r>
            <a:r>
              <a:rPr lang="en-US" sz="2000" b="1" i="0" dirty="0">
                <a:solidFill>
                  <a:srgbClr val="273239"/>
                </a:solidFill>
                <a:effectLst/>
                <a:latin typeface="urw-din"/>
              </a:rPr>
              <a:t>0.05</a:t>
            </a:r>
            <a:r>
              <a:rPr lang="en-US" sz="2000" b="0" i="0" dirty="0">
                <a:solidFill>
                  <a:srgbClr val="273239"/>
                </a:solidFill>
                <a:effectLst/>
                <a:latin typeface="urw-din"/>
              </a:rPr>
              <a:t> significance factor :</a:t>
            </a:r>
            <a:endParaRPr lang="en-IN" sz="2000"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835696" y="2197894"/>
            <a:ext cx="5400600" cy="3607370"/>
          </a:xfrm>
          <a:prstGeom prst="rect">
            <a:avLst/>
          </a:prstGeom>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b="0" i="0" dirty="0">
                <a:solidFill>
                  <a:srgbClr val="273239"/>
                </a:solidFill>
                <a:effectLst/>
                <a:latin typeface="urw-din"/>
              </a:rPr>
              <a:t>The tabular or critical value of chi-square here is  </a:t>
            </a:r>
            <a:r>
              <a:rPr lang="en-US" b="1" i="0" dirty="0">
                <a:solidFill>
                  <a:srgbClr val="273239"/>
                </a:solidFill>
                <a:effectLst/>
                <a:latin typeface="urw-din"/>
              </a:rPr>
              <a:t>5.991</a:t>
            </a:r>
            <a:endParaRPr lang="en-US" b="1" i="0" dirty="0">
              <a:solidFill>
                <a:srgbClr val="273239"/>
              </a:solidFill>
              <a:effectLst/>
              <a:latin typeface="urw-din"/>
            </a:endParaRPr>
          </a:p>
          <a:p>
            <a:r>
              <a:rPr lang="en-IN" b="0" i="0" dirty="0">
                <a:solidFill>
                  <a:srgbClr val="273239"/>
                </a:solidFill>
                <a:effectLst/>
                <a:latin typeface="urw-din"/>
              </a:rPr>
              <a:t>Hence,</a:t>
            </a:r>
            <a:endParaRPr lang="en-IN" b="0" i="0" dirty="0">
              <a:solidFill>
                <a:srgbClr val="273239"/>
              </a:solidFill>
              <a:effectLst/>
              <a:latin typeface="urw-din"/>
            </a:endParaRPr>
          </a:p>
          <a:p>
            <a:endParaRPr lang="en-IN" dirty="0">
              <a:solidFill>
                <a:srgbClr val="273239"/>
              </a:solidFill>
              <a:latin typeface="urw-din"/>
            </a:endParaRPr>
          </a:p>
          <a:p>
            <a:r>
              <a:rPr lang="en-IN" dirty="0"/>
              <a:t>Critical value of chi-square&gt;=calculated value of chi-square</a:t>
            </a:r>
            <a:endParaRPr lang="en-IN" dirty="0"/>
          </a:p>
          <a:p>
            <a:r>
              <a:rPr lang="en-US" b="0" i="0" dirty="0">
                <a:solidFill>
                  <a:srgbClr val="273239"/>
                </a:solidFill>
                <a:effectLst/>
                <a:latin typeface="urw-din"/>
              </a:rPr>
              <a:t>Therefore, </a:t>
            </a:r>
            <a:r>
              <a:rPr lang="en-US" b="1" i="0" dirty="0">
                <a:solidFill>
                  <a:srgbClr val="273239"/>
                </a:solidFill>
                <a:effectLst/>
                <a:latin typeface="urw-din"/>
              </a:rPr>
              <a:t>H0</a:t>
            </a:r>
            <a:r>
              <a:rPr lang="en-US" b="0" i="0" dirty="0">
                <a:solidFill>
                  <a:srgbClr val="273239"/>
                </a:solidFill>
                <a:effectLst/>
                <a:latin typeface="urw-din"/>
              </a:rPr>
              <a:t> is </a:t>
            </a:r>
            <a:r>
              <a:rPr lang="en-US" b="1" i="0" dirty="0">
                <a:solidFill>
                  <a:srgbClr val="273239"/>
                </a:solidFill>
                <a:effectLst/>
                <a:latin typeface="urw-din"/>
              </a:rPr>
              <a:t>accepted</a:t>
            </a:r>
            <a:r>
              <a:rPr lang="en-US" b="0" i="0" dirty="0">
                <a:solidFill>
                  <a:srgbClr val="273239"/>
                </a:solidFill>
                <a:effectLst/>
                <a:latin typeface="urw-din"/>
              </a:rPr>
              <a:t>, that is, the variables </a:t>
            </a:r>
            <a:r>
              <a:rPr lang="en-US" b="1" i="1" dirty="0">
                <a:solidFill>
                  <a:srgbClr val="273239"/>
                </a:solidFill>
                <a:effectLst/>
                <a:latin typeface="urw-din"/>
              </a:rPr>
              <a:t>do not</a:t>
            </a:r>
            <a:r>
              <a:rPr lang="en-US" b="0" i="0" dirty="0">
                <a:solidFill>
                  <a:srgbClr val="273239"/>
                </a:solidFill>
                <a:effectLst/>
                <a:latin typeface="urw-din"/>
              </a:rPr>
              <a:t> have a significant relation.</a:t>
            </a:r>
            <a:endParaRPr lang="en-US" b="0" i="0" dirty="0">
              <a:solidFill>
                <a:srgbClr val="273239"/>
              </a:solidFill>
              <a:effectLst/>
              <a:latin typeface="urw-din"/>
            </a:endParaRPr>
          </a:p>
          <a:p>
            <a:r>
              <a:rPr lang="en-US" b="0" i="0" dirty="0">
                <a:solidFill>
                  <a:srgbClr val="273239"/>
                </a:solidFill>
                <a:effectLst/>
                <a:latin typeface="urw-din"/>
              </a:rPr>
              <a:t>Next, let us see how to perform the test in Python.</a:t>
            </a:r>
            <a:endParaRPr lang="en-IN"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000" b="0" i="0" dirty="0">
                <a:solidFill>
                  <a:srgbClr val="273239"/>
                </a:solidFill>
                <a:effectLst/>
                <a:latin typeface="urw-din"/>
              </a:rPr>
              <a:t>The </a:t>
            </a:r>
            <a:r>
              <a:rPr lang="en-US" sz="2000" b="1" i="0" dirty="0">
                <a:solidFill>
                  <a:srgbClr val="273239"/>
                </a:solidFill>
                <a:effectLst/>
                <a:latin typeface="urw-din"/>
              </a:rPr>
              <a:t>chi2_contingency()</a:t>
            </a:r>
            <a:r>
              <a:rPr lang="en-US" sz="2000" b="0" i="0" dirty="0">
                <a:solidFill>
                  <a:srgbClr val="273239"/>
                </a:solidFill>
                <a:effectLst/>
                <a:latin typeface="urw-din"/>
              </a:rPr>
              <a:t> function of </a:t>
            </a:r>
            <a:r>
              <a:rPr lang="en-US" sz="2000" b="1" i="0" dirty="0" err="1">
                <a:solidFill>
                  <a:srgbClr val="273239"/>
                </a:solidFill>
                <a:effectLst/>
                <a:latin typeface="urw-din"/>
              </a:rPr>
              <a:t>scipy.stats</a:t>
            </a:r>
            <a:r>
              <a:rPr lang="en-US" sz="2000" b="0" i="0" dirty="0">
                <a:solidFill>
                  <a:srgbClr val="273239"/>
                </a:solidFill>
                <a:effectLst/>
                <a:latin typeface="urw-din"/>
              </a:rPr>
              <a:t> module takes as input, the contingency table in 2d array format.</a:t>
            </a:r>
            <a:endParaRPr lang="en-US" sz="2000" b="0" i="0" dirty="0">
              <a:solidFill>
                <a:srgbClr val="273239"/>
              </a:solidFill>
              <a:effectLst/>
              <a:latin typeface="urw-din"/>
            </a:endParaRPr>
          </a:p>
          <a:p>
            <a:r>
              <a:rPr lang="en-US" sz="2000" b="0" i="0" dirty="0">
                <a:solidFill>
                  <a:srgbClr val="273239"/>
                </a:solidFill>
                <a:effectLst/>
                <a:latin typeface="urw-din"/>
              </a:rPr>
              <a:t> It returns a tuple containing </a:t>
            </a:r>
            <a:r>
              <a:rPr lang="en-US" sz="2000" b="0" i="1" dirty="0">
                <a:solidFill>
                  <a:srgbClr val="273239"/>
                </a:solidFill>
                <a:effectLst/>
                <a:latin typeface="urw-din"/>
              </a:rPr>
              <a:t>test statistics</a:t>
            </a:r>
            <a:r>
              <a:rPr lang="en-US" sz="2000" b="0" i="0" dirty="0">
                <a:solidFill>
                  <a:srgbClr val="273239"/>
                </a:solidFill>
                <a:effectLst/>
                <a:latin typeface="urw-din"/>
              </a:rPr>
              <a:t>, the </a:t>
            </a:r>
            <a:r>
              <a:rPr lang="en-US" sz="2000" b="1" i="1" dirty="0">
                <a:solidFill>
                  <a:srgbClr val="273239"/>
                </a:solidFill>
                <a:effectLst/>
                <a:latin typeface="urw-din"/>
              </a:rPr>
              <a:t>p-value</a:t>
            </a:r>
            <a:r>
              <a:rPr lang="en-US" sz="2000" b="0" i="0" dirty="0">
                <a:solidFill>
                  <a:srgbClr val="273239"/>
                </a:solidFill>
                <a:effectLst/>
                <a:latin typeface="urw-din"/>
              </a:rPr>
              <a:t>, </a:t>
            </a:r>
            <a:r>
              <a:rPr lang="en-US" sz="2000" b="0" i="1" dirty="0">
                <a:solidFill>
                  <a:srgbClr val="273239"/>
                </a:solidFill>
                <a:effectLst/>
                <a:latin typeface="urw-din"/>
              </a:rPr>
              <a:t>degrees of freedom</a:t>
            </a:r>
            <a:r>
              <a:rPr lang="en-US" sz="2000" b="0" i="0" dirty="0">
                <a:solidFill>
                  <a:srgbClr val="273239"/>
                </a:solidFill>
                <a:effectLst/>
                <a:latin typeface="urw-din"/>
              </a:rPr>
              <a:t> and </a:t>
            </a:r>
            <a:r>
              <a:rPr lang="en-US" sz="2000" b="0" i="1" dirty="0">
                <a:solidFill>
                  <a:srgbClr val="273239"/>
                </a:solidFill>
                <a:effectLst/>
                <a:latin typeface="urw-din"/>
              </a:rPr>
              <a:t>expected table</a:t>
            </a:r>
            <a:r>
              <a:rPr lang="en-US" sz="2000" b="0" i="0" dirty="0">
                <a:solidFill>
                  <a:srgbClr val="273239"/>
                </a:solidFill>
                <a:effectLst/>
                <a:latin typeface="urw-din"/>
              </a:rPr>
              <a:t>(the one we created from the calculated values) in that order. </a:t>
            </a:r>
            <a:endParaRPr lang="en-US" sz="2000" b="0" i="0" dirty="0">
              <a:solidFill>
                <a:srgbClr val="273239"/>
              </a:solidFill>
              <a:effectLst/>
              <a:latin typeface="urw-din"/>
            </a:endParaRPr>
          </a:p>
          <a:p>
            <a:r>
              <a:rPr lang="en-US" sz="1800" b="0" i="0" dirty="0">
                <a:solidFill>
                  <a:srgbClr val="273239"/>
                </a:solidFill>
                <a:effectLst/>
                <a:latin typeface="urw-din"/>
              </a:rPr>
              <a:t>Hence, we need to compare the obtained </a:t>
            </a:r>
            <a:r>
              <a:rPr lang="en-US" sz="1800" b="1" i="0" dirty="0">
                <a:solidFill>
                  <a:srgbClr val="273239"/>
                </a:solidFill>
                <a:effectLst/>
                <a:latin typeface="urw-din"/>
              </a:rPr>
              <a:t>p-value</a:t>
            </a:r>
            <a:r>
              <a:rPr lang="en-US" sz="1800" b="0" i="0" dirty="0">
                <a:solidFill>
                  <a:srgbClr val="273239"/>
                </a:solidFill>
                <a:effectLst/>
                <a:latin typeface="urw-din"/>
              </a:rPr>
              <a:t> with </a:t>
            </a:r>
            <a:r>
              <a:rPr lang="en-US" sz="1800" b="1" i="0" dirty="0">
                <a:solidFill>
                  <a:srgbClr val="273239"/>
                </a:solidFill>
                <a:effectLst/>
                <a:latin typeface="urw-din"/>
              </a:rPr>
              <a:t>alpha</a:t>
            </a:r>
            <a:r>
              <a:rPr lang="en-US" sz="1800" b="0" i="0" dirty="0">
                <a:solidFill>
                  <a:srgbClr val="273239"/>
                </a:solidFill>
                <a:effectLst/>
                <a:latin typeface="urw-din"/>
              </a:rPr>
              <a:t> value of 0.05.</a:t>
            </a:r>
            <a:endParaRPr lang="en-US" sz="1800" b="0" i="0" dirty="0">
              <a:solidFill>
                <a:srgbClr val="273239"/>
              </a:solidFill>
              <a:effectLst/>
              <a:latin typeface="urw-din"/>
            </a:endParaRPr>
          </a:p>
          <a:p>
            <a:r>
              <a:rPr lang="en-IN" sz="1800" dirty="0"/>
              <a:t>from </a:t>
            </a:r>
            <a:r>
              <a:rPr lang="en-IN" sz="1800" dirty="0" err="1"/>
              <a:t>scipy.stats</a:t>
            </a:r>
            <a:r>
              <a:rPr lang="en-IN" sz="1800" dirty="0"/>
              <a:t> import chi2_contingency</a:t>
            </a:r>
            <a:endParaRPr lang="en-US" sz="1800" dirty="0">
              <a:solidFill>
                <a:srgbClr val="273239"/>
              </a:solidFill>
              <a:latin typeface="urw-din"/>
            </a:endParaRPr>
          </a:p>
          <a:p>
            <a:r>
              <a:rPr lang="en-IN" sz="1800" dirty="0"/>
              <a:t>data=[[207,282,241],[234,242,232]]</a:t>
            </a:r>
            <a:endParaRPr lang="en-US" sz="1800" dirty="0">
              <a:solidFill>
                <a:srgbClr val="273239"/>
              </a:solidFill>
              <a:latin typeface="urw-din"/>
            </a:endParaRPr>
          </a:p>
          <a:p>
            <a:r>
              <a:rPr lang="en-US" sz="1800" dirty="0" err="1"/>
              <a:t>stat,p,dof,expected</a:t>
            </a:r>
            <a:r>
              <a:rPr lang="en-US" sz="1800" dirty="0"/>
              <a:t>=chi2_contingency(data)</a:t>
            </a:r>
            <a:endParaRPr lang="en-US" sz="1800" dirty="0">
              <a:solidFill>
                <a:srgbClr val="273239"/>
              </a:solidFill>
              <a:latin typeface="urw-din"/>
            </a:endParaRPr>
          </a:p>
          <a:p>
            <a:r>
              <a:rPr lang="en-IN" sz="1800" dirty="0"/>
              <a:t>alpha=0.05</a:t>
            </a:r>
            <a:endParaRPr lang="en-US" sz="1800" dirty="0">
              <a:solidFill>
                <a:srgbClr val="273239"/>
              </a:solidFill>
              <a:latin typeface="urw-din"/>
            </a:endParaRPr>
          </a:p>
          <a:p>
            <a:r>
              <a:rPr lang="en-US" sz="1800" dirty="0"/>
              <a:t>if p&lt;=alpha:</a:t>
            </a:r>
            <a:endParaRPr lang="en-US" sz="1800" dirty="0"/>
          </a:p>
          <a:p>
            <a:r>
              <a:rPr lang="en-US" sz="1800" dirty="0"/>
              <a:t>    print("</a:t>
            </a:r>
            <a:r>
              <a:rPr lang="en-US" sz="1800" dirty="0" err="1"/>
              <a:t>Depenedent</a:t>
            </a:r>
            <a:r>
              <a:rPr lang="en-US" sz="1800" dirty="0"/>
              <a:t>(reject H0)")</a:t>
            </a:r>
            <a:endParaRPr lang="en-US" sz="1800" dirty="0"/>
          </a:p>
          <a:p>
            <a:r>
              <a:rPr lang="en-US" sz="1800" dirty="0"/>
              <a:t>else:</a:t>
            </a:r>
            <a:endParaRPr lang="en-US" sz="1800" dirty="0"/>
          </a:p>
          <a:p>
            <a:r>
              <a:rPr lang="en-US" sz="1800" dirty="0"/>
              <a:t>    print("Independent (H0 holds true)")</a:t>
            </a:r>
            <a:endParaRPr lang="en-IN" sz="1800"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360040"/>
          </a:xfrm>
        </p:spPr>
        <p:txBody>
          <a:bodyPr>
            <a:normAutofit fontScale="90000"/>
          </a:bodyPr>
          <a:lstStyle/>
          <a:p>
            <a:r>
              <a:rPr lang="en-IN" b="0" i="0" dirty="0">
                <a:solidFill>
                  <a:srgbClr val="000000"/>
                </a:solidFill>
                <a:effectLst/>
                <a:latin typeface="Segoe UI" panose="020B0502040204020203" pitchFamily="34" charset="0"/>
              </a:rPr>
              <a:t>Descriptive Statistics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sz="2000" b="0" i="0" dirty="0">
                <a:solidFill>
                  <a:srgbClr val="000000"/>
                </a:solidFill>
                <a:effectLst/>
                <a:latin typeface="Verdana" panose="020B0604030504040204" pitchFamily="34" charset="0"/>
              </a:rPr>
              <a:t>Descriptive statistics summarizes important features of a data set such as:</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a:solidFill>
                  <a:srgbClr val="000000"/>
                </a:solidFill>
                <a:effectLst/>
                <a:latin typeface="Verdana" panose="020B0604030504040204" pitchFamily="34" charset="0"/>
              </a:rPr>
              <a:t>Count</a:t>
            </a:r>
            <a:endParaRPr lang="fr-FR"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err="1">
                <a:solidFill>
                  <a:srgbClr val="000000"/>
                </a:solidFill>
                <a:effectLst/>
                <a:latin typeface="Verdana" panose="020B0604030504040204" pitchFamily="34" charset="0"/>
              </a:rPr>
              <a:t>Sum</a:t>
            </a:r>
            <a:endParaRPr lang="fr-FR"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a:solidFill>
                  <a:srgbClr val="000000"/>
                </a:solidFill>
                <a:effectLst/>
                <a:latin typeface="Verdana" panose="020B0604030504040204" pitchFamily="34" charset="0"/>
              </a:rPr>
              <a:t>Standard </a:t>
            </a:r>
            <a:r>
              <a:rPr lang="fr-FR" sz="2000" b="0" i="0" dirty="0" err="1">
                <a:solidFill>
                  <a:srgbClr val="000000"/>
                </a:solidFill>
                <a:effectLst/>
                <a:latin typeface="Verdana" panose="020B0604030504040204" pitchFamily="34" charset="0"/>
              </a:rPr>
              <a:t>Deviation</a:t>
            </a:r>
            <a:endParaRPr lang="fr-FR"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a:solidFill>
                  <a:srgbClr val="000000"/>
                </a:solidFill>
                <a:effectLst/>
                <a:latin typeface="Verdana" panose="020B0604030504040204" pitchFamily="34" charset="0"/>
              </a:rPr>
              <a:t>Percentile</a:t>
            </a:r>
            <a:endParaRPr lang="fr-FR"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err="1">
                <a:solidFill>
                  <a:srgbClr val="000000"/>
                </a:solidFill>
                <a:effectLst/>
                <a:latin typeface="Verdana" panose="020B0604030504040204" pitchFamily="34" charset="0"/>
              </a:rPr>
              <a:t>Average</a:t>
            </a:r>
            <a:endParaRPr lang="fr-FR" sz="2000" b="0" i="0" dirty="0">
              <a:solidFill>
                <a:srgbClr val="000000"/>
              </a:solidFill>
              <a:effectLst/>
              <a:latin typeface="Verdana" panose="020B0604030504040204" pitchFamily="34" charset="0"/>
            </a:endParaRPr>
          </a:p>
          <a:p>
            <a:pPr algn="l">
              <a:buFont typeface="Arial" panose="020B0604020202020204" pitchFamily="34" charset="0"/>
              <a:buChar char="•"/>
            </a:pPr>
            <a:r>
              <a:rPr lang="fr-FR" sz="2000" b="0" i="0" dirty="0">
                <a:solidFill>
                  <a:srgbClr val="000000"/>
                </a:solidFill>
                <a:effectLst/>
                <a:latin typeface="Verdana" panose="020B0604030504040204" pitchFamily="34" charset="0"/>
              </a:rPr>
              <a:t>Etc..</a:t>
            </a:r>
            <a:endParaRPr lang="fr-FR" sz="2000" b="0" i="0" dirty="0">
              <a:solidFill>
                <a:srgbClr val="000000"/>
              </a:solidFill>
              <a:effectLst/>
              <a:latin typeface="Verdana" panose="020B0604030504040204" pitchFamily="34" charset="0"/>
            </a:endParaRPr>
          </a:p>
          <a:p>
            <a:r>
              <a:rPr lang="en-IN" sz="2400" b="0" i="0" dirty="0">
                <a:solidFill>
                  <a:srgbClr val="000000"/>
                </a:solidFill>
                <a:effectLst/>
                <a:latin typeface="Verdana" panose="020B0604030504040204" pitchFamily="34" charset="0"/>
              </a:rPr>
              <a:t>We can use the describe() </a:t>
            </a:r>
            <a:r>
              <a:rPr lang="en-US" sz="2400" b="0" i="0" dirty="0">
                <a:solidFill>
                  <a:srgbClr val="000000"/>
                </a:solidFill>
                <a:effectLst/>
                <a:latin typeface="Verdana" panose="020B0604030504040204" pitchFamily="34" charset="0"/>
              </a:rPr>
              <a:t>function in Python to summarize the data:</a:t>
            </a:r>
            <a:endParaRPr lang="en-US" sz="2400" b="0" i="0" dirty="0">
              <a:solidFill>
                <a:srgbClr val="000000"/>
              </a:solidFill>
              <a:effectLst/>
              <a:latin typeface="Verdana" panose="020B0604030504040204" pitchFamily="34" charset="0"/>
            </a:endParaRPr>
          </a:p>
          <a:p>
            <a:r>
              <a:rPr lang="en-IN" sz="2400" dirty="0" err="1"/>
              <a:t>health_data.describe</a:t>
            </a:r>
            <a:r>
              <a:rPr lang="en-IN" sz="2400" dirty="0"/>
              <a:t>()</a:t>
            </a:r>
            <a:endParaRPr lang="en-IN" sz="2400"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Statistics Percentiles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lstStyle/>
          <a:p>
            <a:r>
              <a:rPr lang="en-US" sz="2400" b="0" i="0" dirty="0">
                <a:solidFill>
                  <a:srgbClr val="000000"/>
                </a:solidFill>
                <a:effectLst/>
                <a:latin typeface="Segoe UI" panose="020B0502040204020203" pitchFamily="34" charset="0"/>
              </a:rPr>
              <a:t>25%, 50% and 75% - Percentiles</a:t>
            </a:r>
            <a:endParaRPr lang="en-US" sz="2400" b="0" i="0" dirty="0">
              <a:solidFill>
                <a:srgbClr val="000000"/>
              </a:solidFill>
              <a:effectLst/>
              <a:latin typeface="Segoe UI" panose="020B0502040204020203" pitchFamily="34" charset="0"/>
            </a:endParaRPr>
          </a:p>
          <a:p>
            <a:r>
              <a:rPr lang="en-US" sz="1600" b="0" i="0" dirty="0">
                <a:solidFill>
                  <a:srgbClr val="000000"/>
                </a:solidFill>
                <a:effectLst/>
                <a:latin typeface="Verdana" panose="020B0604030504040204" pitchFamily="34" charset="0"/>
              </a:rPr>
              <a:t>Percentiles are used in statistics to give you a number that describes the value that a given percent of the values are lower than.</a:t>
            </a:r>
            <a:endParaRPr lang="en-US" sz="1600" dirty="0">
              <a:solidFill>
                <a:srgbClr val="000000"/>
              </a:solidFill>
              <a:latin typeface="Segoe UI" panose="020B0502040204020203" pitchFamily="34" charset="0"/>
            </a:endParaRPr>
          </a:p>
          <a:p>
            <a:r>
              <a:rPr lang="en-US" sz="1600" b="0" i="0" dirty="0">
                <a:solidFill>
                  <a:srgbClr val="000000"/>
                </a:solidFill>
                <a:effectLst/>
                <a:latin typeface="Verdana" panose="020B0604030504040204" pitchFamily="34" charset="0"/>
              </a:rPr>
              <a:t>Let us try to explain it by some examples, using </a:t>
            </a:r>
            <a:r>
              <a:rPr lang="en-US" sz="1600" b="0" i="0" dirty="0" err="1">
                <a:solidFill>
                  <a:srgbClr val="000000"/>
                </a:solidFill>
                <a:effectLst/>
                <a:latin typeface="Verdana" panose="020B0604030504040204" pitchFamily="34" charset="0"/>
              </a:rPr>
              <a:t>Average_Pulse</a:t>
            </a:r>
            <a:r>
              <a:rPr lang="en-US" sz="1600" b="0" i="0" dirty="0">
                <a:solidFill>
                  <a:srgbClr val="000000"/>
                </a:solidFill>
                <a:effectLst/>
                <a:latin typeface="Verdana" panose="020B0604030504040204" pitchFamily="34" charset="0"/>
              </a:rPr>
              <a:t>.</a:t>
            </a:r>
            <a:endParaRPr lang="en-US" sz="1600" b="0" i="0" dirty="0">
              <a:solidFill>
                <a:srgbClr val="000000"/>
              </a:solidFill>
              <a:effectLst/>
              <a:latin typeface="Segoe UI" panose="020B0502040204020203" pitchFamily="34" charset="0"/>
            </a:endParaRPr>
          </a:p>
          <a:p>
            <a:r>
              <a:rPr lang="en-US" sz="2000" b="0" i="0" dirty="0">
                <a:solidFill>
                  <a:srgbClr val="000000"/>
                </a:solidFill>
                <a:effectLst/>
                <a:latin typeface="Verdana" panose="020B0604030504040204" pitchFamily="34" charset="0"/>
              </a:rPr>
              <a:t>The 25% percentile of </a:t>
            </a:r>
            <a:r>
              <a:rPr lang="en-US" sz="2000" b="0" i="0" dirty="0" err="1">
                <a:solidFill>
                  <a:srgbClr val="000000"/>
                </a:solidFill>
                <a:effectLst/>
                <a:latin typeface="Verdana" panose="020B0604030504040204" pitchFamily="34" charset="0"/>
              </a:rPr>
              <a:t>Average_Pulse</a:t>
            </a:r>
            <a:r>
              <a:rPr lang="en-US" sz="2000" b="0" i="0" dirty="0">
                <a:solidFill>
                  <a:srgbClr val="000000"/>
                </a:solidFill>
                <a:effectLst/>
                <a:latin typeface="Verdana" panose="020B0604030504040204" pitchFamily="34" charset="0"/>
              </a:rPr>
              <a:t> means that 25% of all of the training sessions have an average pulse of 88 beats per minute or lower. If we flip the statement, it means that 75% of all of the training sessions have an average pulse of 88 beats per minute or higher</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Segoe UI" panose="020B0502040204020203" pitchFamily="34" charset="0"/>
              </a:rPr>
              <a:t>Task: Find the 10% percentile for </a:t>
            </a:r>
            <a:r>
              <a:rPr lang="en-US" sz="2000" b="0" i="0" dirty="0" err="1">
                <a:solidFill>
                  <a:srgbClr val="000000"/>
                </a:solidFill>
                <a:effectLst/>
                <a:latin typeface="Segoe UI" panose="020B0502040204020203" pitchFamily="34" charset="0"/>
              </a:rPr>
              <a:t>Max_Pulse</a:t>
            </a:r>
            <a:endParaRPr lang="en-US" sz="2000" b="0" i="0" dirty="0">
              <a:solidFill>
                <a:srgbClr val="000000"/>
              </a:solidFill>
              <a:effectLst/>
              <a:latin typeface="Segoe UI" panose="020B0502040204020203" pitchFamily="34" charset="0"/>
            </a:endParaRPr>
          </a:p>
          <a:p>
            <a:r>
              <a:rPr lang="en-US" sz="2000" b="0" i="0" dirty="0">
                <a:solidFill>
                  <a:srgbClr val="000000"/>
                </a:solidFill>
                <a:effectLst/>
                <a:latin typeface="Segoe UI" panose="020B0502040204020203" pitchFamily="34" charset="0"/>
              </a:rPr>
              <a:t>import </a:t>
            </a:r>
            <a:r>
              <a:rPr lang="en-US" sz="2000" b="0" i="0" dirty="0" err="1">
                <a:solidFill>
                  <a:srgbClr val="000000"/>
                </a:solidFill>
                <a:effectLst/>
                <a:latin typeface="Segoe UI" panose="020B0502040204020203" pitchFamily="34" charset="0"/>
              </a:rPr>
              <a:t>numpy</a:t>
            </a:r>
            <a:r>
              <a:rPr lang="en-US" sz="2000" b="0" i="0" dirty="0">
                <a:solidFill>
                  <a:srgbClr val="000000"/>
                </a:solidFill>
                <a:effectLst/>
                <a:latin typeface="Segoe UI" panose="020B0502040204020203" pitchFamily="34" charset="0"/>
              </a:rPr>
              <a:t> as np</a:t>
            </a:r>
            <a:endParaRPr lang="en-US" sz="2000" dirty="0">
              <a:solidFill>
                <a:srgbClr val="000000"/>
              </a:solidFill>
              <a:latin typeface="Segoe UI" panose="020B0502040204020203" pitchFamily="34" charset="0"/>
            </a:endParaRPr>
          </a:p>
          <a:p>
            <a:r>
              <a:rPr lang="en-US" sz="2000" b="0" i="0" dirty="0" err="1">
                <a:solidFill>
                  <a:srgbClr val="000000"/>
                </a:solidFill>
                <a:effectLst/>
                <a:latin typeface="Segoe UI" panose="020B0502040204020203" pitchFamily="34" charset="0"/>
              </a:rPr>
              <a:t>Max_Pulse</a:t>
            </a:r>
            <a:r>
              <a:rPr lang="en-US" sz="2000" b="0" i="0" dirty="0">
                <a:solidFill>
                  <a:srgbClr val="000000"/>
                </a:solidFill>
                <a:effectLst/>
                <a:latin typeface="Segoe UI" panose="020B0502040204020203" pitchFamily="34" charset="0"/>
              </a:rPr>
              <a:t>=</a:t>
            </a:r>
            <a:r>
              <a:rPr lang="en-US" sz="2000" b="0" i="0" dirty="0" err="1">
                <a:solidFill>
                  <a:srgbClr val="000000"/>
                </a:solidFill>
                <a:effectLst/>
                <a:latin typeface="Segoe UI" panose="020B0502040204020203" pitchFamily="34" charset="0"/>
              </a:rPr>
              <a:t>health_data</a:t>
            </a:r>
            <a:r>
              <a:rPr lang="en-US" sz="2000" b="0" i="0" dirty="0">
                <a:solidFill>
                  <a:srgbClr val="000000"/>
                </a:solidFill>
                <a:effectLst/>
                <a:latin typeface="Segoe UI" panose="020B0502040204020203" pitchFamily="34" charset="0"/>
              </a:rPr>
              <a:t>["</a:t>
            </a:r>
            <a:r>
              <a:rPr lang="en-US" sz="2000" b="0" i="0" dirty="0" err="1">
                <a:solidFill>
                  <a:srgbClr val="000000"/>
                </a:solidFill>
                <a:effectLst/>
                <a:latin typeface="Segoe UI" panose="020B0502040204020203" pitchFamily="34" charset="0"/>
              </a:rPr>
              <a:t>Max_Pulse</a:t>
            </a:r>
            <a:r>
              <a:rPr lang="en-US" sz="2000" b="0" i="0" dirty="0">
                <a:solidFill>
                  <a:srgbClr val="000000"/>
                </a:solidFill>
                <a:effectLst/>
                <a:latin typeface="Segoe UI" panose="020B0502040204020203" pitchFamily="34" charset="0"/>
              </a:rPr>
              <a:t>"]</a:t>
            </a:r>
            <a:endParaRPr lang="en-US" sz="2000" b="0" i="0" dirty="0">
              <a:solidFill>
                <a:srgbClr val="000000"/>
              </a:solidFill>
              <a:effectLst/>
              <a:latin typeface="Segoe UI" panose="020B0502040204020203" pitchFamily="34" charset="0"/>
            </a:endParaRPr>
          </a:p>
          <a:p>
            <a:r>
              <a:rPr lang="it-IT" sz="2000" b="0" i="0" dirty="0">
                <a:solidFill>
                  <a:srgbClr val="000000"/>
                </a:solidFill>
                <a:effectLst/>
                <a:latin typeface="Segoe UI" panose="020B0502040204020203" pitchFamily="34" charset="0"/>
              </a:rPr>
              <a:t>percentile10=np.percentile(Max_Pulse,10)</a:t>
            </a:r>
            <a:endParaRPr lang="en-US" sz="2000" b="0" i="0" dirty="0">
              <a:solidFill>
                <a:srgbClr val="000000"/>
              </a:solidFill>
              <a:effectLst/>
              <a:latin typeface="Segoe UI" panose="020B0502040204020203" pitchFamily="34" charset="0"/>
            </a:endParaRPr>
          </a:p>
          <a:p>
            <a:r>
              <a:rPr lang="en-US" sz="1800" b="0" i="0" dirty="0">
                <a:solidFill>
                  <a:srgbClr val="000000"/>
                </a:solidFill>
                <a:effectLst/>
                <a:latin typeface="Verdana" panose="020B0604030504040204" pitchFamily="34" charset="0"/>
              </a:rPr>
              <a:t>The 10% percentile of </a:t>
            </a:r>
            <a:r>
              <a:rPr lang="en-US" sz="1800" b="0" i="0" dirty="0" err="1">
                <a:solidFill>
                  <a:srgbClr val="000000"/>
                </a:solidFill>
                <a:effectLst/>
                <a:latin typeface="Verdana" panose="020B0604030504040204" pitchFamily="34" charset="0"/>
              </a:rPr>
              <a:t>Max_Pulse</a:t>
            </a:r>
            <a:r>
              <a:rPr lang="en-US" sz="1800" b="0" i="0" dirty="0">
                <a:solidFill>
                  <a:srgbClr val="000000"/>
                </a:solidFill>
                <a:effectLst/>
                <a:latin typeface="Verdana" panose="020B0604030504040204" pitchFamily="34" charset="0"/>
              </a:rPr>
              <a:t> is 120. This means that 10% of all the training sessions have a </a:t>
            </a:r>
            <a:r>
              <a:rPr lang="en-US" sz="1800" b="0" i="0" dirty="0" err="1">
                <a:solidFill>
                  <a:srgbClr val="000000"/>
                </a:solidFill>
                <a:effectLst/>
                <a:latin typeface="Verdana" panose="020B0604030504040204" pitchFamily="34" charset="0"/>
              </a:rPr>
              <a:t>Max_Pulse</a:t>
            </a:r>
            <a:r>
              <a:rPr lang="en-US" sz="1800" b="0" i="0" dirty="0">
                <a:solidFill>
                  <a:srgbClr val="000000"/>
                </a:solidFill>
                <a:effectLst/>
                <a:latin typeface="Verdana" panose="020B0604030504040204" pitchFamily="34" charset="0"/>
              </a:rPr>
              <a:t> of 120 or lower.</a:t>
            </a:r>
            <a:endParaRPr lang="en-US" sz="1800" b="0" i="0" dirty="0">
              <a:solidFill>
                <a:srgbClr val="000000"/>
              </a:solidFill>
              <a:effectLst/>
              <a:latin typeface="Verdana" panose="020B0604030504040204" pitchFamily="34" charset="0"/>
            </a:endParaRPr>
          </a:p>
          <a:p>
            <a:endParaRPr lang="en-US" sz="2400" b="0" i="0" dirty="0">
              <a:solidFill>
                <a:srgbClr val="000000"/>
              </a:solidFill>
              <a:effectLst/>
              <a:latin typeface="Segoe UI" panose="020B0502040204020203" pitchFamily="34"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How Does a Data Scientist Work?</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1600" b="0" i="0" dirty="0">
                <a:solidFill>
                  <a:srgbClr val="000000"/>
                </a:solidFill>
                <a:effectLst/>
                <a:latin typeface="Verdana" panose="020B0604030504040204" pitchFamily="34" charset="0"/>
              </a:rPr>
              <a:t>A Data Scientist must find patterns within the data. Before he/she can find the patterns, he/she must organize the data in a standard format.</a:t>
            </a:r>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Here is how a Data Scientist works:</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Ask the right questions</a:t>
            </a:r>
            <a:r>
              <a:rPr lang="en-US" sz="1600" b="0" i="0" dirty="0">
                <a:solidFill>
                  <a:srgbClr val="000000"/>
                </a:solidFill>
                <a:effectLst/>
                <a:latin typeface="Verdana" panose="020B0604030504040204" pitchFamily="34" charset="0"/>
              </a:rPr>
              <a:t> - To understand the business problem.</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Explore and collect data</a:t>
            </a:r>
            <a:r>
              <a:rPr lang="en-US" sz="1600" b="0" i="0" dirty="0">
                <a:solidFill>
                  <a:srgbClr val="000000"/>
                </a:solidFill>
                <a:effectLst/>
                <a:latin typeface="Verdana" panose="020B0604030504040204" pitchFamily="34" charset="0"/>
              </a:rPr>
              <a:t> - From database, web logs, customer feedback, etc.</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Extract the data</a:t>
            </a:r>
            <a:r>
              <a:rPr lang="en-US" sz="1600" b="0" i="0" dirty="0">
                <a:solidFill>
                  <a:srgbClr val="000000"/>
                </a:solidFill>
                <a:effectLst/>
                <a:latin typeface="Verdana" panose="020B0604030504040204" pitchFamily="34" charset="0"/>
              </a:rPr>
              <a:t> - Transform the data to a standardized format.</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Clean the data</a:t>
            </a:r>
            <a:r>
              <a:rPr lang="en-US" sz="1600" b="0" i="0" dirty="0">
                <a:solidFill>
                  <a:srgbClr val="000000"/>
                </a:solidFill>
                <a:effectLst/>
                <a:latin typeface="Verdana" panose="020B0604030504040204" pitchFamily="34" charset="0"/>
              </a:rPr>
              <a:t> - Remove erroneous values from the data.</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Find and replace missing values</a:t>
            </a:r>
            <a:r>
              <a:rPr lang="en-US" sz="1600" b="0" i="0" dirty="0">
                <a:solidFill>
                  <a:srgbClr val="000000"/>
                </a:solidFill>
                <a:effectLst/>
                <a:latin typeface="Verdana" panose="020B0604030504040204" pitchFamily="34" charset="0"/>
              </a:rPr>
              <a:t> - Check for missing values and replace them with a suitable value (e.g. an average value).</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Normalize data</a:t>
            </a:r>
            <a:r>
              <a:rPr lang="en-US" sz="1600" b="0" i="0" dirty="0">
                <a:solidFill>
                  <a:srgbClr val="000000"/>
                </a:solidFill>
                <a:effectLst/>
                <a:latin typeface="Verdana" panose="020B0604030504040204" pitchFamily="34" charset="0"/>
              </a:rPr>
              <a:t> - Scale the values in a practical range (e.g. 140 cm is smaller than 1,8 m. However, the number 140 is larger than 1,8. - so scaling is important).</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Analyze data, find patterns and make future predictions</a:t>
            </a:r>
            <a:r>
              <a:rPr lang="en-US" sz="1600" b="0" i="0" dirty="0">
                <a:solidFill>
                  <a:srgbClr val="000000"/>
                </a:solidFill>
                <a:effectLst/>
                <a:latin typeface="Verdana" panose="020B0604030504040204" pitchFamily="34" charset="0"/>
              </a:rPr>
              <a:t>.</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1" i="0" dirty="0">
                <a:solidFill>
                  <a:srgbClr val="000000"/>
                </a:solidFill>
                <a:effectLst/>
                <a:latin typeface="Verdana" panose="020B0604030504040204" pitchFamily="34" charset="0"/>
              </a:rPr>
              <a:t>Represent the result </a:t>
            </a:r>
            <a:r>
              <a:rPr lang="en-US" sz="1600" b="0" i="0" dirty="0">
                <a:solidFill>
                  <a:srgbClr val="000000"/>
                </a:solidFill>
                <a:effectLst/>
                <a:latin typeface="Verdana" panose="020B0604030504040204" pitchFamily="34" charset="0"/>
              </a:rPr>
              <a:t>- Present the result with useful insights in a way the "company" can understand.</a:t>
            </a:r>
            <a:endParaRPr lang="en-US" sz="16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IN" dirty="0" err="1"/>
              <a:t>Numpy</a:t>
            </a:r>
            <a:r>
              <a:rPr lang="en-IN" dirty="0"/>
              <a:t> multiplication</a:t>
            </a:r>
            <a:endParaRPr lang="en-IN" dirty="0"/>
          </a:p>
        </p:txBody>
      </p:sp>
      <p:sp>
        <p:nvSpPr>
          <p:cNvPr id="3" name="Content Placeholder 2"/>
          <p:cNvSpPr>
            <a:spLocks noGrp="1"/>
          </p:cNvSpPr>
          <p:nvPr>
            <p:ph idx="1"/>
          </p:nvPr>
        </p:nvSpPr>
        <p:spPr>
          <a:xfrm>
            <a:off x="457200" y="1142984"/>
            <a:ext cx="8229600" cy="4983179"/>
          </a:xfrm>
        </p:spPr>
        <p:txBody>
          <a:bodyPr/>
          <a:lstStyle/>
          <a:p>
            <a:r>
              <a:rPr lang="en-IN" dirty="0" err="1"/>
              <a:t>Numpy.multiply</a:t>
            </a:r>
            <a:r>
              <a:rPr lang="en-IN" dirty="0"/>
              <a:t>()-&gt; performs </a:t>
            </a:r>
            <a:r>
              <a:rPr lang="en-IN" dirty="0" err="1"/>
              <a:t>elementwise</a:t>
            </a:r>
            <a:r>
              <a:rPr lang="en-IN" dirty="0"/>
              <a:t> multiplication between two arrays.</a:t>
            </a:r>
            <a:endParaRPr lang="en-IN" dirty="0"/>
          </a:p>
          <a:p>
            <a:r>
              <a:rPr lang="en-IN" dirty="0" err="1"/>
              <a:t>numpy.multiply</a:t>
            </a:r>
            <a:r>
              <a:rPr lang="en-IN" dirty="0"/>
              <a:t>(array_1,array_2)</a:t>
            </a:r>
            <a:endParaRPr lang="en-IN" dirty="0"/>
          </a:p>
          <a:p>
            <a:endParaRPr lang="en-IN"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Percentiles</a:t>
            </a: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b="0" i="0" dirty="0">
                <a:solidFill>
                  <a:srgbClr val="000000"/>
                </a:solidFill>
                <a:effectLst/>
                <a:latin typeface="freight-sans-pro"/>
              </a:rPr>
              <a:t> Therefore, this is the first relative measurement of dispersion, meaning that it is scored in reference to the other data in the dataset.</a:t>
            </a:r>
            <a:endParaRPr lang="en-US" sz="2000" b="0" i="0" dirty="0">
              <a:solidFill>
                <a:srgbClr val="000000"/>
              </a:solidFill>
              <a:effectLst/>
              <a:latin typeface="freight-sans-pro"/>
            </a:endParaRPr>
          </a:p>
          <a:p>
            <a:r>
              <a:rPr lang="en-US" sz="2400" b="0" i="0" dirty="0">
                <a:solidFill>
                  <a:srgbClr val="000000"/>
                </a:solidFill>
                <a:effectLst/>
                <a:latin typeface="freight-sans-pro"/>
              </a:rPr>
              <a:t>Before diving into solving percentiles – let’s examine what this statement means; “Ben scored in the 75</a:t>
            </a:r>
            <a:r>
              <a:rPr lang="en-US" sz="2400" b="0" i="0" baseline="30000" dirty="0">
                <a:solidFill>
                  <a:srgbClr val="000000"/>
                </a:solidFill>
                <a:effectLst/>
                <a:latin typeface="freight-sans-pro"/>
              </a:rPr>
              <a:t>th</a:t>
            </a:r>
            <a:r>
              <a:rPr lang="en-US" sz="2400" b="0" i="0" dirty="0">
                <a:solidFill>
                  <a:srgbClr val="000000"/>
                </a:solidFill>
                <a:effectLst/>
                <a:latin typeface="freight-sans-pro"/>
              </a:rPr>
              <a:t> percentile on the SATs</a:t>
            </a:r>
            <a:r>
              <a:rPr lang="en-US" sz="2000" b="0" i="0" dirty="0">
                <a:solidFill>
                  <a:srgbClr val="000000"/>
                </a:solidFill>
                <a:effectLst/>
                <a:latin typeface="freight-sans-pro"/>
              </a:rPr>
              <a:t>”. Does this mean that Ben scored a 75 or that he has the 75</a:t>
            </a:r>
            <a:r>
              <a:rPr lang="en-US" sz="2000" b="0" i="0" baseline="30000" dirty="0">
                <a:solidFill>
                  <a:srgbClr val="000000"/>
                </a:solidFill>
                <a:effectLst/>
                <a:latin typeface="freight-sans-pro"/>
              </a:rPr>
              <a:t>th</a:t>
            </a:r>
            <a:r>
              <a:rPr lang="en-US" sz="2000" b="0" i="0" dirty="0">
                <a:solidFill>
                  <a:srgbClr val="000000"/>
                </a:solidFill>
                <a:effectLst/>
                <a:latin typeface="freight-sans-pro"/>
              </a:rPr>
              <a:t> best score? No, not at all, this does not tell us anything about Ben’s score or how many data points they are. Rather, this statement means that Ben scored better than 75% of the other test-takers, which means Ben scored worse than 25% of the other test-takers.</a:t>
            </a:r>
            <a:endParaRPr lang="en-US" sz="2000" b="0" i="0" dirty="0">
              <a:solidFill>
                <a:srgbClr val="000000"/>
              </a:solidFill>
              <a:effectLst/>
              <a:latin typeface="freight-sans-pro"/>
            </a:endParaRPr>
          </a:p>
          <a:p>
            <a:endParaRPr lang="en-IN" sz="20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Standard Deviation</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2000" b="0" i="0" dirty="0">
                <a:solidFill>
                  <a:srgbClr val="000000"/>
                </a:solidFill>
                <a:effectLst/>
                <a:latin typeface="Verdana" panose="020B0604030504040204" pitchFamily="34" charset="0"/>
              </a:rPr>
              <a:t>Standard deviation is a number that describes how spread out the observations are.</a:t>
            </a:r>
            <a:endParaRPr lang="en-US" sz="20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A mathematical function will have difficulties in predicting precise values, if the observations are "spread". Standard deviation is a measure of uncertainty.</a:t>
            </a:r>
            <a:endParaRPr lang="en-US" sz="16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A low standard deviation means that most of the numbers are close to the mean (average) value.</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A high standard deviation means that the values are spread out over a wider range.</a:t>
            </a:r>
            <a:endParaRPr lang="en-US" sz="18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Standard Deviation is often represented by the symbol Sigma: σ</a:t>
            </a:r>
            <a:endParaRPr lang="en-US" sz="2000" b="0" i="0" dirty="0">
              <a:solidFill>
                <a:srgbClr val="000000"/>
              </a:solidFill>
              <a:effectLst/>
              <a:latin typeface="Verdana" panose="020B0604030504040204" pitchFamily="34" charset="0"/>
            </a:endParaRPr>
          </a:p>
          <a:p>
            <a:pPr algn="l"/>
            <a:r>
              <a:rPr lang="en-IN" sz="1200" b="0" i="0" dirty="0">
                <a:solidFill>
                  <a:srgbClr val="000000"/>
                </a:solidFill>
                <a:effectLst/>
                <a:latin typeface="Verdana" panose="020B0604030504040204" pitchFamily="34" charset="0"/>
              </a:rPr>
              <a:t>We can use the</a:t>
            </a:r>
            <a:r>
              <a:rPr lang="en-US" sz="2000" dirty="0">
                <a:solidFill>
                  <a:srgbClr val="000000"/>
                </a:solidFill>
                <a:latin typeface="Verdana" panose="020B0604030504040204" pitchFamily="34" charset="0"/>
              </a:rPr>
              <a:t> std() </a:t>
            </a:r>
            <a:r>
              <a:rPr lang="en-US" sz="1200" b="0" i="0" dirty="0">
                <a:solidFill>
                  <a:srgbClr val="000000"/>
                </a:solidFill>
                <a:effectLst/>
                <a:latin typeface="Verdana" panose="020B0604030504040204" pitchFamily="34" charset="0"/>
              </a:rPr>
              <a:t>function from </a:t>
            </a:r>
            <a:r>
              <a:rPr lang="en-US" sz="1200" b="0" i="0" dirty="0" err="1">
                <a:solidFill>
                  <a:srgbClr val="000000"/>
                </a:solidFill>
                <a:effectLst/>
                <a:latin typeface="Verdana" panose="020B0604030504040204" pitchFamily="34" charset="0"/>
              </a:rPr>
              <a:t>Numpy</a:t>
            </a:r>
            <a:r>
              <a:rPr lang="en-US" sz="1200" b="0" i="0" dirty="0">
                <a:solidFill>
                  <a:srgbClr val="000000"/>
                </a:solidFill>
                <a:effectLst/>
                <a:latin typeface="Verdana" panose="020B0604030504040204" pitchFamily="34" charset="0"/>
              </a:rPr>
              <a:t> to find the standard deviation of a variable</a:t>
            </a:r>
            <a:r>
              <a:rPr lang="en-US" sz="2000" dirty="0">
                <a:solidFill>
                  <a:srgbClr val="000000"/>
                </a:solidFill>
                <a:latin typeface="Verdana" panose="020B0604030504040204" pitchFamily="34" charset="0"/>
              </a:rPr>
              <a:t>:</a:t>
            </a:r>
            <a:endParaRPr lang="en-US" sz="2000" dirty="0">
              <a:solidFill>
                <a:srgbClr val="000000"/>
              </a:solidFill>
              <a:latin typeface="Verdana" panose="020B0604030504040204" pitchFamily="34" charset="0"/>
            </a:endParaRPr>
          </a:p>
          <a:p>
            <a:pPr algn="l"/>
            <a:r>
              <a:rPr lang="en-US" sz="2000" b="0" i="0" dirty="0">
                <a:solidFill>
                  <a:srgbClr val="000000"/>
                </a:solidFill>
                <a:effectLst/>
                <a:latin typeface="Verdana" panose="020B0604030504040204" pitchFamily="34" charset="0"/>
              </a:rPr>
              <a:t>std=</a:t>
            </a:r>
            <a:r>
              <a:rPr lang="en-US" sz="2000" b="0" i="0" dirty="0" err="1">
                <a:solidFill>
                  <a:srgbClr val="000000"/>
                </a:solidFill>
                <a:effectLst/>
                <a:latin typeface="Verdana" panose="020B0604030504040204" pitchFamily="34" charset="0"/>
              </a:rPr>
              <a:t>np.std</a:t>
            </a:r>
            <a:r>
              <a:rPr lang="en-US" sz="2000" b="0" i="0" dirty="0">
                <a:solidFill>
                  <a:srgbClr val="000000"/>
                </a:solidFill>
                <a:effectLst/>
                <a:latin typeface="Verdana" panose="020B0604030504040204" pitchFamily="34" charset="0"/>
              </a:rPr>
              <a:t>(</a:t>
            </a:r>
            <a:r>
              <a:rPr lang="en-US" sz="2000" b="0" i="0" dirty="0" err="1">
                <a:solidFill>
                  <a:srgbClr val="000000"/>
                </a:solidFill>
                <a:effectLst/>
                <a:latin typeface="Verdana" panose="020B0604030504040204" pitchFamily="34" charset="0"/>
              </a:rPr>
              <a:t>health_data</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pPr algn="l"/>
            <a:endParaRPr lang="en-US" sz="20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2C3454"/>
                </a:solidFill>
                <a:effectLst/>
                <a:latin typeface="proxima-nova"/>
              </a:rPr>
              <a:t>Why percentiles?</a:t>
            </a:r>
            <a:endParaRPr lang="en-IN" dirty="0"/>
          </a:p>
        </p:txBody>
      </p:sp>
      <p:sp>
        <p:nvSpPr>
          <p:cNvPr id="3" name="Content Placeholder 2"/>
          <p:cNvSpPr>
            <a:spLocks noGrp="1"/>
          </p:cNvSpPr>
          <p:nvPr>
            <p:ph idx="1"/>
          </p:nvPr>
        </p:nvSpPr>
        <p:spPr>
          <a:xfrm>
            <a:off x="457200" y="836712"/>
            <a:ext cx="8229600" cy="5289451"/>
          </a:xfrm>
        </p:spPr>
        <p:txBody>
          <a:bodyPr>
            <a:normAutofit lnSpcReduction="10000"/>
          </a:bodyPr>
          <a:lstStyle/>
          <a:p>
            <a:r>
              <a:rPr lang="en-US" b="0" i="0" dirty="0">
                <a:solidFill>
                  <a:srgbClr val="2C3454"/>
                </a:solidFill>
                <a:effectLst/>
                <a:latin typeface="proxima-nova"/>
              </a:rPr>
              <a:t>Percentile gives the relative position of a particular value within the dataset. </a:t>
            </a:r>
            <a:endParaRPr lang="en-US" b="0" i="0" dirty="0">
              <a:solidFill>
                <a:srgbClr val="2C3454"/>
              </a:solidFill>
              <a:effectLst/>
              <a:latin typeface="proxima-nova"/>
            </a:endParaRPr>
          </a:p>
          <a:p>
            <a:r>
              <a:rPr lang="en-US" b="0" i="0" dirty="0">
                <a:solidFill>
                  <a:srgbClr val="2C3454"/>
                </a:solidFill>
                <a:effectLst/>
                <a:latin typeface="proxima-nova"/>
              </a:rPr>
              <a:t>If we are interested in relative positions, then mean and standard deviations does not make sense. In the case of exam scores, we do not know if it might have been a difficult exam and 7 points out of 20 was an amazing score.</a:t>
            </a:r>
            <a:endParaRPr lang="en-US" b="0" i="0" dirty="0">
              <a:solidFill>
                <a:srgbClr val="2C3454"/>
              </a:solidFill>
              <a:effectLst/>
              <a:latin typeface="proxima-nova"/>
            </a:endParaRPr>
          </a:p>
          <a:p>
            <a:r>
              <a:rPr lang="en-US" b="0" i="0" dirty="0">
                <a:solidFill>
                  <a:srgbClr val="2C3454"/>
                </a:solidFill>
                <a:effectLst/>
                <a:latin typeface="proxima-nova"/>
              </a:rPr>
              <a:t> In this case, personal scores in itself are meaningless, but the percentile would reflect everything. For example, GRE and GMAT scores are all in terms of percentiles.</a:t>
            </a:r>
            <a:endParaRPr lang="en-IN"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Coefficient of Variation</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000" b="0" i="0" dirty="0">
                <a:solidFill>
                  <a:srgbClr val="000000"/>
                </a:solidFill>
                <a:effectLst/>
                <a:latin typeface="Verdana" panose="020B0604030504040204" pitchFamily="34" charset="0"/>
              </a:rPr>
              <a:t>The coefficient of variation is used to get an idea of how large the standard deviation is.</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Mathematically, the coefficient of variation is defined as:</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Consolas" panose="020B0609020204030204" pitchFamily="49" charset="0"/>
              </a:rPr>
              <a:t>Coefficient of Variation = Standard Deviation / Mean</a:t>
            </a:r>
            <a:endParaRPr lang="en-US" sz="2000" b="0" i="0" dirty="0">
              <a:solidFill>
                <a:srgbClr val="000000"/>
              </a:solidFill>
              <a:effectLst/>
              <a:latin typeface="Consolas" panose="020B0609020204030204" pitchFamily="49" charset="0"/>
            </a:endParaRPr>
          </a:p>
          <a:p>
            <a:r>
              <a:rPr lang="en-US" sz="2000" dirty="0"/>
              <a:t>cv=</a:t>
            </a:r>
            <a:r>
              <a:rPr lang="en-US" sz="2000" dirty="0" err="1"/>
              <a:t>np.std</a:t>
            </a:r>
            <a:r>
              <a:rPr lang="en-US" sz="2000" dirty="0"/>
              <a:t>(</a:t>
            </a:r>
            <a:r>
              <a:rPr lang="en-US" sz="2000" dirty="0" err="1"/>
              <a:t>health_data</a:t>
            </a:r>
            <a:r>
              <a:rPr lang="en-US" sz="2000" dirty="0"/>
              <a:t>)/</a:t>
            </a:r>
            <a:r>
              <a:rPr lang="en-US" sz="2000" dirty="0" err="1"/>
              <a:t>np.mean</a:t>
            </a:r>
            <a:r>
              <a:rPr lang="en-US" sz="2000" dirty="0"/>
              <a:t>(</a:t>
            </a:r>
            <a:r>
              <a:rPr lang="en-US" sz="2000" dirty="0" err="1"/>
              <a:t>health_data</a:t>
            </a:r>
            <a:r>
              <a:rPr lang="en-US" sz="2000" dirty="0"/>
              <a:t>)</a:t>
            </a:r>
            <a:endParaRPr lang="en-IN" sz="2000"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Statistics Variance</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lnSpcReduction="10000"/>
          </a:bodyPr>
          <a:lstStyle/>
          <a:p>
            <a:r>
              <a:rPr lang="en-US" sz="2000" b="0" i="0" dirty="0">
                <a:solidFill>
                  <a:srgbClr val="000000"/>
                </a:solidFill>
                <a:effectLst/>
                <a:latin typeface="Verdana" panose="020B0604030504040204" pitchFamily="34" charset="0"/>
              </a:rPr>
              <a:t>Variance is another number that indicates how spread out the values are.</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In fact, if you take the square root of the variance, you get the standard deviation. Or the other way around, if you multiply the standard deviation by itself, you get the variance!</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Segoe UI" panose="020B0502040204020203" pitchFamily="34" charset="0"/>
              </a:rPr>
              <a:t>Step 1 to Calculate the Variance: Find the Mean</a:t>
            </a:r>
            <a:endParaRPr lang="en-US" sz="2000" b="0" i="0" dirty="0">
              <a:solidFill>
                <a:srgbClr val="000000"/>
              </a:solidFill>
              <a:effectLst/>
              <a:latin typeface="Segoe UI" panose="020B0502040204020203" pitchFamily="34" charset="0"/>
            </a:endParaRPr>
          </a:p>
          <a:p>
            <a:r>
              <a:rPr lang="en-US" sz="1800" b="0" i="0" dirty="0">
                <a:solidFill>
                  <a:srgbClr val="000000"/>
                </a:solidFill>
                <a:effectLst/>
                <a:latin typeface="Verdana" panose="020B0604030504040204" pitchFamily="34" charset="0"/>
              </a:rPr>
              <a:t>We want to find the variance of </a:t>
            </a:r>
            <a:r>
              <a:rPr lang="en-US" sz="1800" b="0" i="0" dirty="0" err="1">
                <a:solidFill>
                  <a:srgbClr val="000000"/>
                </a:solidFill>
                <a:effectLst/>
                <a:latin typeface="Verdana" panose="020B0604030504040204" pitchFamily="34" charset="0"/>
              </a:rPr>
              <a:t>Average_Pulse</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r>
              <a:rPr lang="en-IN" sz="1800" b="0" i="0" dirty="0">
                <a:solidFill>
                  <a:srgbClr val="000000"/>
                </a:solidFill>
                <a:effectLst/>
                <a:latin typeface="Verdana" panose="020B0604030504040204" pitchFamily="34" charset="0"/>
              </a:rPr>
              <a:t>1. Find the mean:</a:t>
            </a:r>
            <a:endParaRPr lang="en-US" sz="1800" dirty="0">
              <a:solidFill>
                <a:srgbClr val="000000"/>
              </a:solidFill>
              <a:latin typeface="Verdana" panose="020B0604030504040204" pitchFamily="34" charset="0"/>
            </a:endParaRPr>
          </a:p>
          <a:p>
            <a:r>
              <a:rPr lang="en-IN" sz="1800" b="0" i="0" dirty="0">
                <a:solidFill>
                  <a:srgbClr val="000000"/>
                </a:solidFill>
                <a:effectLst/>
                <a:latin typeface="Consolas" panose="020B0609020204030204" pitchFamily="49" charset="0"/>
              </a:rPr>
              <a:t>(80+85+90+95+100+105+110+115+120+125) / 10 = 102.5</a:t>
            </a:r>
            <a:endParaRPr lang="en-IN" sz="1800" b="0" i="0" dirty="0">
              <a:solidFill>
                <a:srgbClr val="000000"/>
              </a:solidFill>
              <a:effectLst/>
              <a:latin typeface="Consolas" panose="020B0609020204030204" pitchFamily="49" charset="0"/>
            </a:endParaRPr>
          </a:p>
          <a:p>
            <a:r>
              <a:rPr lang="en-IN" sz="1800" b="0" i="0" dirty="0">
                <a:solidFill>
                  <a:srgbClr val="000000"/>
                </a:solidFill>
                <a:effectLst/>
                <a:latin typeface="Verdana" panose="020B0604030504040204" pitchFamily="34" charset="0"/>
              </a:rPr>
              <a:t>The mean is 102.5</a:t>
            </a:r>
            <a:endParaRPr lang="en-IN" sz="1800" b="0" i="0" dirty="0">
              <a:solidFill>
                <a:srgbClr val="000000"/>
              </a:solidFill>
              <a:effectLst/>
              <a:latin typeface="Verdana" panose="020B0604030504040204" pitchFamily="34" charset="0"/>
            </a:endParaRPr>
          </a:p>
          <a:p>
            <a:endParaRPr lang="en-IN" sz="1800" dirty="0">
              <a:solidFill>
                <a:srgbClr val="000000"/>
              </a:solidFill>
              <a:latin typeface="Verdana" panose="020B0604030504040204" pitchFamily="34" charset="0"/>
            </a:endParaRPr>
          </a:p>
          <a:p>
            <a:r>
              <a:rPr lang="en-US" sz="1800" b="0" i="0" dirty="0">
                <a:solidFill>
                  <a:srgbClr val="000000"/>
                </a:solidFill>
                <a:effectLst/>
                <a:latin typeface="Segoe UI" panose="020B0502040204020203" pitchFamily="34" charset="0"/>
              </a:rPr>
              <a:t>Step 2: For Each Value - Find the Difference From the Mean</a:t>
            </a:r>
            <a:endParaRPr lang="en-US" sz="1800" b="0" i="0" dirty="0">
              <a:solidFill>
                <a:srgbClr val="000000"/>
              </a:solidFill>
              <a:effectLst/>
              <a:latin typeface="Segoe UI" panose="020B0502040204020203" pitchFamily="34" charset="0"/>
            </a:endParaRPr>
          </a:p>
          <a:p>
            <a:r>
              <a:rPr lang="en-IN" sz="1100" b="0" i="0" dirty="0">
                <a:solidFill>
                  <a:srgbClr val="000000"/>
                </a:solidFill>
                <a:effectLst/>
                <a:latin typeface="Consolas" panose="020B0609020204030204" pitchFamily="49" charset="0"/>
              </a:rPr>
              <a:t>80 - 102.5 = -22.5</a:t>
            </a:r>
            <a:br>
              <a:rPr lang="en-IN" sz="1100" dirty="0"/>
            </a:br>
            <a:r>
              <a:rPr lang="en-IN" sz="1100" b="0" i="0" dirty="0">
                <a:solidFill>
                  <a:srgbClr val="000000"/>
                </a:solidFill>
                <a:effectLst/>
                <a:latin typeface="Consolas" panose="020B0609020204030204" pitchFamily="49" charset="0"/>
              </a:rPr>
              <a:t>85 - 102.5 = -17.5</a:t>
            </a:r>
            <a:br>
              <a:rPr lang="en-IN" sz="1100" dirty="0"/>
            </a:br>
            <a:r>
              <a:rPr lang="en-IN" sz="1100" b="0" i="0" dirty="0">
                <a:solidFill>
                  <a:srgbClr val="000000"/>
                </a:solidFill>
                <a:effectLst/>
                <a:latin typeface="Consolas" panose="020B0609020204030204" pitchFamily="49" charset="0"/>
              </a:rPr>
              <a:t>90 - 102.5 = -12.5</a:t>
            </a:r>
            <a:br>
              <a:rPr lang="en-IN" sz="1100" dirty="0"/>
            </a:br>
            <a:r>
              <a:rPr lang="en-IN" sz="1100" b="0" i="0" dirty="0">
                <a:solidFill>
                  <a:srgbClr val="000000"/>
                </a:solidFill>
                <a:effectLst/>
                <a:latin typeface="Consolas" panose="020B0609020204030204" pitchFamily="49" charset="0"/>
              </a:rPr>
              <a:t>95 - 102.5 = -7.5</a:t>
            </a:r>
            <a:br>
              <a:rPr lang="en-IN" sz="1100" dirty="0"/>
            </a:br>
            <a:r>
              <a:rPr lang="en-IN" sz="1100" b="0" i="0" dirty="0">
                <a:solidFill>
                  <a:srgbClr val="000000"/>
                </a:solidFill>
                <a:effectLst/>
                <a:latin typeface="Consolas" panose="020B0609020204030204" pitchFamily="49" charset="0"/>
              </a:rPr>
              <a:t>100 - 102.5 = -2.5</a:t>
            </a:r>
            <a:br>
              <a:rPr lang="en-IN" sz="1100" dirty="0"/>
            </a:br>
            <a:r>
              <a:rPr lang="en-IN" sz="1100" b="0" i="0" dirty="0">
                <a:solidFill>
                  <a:srgbClr val="000000"/>
                </a:solidFill>
                <a:effectLst/>
                <a:latin typeface="Consolas" panose="020B0609020204030204" pitchFamily="49" charset="0"/>
              </a:rPr>
              <a:t>105 - 102.5 = 2.5</a:t>
            </a:r>
            <a:br>
              <a:rPr lang="en-IN" sz="1100" dirty="0"/>
            </a:br>
            <a:r>
              <a:rPr lang="en-IN" sz="1100" b="0" i="0" dirty="0">
                <a:solidFill>
                  <a:srgbClr val="000000"/>
                </a:solidFill>
                <a:effectLst/>
                <a:latin typeface="Consolas" panose="020B0609020204030204" pitchFamily="49" charset="0"/>
              </a:rPr>
              <a:t>110 - 102.5 = 7.5</a:t>
            </a:r>
            <a:br>
              <a:rPr lang="en-IN" sz="1100" dirty="0"/>
            </a:br>
            <a:r>
              <a:rPr lang="en-IN" sz="1100" b="0" i="0" dirty="0">
                <a:solidFill>
                  <a:srgbClr val="000000"/>
                </a:solidFill>
                <a:effectLst/>
                <a:latin typeface="Consolas" panose="020B0609020204030204" pitchFamily="49" charset="0"/>
              </a:rPr>
              <a:t>115 - 102.5 = 12.5</a:t>
            </a:r>
            <a:br>
              <a:rPr lang="en-IN" sz="1100" dirty="0"/>
            </a:br>
            <a:r>
              <a:rPr lang="en-IN" sz="1100" b="0" i="0" dirty="0">
                <a:solidFill>
                  <a:srgbClr val="000000"/>
                </a:solidFill>
                <a:effectLst/>
                <a:latin typeface="Consolas" panose="020B0609020204030204" pitchFamily="49" charset="0"/>
              </a:rPr>
              <a:t>120 - 102.5 = 17.5</a:t>
            </a:r>
            <a:br>
              <a:rPr lang="en-IN" sz="1100" dirty="0"/>
            </a:br>
            <a:r>
              <a:rPr lang="en-IN" sz="1100" b="0" i="0" dirty="0">
                <a:solidFill>
                  <a:srgbClr val="000000"/>
                </a:solidFill>
                <a:effectLst/>
                <a:latin typeface="Consolas" panose="020B0609020204030204" pitchFamily="49" charset="0"/>
              </a:rPr>
              <a:t>125 - 102.5 = 22.5</a:t>
            </a:r>
            <a:endParaRPr lang="en-US" sz="1800" b="0" i="0" dirty="0">
              <a:solidFill>
                <a:srgbClr val="000000"/>
              </a:solidFill>
              <a:effectLst/>
              <a:latin typeface="Segoe UI" panose="020B0502040204020203" pitchFamily="34" charset="0"/>
            </a:endParaRPr>
          </a:p>
          <a:p>
            <a:endParaRPr lang="en-US" sz="1800" b="0" i="0" dirty="0">
              <a:solidFill>
                <a:srgbClr val="000000"/>
              </a:solidFill>
              <a:effectLst/>
              <a:latin typeface="Segoe UI" panose="020B0502040204020203" pitchFamily="34" charset="0"/>
            </a:endParaRPr>
          </a:p>
          <a:p>
            <a:endParaRPr lang="en-IN" sz="2000"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000" b="0" i="0" dirty="0">
                <a:solidFill>
                  <a:srgbClr val="000000"/>
                </a:solidFill>
                <a:effectLst/>
                <a:latin typeface="Segoe UI" panose="020B0502040204020203" pitchFamily="34" charset="0"/>
              </a:rPr>
              <a:t>Step 3: For Each Difference - Find the Square Value</a:t>
            </a:r>
            <a:endParaRPr lang="en-US" sz="2000" b="0" i="0" dirty="0">
              <a:solidFill>
                <a:srgbClr val="000000"/>
              </a:solidFill>
              <a:effectLst/>
              <a:latin typeface="Segoe UI" panose="020B0502040204020203" pitchFamily="34" charset="0"/>
            </a:endParaRPr>
          </a:p>
          <a:p>
            <a:r>
              <a:rPr lang="en-IN" sz="2000" b="0" i="0" dirty="0">
                <a:solidFill>
                  <a:srgbClr val="000000"/>
                </a:solidFill>
                <a:effectLst/>
                <a:latin typeface="Consolas" panose="020B0609020204030204" pitchFamily="49" charset="0"/>
              </a:rPr>
              <a:t>(-22.5)^2 = 506.25</a:t>
            </a:r>
            <a:br>
              <a:rPr lang="en-IN" sz="2000" dirty="0"/>
            </a:br>
            <a:r>
              <a:rPr lang="en-IN" sz="2000" b="0" i="0" dirty="0">
                <a:solidFill>
                  <a:srgbClr val="000000"/>
                </a:solidFill>
                <a:effectLst/>
                <a:latin typeface="Consolas" panose="020B0609020204030204" pitchFamily="49" charset="0"/>
              </a:rPr>
              <a:t>(-17.5)^2 = 306.25</a:t>
            </a:r>
            <a:br>
              <a:rPr lang="en-IN" sz="2000" dirty="0"/>
            </a:br>
            <a:r>
              <a:rPr lang="en-IN" sz="2000" b="0" i="0" dirty="0">
                <a:solidFill>
                  <a:srgbClr val="000000"/>
                </a:solidFill>
                <a:effectLst/>
                <a:latin typeface="Consolas" panose="020B0609020204030204" pitchFamily="49" charset="0"/>
              </a:rPr>
              <a:t>(-12.5)^2 = 156.25</a:t>
            </a:r>
            <a:br>
              <a:rPr lang="en-IN" sz="2000" dirty="0"/>
            </a:br>
            <a:r>
              <a:rPr lang="en-IN" sz="2000" b="0" i="0" dirty="0">
                <a:solidFill>
                  <a:srgbClr val="000000"/>
                </a:solidFill>
                <a:effectLst/>
                <a:latin typeface="Consolas" panose="020B0609020204030204" pitchFamily="49" charset="0"/>
              </a:rPr>
              <a:t>(-7.5)^2 = 56.25</a:t>
            </a:r>
            <a:br>
              <a:rPr lang="en-IN" sz="2000" dirty="0"/>
            </a:br>
            <a:r>
              <a:rPr lang="en-IN" sz="2000" b="0" i="0" dirty="0">
                <a:solidFill>
                  <a:srgbClr val="000000"/>
                </a:solidFill>
                <a:effectLst/>
                <a:latin typeface="Consolas" panose="020B0609020204030204" pitchFamily="49" charset="0"/>
              </a:rPr>
              <a:t>(-2.5)^2 = 6.25</a:t>
            </a:r>
            <a:br>
              <a:rPr lang="en-IN" sz="2000" dirty="0"/>
            </a:br>
            <a:r>
              <a:rPr lang="en-IN" sz="2000" b="0" i="0" dirty="0">
                <a:solidFill>
                  <a:srgbClr val="000000"/>
                </a:solidFill>
                <a:effectLst/>
                <a:latin typeface="Consolas" panose="020B0609020204030204" pitchFamily="49" charset="0"/>
              </a:rPr>
              <a:t>2.5^2 = 6.25</a:t>
            </a:r>
            <a:br>
              <a:rPr lang="en-IN" sz="2000" dirty="0"/>
            </a:br>
            <a:r>
              <a:rPr lang="en-IN" sz="2000" b="0" i="0" dirty="0">
                <a:solidFill>
                  <a:srgbClr val="000000"/>
                </a:solidFill>
                <a:effectLst/>
                <a:latin typeface="Consolas" panose="020B0609020204030204" pitchFamily="49" charset="0"/>
              </a:rPr>
              <a:t>7.5^2 = 56.25</a:t>
            </a:r>
            <a:br>
              <a:rPr lang="en-IN" sz="2000" dirty="0"/>
            </a:br>
            <a:r>
              <a:rPr lang="en-IN" sz="2000" b="0" i="0" dirty="0">
                <a:solidFill>
                  <a:srgbClr val="000000"/>
                </a:solidFill>
                <a:effectLst/>
                <a:latin typeface="Consolas" panose="020B0609020204030204" pitchFamily="49" charset="0"/>
              </a:rPr>
              <a:t>12.5^2 = 156.25</a:t>
            </a:r>
            <a:br>
              <a:rPr lang="en-IN" sz="2000" dirty="0"/>
            </a:br>
            <a:r>
              <a:rPr lang="en-IN" sz="2000" b="0" i="0" dirty="0">
                <a:solidFill>
                  <a:srgbClr val="000000"/>
                </a:solidFill>
                <a:effectLst/>
                <a:latin typeface="Consolas" panose="020B0609020204030204" pitchFamily="49" charset="0"/>
              </a:rPr>
              <a:t>17.5^2 = 306.25</a:t>
            </a:r>
            <a:br>
              <a:rPr lang="en-IN" sz="2000" dirty="0"/>
            </a:br>
            <a:r>
              <a:rPr lang="en-IN" sz="2000" b="0" i="0" dirty="0">
                <a:solidFill>
                  <a:srgbClr val="000000"/>
                </a:solidFill>
                <a:effectLst/>
                <a:latin typeface="Consolas" panose="020B0609020204030204" pitchFamily="49" charset="0"/>
              </a:rPr>
              <a:t>22.5^2 = 506.25</a:t>
            </a:r>
            <a:endParaRPr lang="en-IN" sz="2000" b="0" i="0" dirty="0">
              <a:solidFill>
                <a:srgbClr val="000000"/>
              </a:solidFill>
              <a:effectLst/>
              <a:latin typeface="Consolas" panose="020B0609020204030204" pitchFamily="49" charset="0"/>
            </a:endParaRPr>
          </a:p>
          <a:p>
            <a:r>
              <a:rPr lang="en-US" sz="2000" b="0" i="0" dirty="0">
                <a:solidFill>
                  <a:srgbClr val="000000"/>
                </a:solidFill>
                <a:effectLst/>
                <a:latin typeface="Segoe UI" panose="020B0502040204020203" pitchFamily="34" charset="0"/>
              </a:rPr>
              <a:t>Step 4: The Variance is the Average Number of These Squared Values</a:t>
            </a:r>
            <a:endParaRPr lang="en-US" sz="2000" b="0" i="0" dirty="0">
              <a:solidFill>
                <a:srgbClr val="000000"/>
              </a:solidFill>
              <a:effectLst/>
              <a:latin typeface="Segoe UI" panose="020B0502040204020203" pitchFamily="34" charset="0"/>
            </a:endParaRPr>
          </a:p>
          <a:p>
            <a:r>
              <a:rPr lang="en-US" sz="2000" b="0" i="0" dirty="0">
                <a:solidFill>
                  <a:srgbClr val="000000"/>
                </a:solidFill>
                <a:effectLst/>
                <a:latin typeface="Verdana" panose="020B0604030504040204" pitchFamily="34" charset="0"/>
              </a:rPr>
              <a:t>Sum the squared values and find the average:</a:t>
            </a:r>
            <a:endParaRPr lang="en-US" sz="2000" b="0" i="0" dirty="0">
              <a:solidFill>
                <a:srgbClr val="000000"/>
              </a:solidFill>
              <a:effectLst/>
              <a:latin typeface="Verdana" panose="020B0604030504040204" pitchFamily="34" charset="0"/>
            </a:endParaRPr>
          </a:p>
          <a:p>
            <a:r>
              <a:rPr lang="en-IN" sz="1600" b="0" i="0" dirty="0">
                <a:solidFill>
                  <a:srgbClr val="000000"/>
                </a:solidFill>
                <a:effectLst/>
                <a:latin typeface="Consolas" panose="020B0609020204030204" pitchFamily="49" charset="0"/>
              </a:rPr>
              <a:t>(506.25 + 306.25 + 156.25 + 56.25 + 6.25 + 6.25 + 56.25 + 156.25 + 306.25 + 506.25) / 10 = 206.25</a:t>
            </a:r>
            <a:endParaRPr lang="en-IN" sz="1600" b="0" i="0" dirty="0">
              <a:solidFill>
                <a:srgbClr val="000000"/>
              </a:solidFill>
              <a:effectLst/>
              <a:latin typeface="Consolas" panose="020B0609020204030204" pitchFamily="49" charset="0"/>
            </a:endParaRPr>
          </a:p>
          <a:p>
            <a:r>
              <a:rPr lang="en-IN" sz="2000" b="0" i="0" dirty="0">
                <a:solidFill>
                  <a:srgbClr val="000000"/>
                </a:solidFill>
                <a:effectLst/>
                <a:latin typeface="Verdana" panose="020B0604030504040204" pitchFamily="34" charset="0"/>
              </a:rPr>
              <a:t>The variance is 206.25.</a:t>
            </a:r>
            <a:endParaRPr lang="en-IN" sz="2000" b="0" i="0" dirty="0">
              <a:solidFill>
                <a:srgbClr val="000000"/>
              </a:solidFill>
              <a:effectLst/>
              <a:latin typeface="Verdana" panose="020B0604030504040204" pitchFamily="34" charset="0"/>
            </a:endParaRPr>
          </a:p>
          <a:p>
            <a:r>
              <a:rPr lang="en-US" sz="2000" b="0" i="0" dirty="0" err="1">
                <a:solidFill>
                  <a:srgbClr val="000000"/>
                </a:solidFill>
                <a:effectLst/>
                <a:latin typeface="Segoe UI" panose="020B0502040204020203" pitchFamily="34" charset="0"/>
              </a:rPr>
              <a:t>np.var</a:t>
            </a:r>
            <a:r>
              <a:rPr lang="en-US" sz="2000" b="0" i="0" dirty="0">
                <a:solidFill>
                  <a:srgbClr val="000000"/>
                </a:solidFill>
                <a:effectLst/>
                <a:latin typeface="Segoe UI" panose="020B0502040204020203" pitchFamily="34" charset="0"/>
              </a:rPr>
              <a:t>(</a:t>
            </a:r>
            <a:r>
              <a:rPr lang="en-US" sz="2000" b="0" i="0" dirty="0" err="1">
                <a:solidFill>
                  <a:srgbClr val="000000"/>
                </a:solidFill>
                <a:effectLst/>
                <a:latin typeface="Segoe UI" panose="020B0502040204020203" pitchFamily="34" charset="0"/>
              </a:rPr>
              <a:t>health_data</a:t>
            </a:r>
            <a:r>
              <a:rPr lang="en-US" sz="2000" b="0" i="0" dirty="0">
                <a:solidFill>
                  <a:srgbClr val="000000"/>
                </a:solidFill>
                <a:effectLst/>
                <a:latin typeface="Segoe UI" panose="020B0502040204020203" pitchFamily="34" charset="0"/>
              </a:rPr>
              <a:t>)</a:t>
            </a:r>
            <a:endParaRPr lang="en-US" sz="2000" b="0" i="0" dirty="0">
              <a:solidFill>
                <a:srgbClr val="000000"/>
              </a:solidFill>
              <a:effectLst/>
              <a:latin typeface="Segoe UI" panose="020B0502040204020203" pitchFamily="34" charset="0"/>
            </a:endParaRPr>
          </a:p>
          <a:p>
            <a:endParaRPr lang="en-IN" sz="2000"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Statistics Correlation</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000000"/>
                </a:solidFill>
                <a:effectLst/>
                <a:latin typeface="Verdana" panose="020B0604030504040204" pitchFamily="34" charset="0"/>
              </a:rPr>
              <a:t>Correlation measures the relationship between two variables.</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We mentioned that a function has a purpose to predict a value, by converting input (x) to output (f(x)). We can say also say that a function uses the relationship between two variables for prediction.</a:t>
            </a:r>
            <a:endParaRPr lang="en-US" sz="2000" b="0" i="0" dirty="0">
              <a:solidFill>
                <a:srgbClr val="000000"/>
              </a:solidFill>
              <a:effectLst/>
              <a:latin typeface="Verdana" panose="020B0604030504040204" pitchFamily="34" charset="0"/>
            </a:endParaRPr>
          </a:p>
          <a:p>
            <a:r>
              <a:rPr lang="en-IN" sz="1800" b="1" i="0" dirty="0">
                <a:solidFill>
                  <a:srgbClr val="000000"/>
                </a:solidFill>
                <a:effectLst/>
                <a:latin typeface="Segoe UI" panose="020B0502040204020203" pitchFamily="34" charset="0"/>
              </a:rPr>
              <a:t>Correlation Coefficient</a:t>
            </a:r>
            <a:endParaRPr lang="en-IN" sz="1800" b="1" i="0" dirty="0">
              <a:solidFill>
                <a:srgbClr val="000000"/>
              </a:solidFill>
              <a:effectLst/>
              <a:latin typeface="Segoe UI" panose="020B0502040204020203" pitchFamily="34" charset="0"/>
            </a:endParaRPr>
          </a:p>
          <a:p>
            <a:r>
              <a:rPr lang="en-US" sz="1800" b="0" i="0" dirty="0">
                <a:solidFill>
                  <a:srgbClr val="000000"/>
                </a:solidFill>
                <a:effectLst/>
                <a:latin typeface="Verdana" panose="020B0604030504040204" pitchFamily="34" charset="0"/>
              </a:rPr>
              <a:t>The correlation coefficient measures the relationship between two variables.</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The correlation coefficient can never be less than -1 or higher than 1.</a:t>
            </a:r>
            <a:endParaRPr lang="en-US" sz="18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1 = there is a perfect linear relationship between the variables (like </a:t>
            </a:r>
            <a:r>
              <a:rPr lang="en-US" sz="2000" b="0" i="0" dirty="0" err="1">
                <a:solidFill>
                  <a:srgbClr val="000000"/>
                </a:solidFill>
                <a:effectLst/>
                <a:latin typeface="Verdana" panose="020B0604030504040204" pitchFamily="34" charset="0"/>
              </a:rPr>
              <a:t>Average_Pulse</a:t>
            </a:r>
            <a:r>
              <a:rPr lang="en-US" sz="2000" b="0" i="0" dirty="0">
                <a:solidFill>
                  <a:srgbClr val="000000"/>
                </a:solidFill>
                <a:effectLst/>
                <a:latin typeface="Verdana" panose="020B0604030504040204" pitchFamily="34" charset="0"/>
              </a:rPr>
              <a:t> against </a:t>
            </a:r>
            <a:r>
              <a:rPr lang="en-US" sz="2000" b="0" i="0" dirty="0" err="1">
                <a:solidFill>
                  <a:srgbClr val="000000"/>
                </a:solidFill>
                <a:effectLst/>
                <a:latin typeface="Verdana" panose="020B0604030504040204" pitchFamily="34" charset="0"/>
              </a:rPr>
              <a:t>Calorie_Burnage</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0 = there is no linear relationship between the variables</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-1 = there is a perfect negative linear relationship between the variables (e.g. Less hours worked, leads to higher calorie </a:t>
            </a:r>
            <a:r>
              <a:rPr lang="en-US" sz="1800" b="0" i="0" dirty="0" err="1">
                <a:solidFill>
                  <a:srgbClr val="000000"/>
                </a:solidFill>
                <a:effectLst/>
                <a:latin typeface="Verdana" panose="020B0604030504040204" pitchFamily="34" charset="0"/>
              </a:rPr>
              <a:t>burnage</a:t>
            </a:r>
            <a:r>
              <a:rPr lang="en-US" sz="1800" b="0" i="0" dirty="0">
                <a:solidFill>
                  <a:srgbClr val="000000"/>
                </a:solidFill>
                <a:effectLst/>
                <a:latin typeface="Verdana" panose="020B0604030504040204" pitchFamily="34" charset="0"/>
              </a:rPr>
              <a:t> during a training session)</a:t>
            </a:r>
            <a:endParaRPr lang="en-US" sz="1800" b="0" i="0" dirty="0">
              <a:solidFill>
                <a:srgbClr val="000000"/>
              </a:solidFill>
              <a:effectLst/>
              <a:latin typeface="Verdana" panose="020B0604030504040204" pitchFamily="34" charset="0"/>
            </a:endParaRPr>
          </a:p>
          <a:p>
            <a:endParaRPr lang="en-US" sz="2000" b="0" i="0" dirty="0">
              <a:solidFill>
                <a:srgbClr val="000000"/>
              </a:solidFill>
              <a:effectLst/>
              <a:latin typeface="Verdana" panose="020B0604030504040204" pitchFamily="34" charset="0"/>
            </a:endParaRPr>
          </a:p>
          <a:p>
            <a:endParaRPr lang="en-IN" sz="2000" b="0" i="0" dirty="0">
              <a:solidFill>
                <a:srgbClr val="000000"/>
              </a:solidFill>
              <a:effectLst/>
              <a:latin typeface="Segoe UI" panose="020B0502040204020203" pitchFamily="34" charset="0"/>
            </a:endParaRPr>
          </a:p>
          <a:p>
            <a:endParaRPr lang="en-IN" sz="20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Example of a Perfect Linear </a:t>
            </a:r>
            <a:r>
              <a:rPr lang="en-US" sz="2200" b="0" i="0" dirty="0">
                <a:solidFill>
                  <a:srgbClr val="000000"/>
                </a:solidFill>
                <a:effectLst/>
                <a:latin typeface="Segoe UI" panose="020B0502040204020203" pitchFamily="34" charset="0"/>
              </a:rPr>
              <a:t>Relationship (Correlation Coefficient = 1)</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1800" b="0" i="0" dirty="0">
                <a:solidFill>
                  <a:srgbClr val="000000"/>
                </a:solidFill>
                <a:effectLst/>
                <a:latin typeface="Verdana" panose="020B0604030504040204" pitchFamily="34" charset="0"/>
              </a:rPr>
              <a:t>We will use scatterplot to visualize the relationship between </a:t>
            </a:r>
            <a:r>
              <a:rPr lang="en-US" sz="1800" b="0" i="0" dirty="0" err="1">
                <a:solidFill>
                  <a:srgbClr val="000000"/>
                </a:solidFill>
                <a:effectLst/>
                <a:latin typeface="Verdana" panose="020B0604030504040204" pitchFamily="34" charset="0"/>
              </a:rPr>
              <a:t>Average_Pulse</a:t>
            </a:r>
            <a:r>
              <a:rPr lang="en-US" sz="1800" b="0" i="0" dirty="0">
                <a:solidFill>
                  <a:srgbClr val="000000"/>
                </a:solidFill>
                <a:effectLst/>
                <a:latin typeface="Verdana" panose="020B0604030504040204" pitchFamily="34" charset="0"/>
              </a:rPr>
              <a:t> and </a:t>
            </a:r>
            <a:r>
              <a:rPr lang="en-US" sz="1800" b="0" i="0" dirty="0" err="1">
                <a:solidFill>
                  <a:srgbClr val="000000"/>
                </a:solidFill>
                <a:effectLst/>
                <a:latin typeface="Verdana" panose="020B0604030504040204" pitchFamily="34" charset="0"/>
              </a:rPr>
              <a:t>Calorie_Burnage</a:t>
            </a:r>
            <a:endParaRPr lang="en-US" sz="1800" b="0" i="0" dirty="0">
              <a:solidFill>
                <a:srgbClr val="000000"/>
              </a:solidFill>
              <a:effectLst/>
              <a:latin typeface="Verdana" panose="020B0604030504040204" pitchFamily="34" charset="0"/>
            </a:endParaRPr>
          </a:p>
          <a:p>
            <a:r>
              <a:rPr lang="en-US" sz="1800" dirty="0" err="1"/>
              <a:t>health_data.plot</a:t>
            </a:r>
            <a:r>
              <a:rPr lang="en-US" sz="1800" dirty="0"/>
              <a:t>(x='</a:t>
            </a:r>
            <a:r>
              <a:rPr lang="en-US" sz="1800" dirty="0" err="1"/>
              <a:t>Average_Pulse',y</a:t>
            </a:r>
            <a:r>
              <a:rPr lang="en-US" sz="1800" dirty="0"/>
              <a:t>='</a:t>
            </a:r>
            <a:r>
              <a:rPr lang="en-US" sz="1800" dirty="0" err="1"/>
              <a:t>Calorie_Burnage',kind</a:t>
            </a:r>
            <a:r>
              <a:rPr lang="en-US" sz="1800" dirty="0"/>
              <a:t>='scatter’)</a:t>
            </a:r>
            <a:endParaRPr lang="en-US" sz="1800" dirty="0"/>
          </a:p>
          <a:p>
            <a:endParaRPr lang="en-IN" sz="1800"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200" b="0" i="0" dirty="0">
                <a:solidFill>
                  <a:srgbClr val="000000"/>
                </a:solidFill>
                <a:effectLst/>
                <a:latin typeface="Segoe UI" panose="020B0502040204020203" pitchFamily="34" charset="0"/>
              </a:rPr>
              <a:t>Example of a Perfect Negative Linear Relationship (Correlation Coefficient = -1)</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b="0" i="0" dirty="0">
                <a:solidFill>
                  <a:srgbClr val="000000"/>
                </a:solidFill>
                <a:effectLst/>
                <a:latin typeface="Verdana" panose="020B0604030504040204" pitchFamily="34" charset="0"/>
              </a:rPr>
              <a:t>The x-axis represents the amount of hours worked at our job before a training session. The y-axis is </a:t>
            </a:r>
            <a:r>
              <a:rPr lang="en-US" sz="2000" b="0" i="0" dirty="0" err="1">
                <a:solidFill>
                  <a:srgbClr val="000000"/>
                </a:solidFill>
                <a:effectLst/>
                <a:latin typeface="Verdana" panose="020B0604030504040204" pitchFamily="34" charset="0"/>
              </a:rPr>
              <a:t>Calorie_Burnage</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If we work longer hours, we tend to have lower calorie </a:t>
            </a:r>
            <a:r>
              <a:rPr lang="en-US" sz="1800" b="0" i="0" dirty="0" err="1">
                <a:solidFill>
                  <a:srgbClr val="000000"/>
                </a:solidFill>
                <a:effectLst/>
                <a:latin typeface="Verdana" panose="020B0604030504040204" pitchFamily="34" charset="0"/>
              </a:rPr>
              <a:t>burnage</a:t>
            </a:r>
            <a:r>
              <a:rPr lang="en-US" sz="1800" b="0" i="0" dirty="0">
                <a:solidFill>
                  <a:srgbClr val="000000"/>
                </a:solidFill>
                <a:effectLst/>
                <a:latin typeface="Verdana" panose="020B0604030504040204" pitchFamily="34" charset="0"/>
              </a:rPr>
              <a:t> because we are exhausted before the training session.</a:t>
            </a:r>
            <a:endParaRPr lang="en-US" sz="1800" b="0" i="0" dirty="0">
              <a:solidFill>
                <a:srgbClr val="000000"/>
              </a:solidFill>
              <a:effectLst/>
              <a:latin typeface="Verdana" panose="020B0604030504040204" pitchFamily="34" charset="0"/>
            </a:endParaRPr>
          </a:p>
          <a:p>
            <a:r>
              <a:rPr lang="en-IN" sz="1800" b="0" i="0" dirty="0" err="1">
                <a:solidFill>
                  <a:srgbClr val="000000"/>
                </a:solidFill>
                <a:effectLst/>
                <a:latin typeface="Consolas" panose="020B0609020204030204" pitchFamily="49" charset="0"/>
              </a:rPr>
              <a:t>negative_corr</a:t>
            </a:r>
            <a:r>
              <a:rPr lang="en-IN" sz="1800" b="0" i="0" dirty="0">
                <a:solidFill>
                  <a:srgbClr val="000000"/>
                </a:solidFill>
                <a:effectLst/>
                <a:latin typeface="Consolas" panose="020B0609020204030204" pitchFamily="49" charset="0"/>
              </a:rPr>
              <a:t> = {</a:t>
            </a:r>
            <a:r>
              <a:rPr lang="en-IN" sz="1800" b="0" i="0" dirty="0">
                <a:solidFill>
                  <a:srgbClr val="A52A2A"/>
                </a:solidFill>
                <a:effectLst/>
                <a:latin typeface="Consolas" panose="020B0609020204030204" pitchFamily="49" charset="0"/>
              </a:rPr>
              <a:t>'</a:t>
            </a:r>
            <a:r>
              <a:rPr lang="en-IN" sz="1800" b="0" i="0" dirty="0" err="1">
                <a:solidFill>
                  <a:srgbClr val="A52A2A"/>
                </a:solidFill>
                <a:effectLst/>
                <a:latin typeface="Consolas" panose="020B0609020204030204" pitchFamily="49" charset="0"/>
              </a:rPr>
              <a:t>Hours_Work_Before_Training</a:t>
            </a:r>
            <a:r>
              <a:rPr lang="en-IN" sz="1800" b="0" i="0" dirty="0">
                <a:solidFill>
                  <a:srgbClr val="A52A2A"/>
                </a:solidFill>
                <a:effectLst/>
                <a:latin typeface="Consolas" panose="020B0609020204030204" pitchFamily="49" charset="0"/>
              </a:rPr>
              <a:t>'</a:t>
            </a:r>
            <a:r>
              <a:rPr lang="en-IN" sz="1800" b="0" i="0" dirty="0">
                <a:solidFill>
                  <a:srgbClr val="000000"/>
                </a:solidFill>
                <a:effectLst/>
                <a:latin typeface="Consolas" panose="020B0609020204030204" pitchFamily="49" charset="0"/>
              </a:rPr>
              <a:t>: [</a:t>
            </a:r>
            <a:r>
              <a:rPr lang="en-IN" sz="1800" b="0" i="0" dirty="0">
                <a:solidFill>
                  <a:srgbClr val="FF0000"/>
                </a:solidFill>
                <a:effectLst/>
                <a:latin typeface="Consolas" panose="020B0609020204030204" pitchFamily="49" charset="0"/>
              </a:rPr>
              <a:t>10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9</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8</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7</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6</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5</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4</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2</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1</a:t>
            </a:r>
            <a:r>
              <a:rPr lang="en-IN" sz="1800" b="0" i="0" dirty="0">
                <a:solidFill>
                  <a:srgbClr val="000000"/>
                </a:solidFill>
                <a:effectLst/>
                <a:latin typeface="Consolas" panose="020B0609020204030204" pitchFamily="49" charset="0"/>
              </a:rPr>
              <a:t>],</a:t>
            </a:r>
            <a:br>
              <a:rPr lang="en-IN" sz="1800" dirty="0"/>
            </a:br>
            <a:r>
              <a:rPr lang="en-IN" sz="1800" b="0" i="0" dirty="0">
                <a:solidFill>
                  <a:srgbClr val="A52A2A"/>
                </a:solidFill>
                <a:effectLst/>
                <a:latin typeface="Consolas" panose="020B0609020204030204" pitchFamily="49" charset="0"/>
              </a:rPr>
              <a:t>'</a:t>
            </a:r>
            <a:r>
              <a:rPr lang="en-IN" sz="1800" b="0" i="0" dirty="0" err="1">
                <a:solidFill>
                  <a:srgbClr val="A52A2A"/>
                </a:solidFill>
                <a:effectLst/>
                <a:latin typeface="Consolas" panose="020B0609020204030204" pitchFamily="49" charset="0"/>
              </a:rPr>
              <a:t>Calorie_Burnage</a:t>
            </a:r>
            <a:r>
              <a:rPr lang="en-IN" sz="1800" b="0" i="0" dirty="0">
                <a:solidFill>
                  <a:srgbClr val="A52A2A"/>
                </a:solidFill>
                <a:effectLst/>
                <a:latin typeface="Consolas" panose="020B0609020204030204" pitchFamily="49" charset="0"/>
              </a:rPr>
              <a:t>'</a:t>
            </a:r>
            <a:r>
              <a:rPr lang="en-IN" sz="1800" b="0" i="0" dirty="0">
                <a:solidFill>
                  <a:srgbClr val="000000"/>
                </a:solidFill>
                <a:effectLst/>
                <a:latin typeface="Consolas" panose="020B0609020204030204" pitchFamily="49" charset="0"/>
              </a:rPr>
              <a:t>: [</a:t>
            </a:r>
            <a:r>
              <a:rPr lang="en-IN" sz="1800" b="0" i="0" dirty="0">
                <a:solidFill>
                  <a:srgbClr val="FF0000"/>
                </a:solidFill>
                <a:effectLst/>
                <a:latin typeface="Consolas" panose="020B0609020204030204" pitchFamily="49" charset="0"/>
              </a:rPr>
              <a:t>220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240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260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280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300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320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340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360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380</a:t>
            </a:r>
            <a:r>
              <a:rPr lang="en-IN" sz="1800" b="0" i="0" dirty="0">
                <a:solidFill>
                  <a:srgbClr val="000000"/>
                </a:solidFill>
                <a:effectLst/>
                <a:latin typeface="Consolas" panose="020B0609020204030204" pitchFamily="49" charset="0"/>
              </a:rPr>
              <a:t>,</a:t>
            </a:r>
            <a:r>
              <a:rPr lang="en-IN" sz="1800" b="0" i="0" dirty="0">
                <a:solidFill>
                  <a:srgbClr val="FF0000"/>
                </a:solidFill>
                <a:effectLst/>
                <a:latin typeface="Consolas" panose="020B0609020204030204" pitchFamily="49" charset="0"/>
              </a:rPr>
              <a:t>400</a:t>
            </a:r>
            <a:r>
              <a:rPr lang="en-IN" sz="1800" b="0" i="0" dirty="0">
                <a:solidFill>
                  <a:srgbClr val="000000"/>
                </a:solidFill>
                <a:effectLst/>
                <a:latin typeface="Consolas" panose="020B0609020204030204" pitchFamily="49" charset="0"/>
              </a:rPr>
              <a:t>]}</a:t>
            </a:r>
            <a:br>
              <a:rPr lang="en-IN" sz="1800" dirty="0"/>
            </a:br>
            <a:r>
              <a:rPr lang="en-IN" sz="1800" b="0" i="0" dirty="0" err="1">
                <a:solidFill>
                  <a:srgbClr val="000000"/>
                </a:solidFill>
                <a:effectLst/>
                <a:latin typeface="Consolas" panose="020B0609020204030204" pitchFamily="49" charset="0"/>
              </a:rPr>
              <a:t>negative_corr</a:t>
            </a:r>
            <a:r>
              <a:rPr lang="en-IN" sz="1800" b="0" i="0" dirty="0">
                <a:solidFill>
                  <a:srgbClr val="000000"/>
                </a:solidFill>
                <a:effectLst/>
                <a:latin typeface="Consolas" panose="020B0609020204030204" pitchFamily="49" charset="0"/>
              </a:rPr>
              <a:t> = </a:t>
            </a:r>
            <a:r>
              <a:rPr lang="en-IN" sz="1800" b="0" i="0" dirty="0" err="1">
                <a:solidFill>
                  <a:srgbClr val="000000"/>
                </a:solidFill>
                <a:effectLst/>
                <a:latin typeface="Consolas" panose="020B0609020204030204" pitchFamily="49" charset="0"/>
              </a:rPr>
              <a:t>pd.DataFrame</a:t>
            </a:r>
            <a:r>
              <a:rPr lang="en-IN" sz="1800" b="0" i="0" dirty="0">
                <a:solidFill>
                  <a:srgbClr val="000000"/>
                </a:solidFill>
                <a:effectLst/>
                <a:latin typeface="Consolas" panose="020B0609020204030204" pitchFamily="49" charset="0"/>
              </a:rPr>
              <a:t>(data=</a:t>
            </a:r>
            <a:r>
              <a:rPr lang="en-IN" sz="1800" b="0" i="0" dirty="0" err="1">
                <a:solidFill>
                  <a:srgbClr val="000000"/>
                </a:solidFill>
                <a:effectLst/>
                <a:latin typeface="Consolas" panose="020B0609020204030204" pitchFamily="49" charset="0"/>
              </a:rPr>
              <a:t>negative_corr</a:t>
            </a:r>
            <a:r>
              <a:rPr lang="en-IN" sz="1800" b="0" i="0" dirty="0">
                <a:solidFill>
                  <a:srgbClr val="000000"/>
                </a:solidFill>
                <a:effectLst/>
                <a:latin typeface="Consolas" panose="020B0609020204030204" pitchFamily="49" charset="0"/>
              </a:rPr>
              <a:t>)</a:t>
            </a:r>
            <a:br>
              <a:rPr lang="en-IN" sz="1800" dirty="0"/>
            </a:br>
            <a:br>
              <a:rPr lang="en-IN" sz="1800" dirty="0"/>
            </a:br>
            <a:r>
              <a:rPr lang="en-IN" sz="1800" b="0" i="0" dirty="0" err="1">
                <a:solidFill>
                  <a:srgbClr val="000000"/>
                </a:solidFill>
                <a:effectLst/>
                <a:latin typeface="Consolas" panose="020B0609020204030204" pitchFamily="49" charset="0"/>
              </a:rPr>
              <a:t>negative_corr.plot</a:t>
            </a:r>
            <a:r>
              <a:rPr lang="en-IN" sz="1800" b="0" i="0" dirty="0">
                <a:solidFill>
                  <a:srgbClr val="000000"/>
                </a:solidFill>
                <a:effectLst/>
                <a:latin typeface="Consolas" panose="020B0609020204030204" pitchFamily="49" charset="0"/>
              </a:rPr>
              <a:t>(x =</a:t>
            </a:r>
            <a:r>
              <a:rPr lang="en-IN" sz="1800" b="0" i="0" dirty="0">
                <a:solidFill>
                  <a:srgbClr val="A52A2A"/>
                </a:solidFill>
                <a:effectLst/>
                <a:latin typeface="Consolas" panose="020B0609020204030204" pitchFamily="49" charset="0"/>
              </a:rPr>
              <a:t>'</a:t>
            </a:r>
            <a:r>
              <a:rPr lang="en-IN" sz="1800" b="0" i="0" dirty="0" err="1">
                <a:solidFill>
                  <a:srgbClr val="A52A2A"/>
                </a:solidFill>
                <a:effectLst/>
                <a:latin typeface="Consolas" panose="020B0609020204030204" pitchFamily="49" charset="0"/>
              </a:rPr>
              <a:t>Hours_Work_Before_Training</a:t>
            </a:r>
            <a:r>
              <a:rPr lang="en-IN" sz="1800" b="0" i="0" dirty="0">
                <a:solidFill>
                  <a:srgbClr val="A52A2A"/>
                </a:solidFill>
                <a:effectLst/>
                <a:latin typeface="Consolas" panose="020B0609020204030204" pitchFamily="49" charset="0"/>
              </a:rPr>
              <a:t>'</a:t>
            </a:r>
            <a:r>
              <a:rPr lang="en-IN" sz="1800" b="0" i="0" dirty="0">
                <a:solidFill>
                  <a:srgbClr val="000000"/>
                </a:solidFill>
                <a:effectLst/>
                <a:latin typeface="Consolas" panose="020B0609020204030204" pitchFamily="49" charset="0"/>
              </a:rPr>
              <a:t>, y=</a:t>
            </a:r>
            <a:r>
              <a:rPr lang="en-IN" sz="1800" b="0" i="0" dirty="0">
                <a:solidFill>
                  <a:srgbClr val="A52A2A"/>
                </a:solidFill>
                <a:effectLst/>
                <a:latin typeface="Consolas" panose="020B0609020204030204" pitchFamily="49" charset="0"/>
              </a:rPr>
              <a:t>'</a:t>
            </a:r>
            <a:r>
              <a:rPr lang="en-IN" sz="1800" b="0" i="0" dirty="0" err="1">
                <a:solidFill>
                  <a:srgbClr val="A52A2A"/>
                </a:solidFill>
                <a:effectLst/>
                <a:latin typeface="Consolas" panose="020B0609020204030204" pitchFamily="49" charset="0"/>
              </a:rPr>
              <a:t>Calorie_Burnage</a:t>
            </a:r>
            <a:r>
              <a:rPr lang="en-IN" sz="1800" b="0" i="0" dirty="0">
                <a:solidFill>
                  <a:srgbClr val="A52A2A"/>
                </a:solidFill>
                <a:effectLst/>
                <a:latin typeface="Consolas" panose="020B0609020204030204" pitchFamily="49" charset="0"/>
              </a:rPr>
              <a:t>'</a:t>
            </a:r>
            <a:r>
              <a:rPr lang="en-IN" sz="1800" b="0" i="0" dirty="0">
                <a:solidFill>
                  <a:srgbClr val="000000"/>
                </a:solidFill>
                <a:effectLst/>
                <a:latin typeface="Consolas" panose="020B0609020204030204" pitchFamily="49" charset="0"/>
              </a:rPr>
              <a:t>, kind=</a:t>
            </a:r>
            <a:r>
              <a:rPr lang="en-IN" sz="1800" b="0" i="0" dirty="0">
                <a:solidFill>
                  <a:srgbClr val="A52A2A"/>
                </a:solidFill>
                <a:effectLst/>
                <a:latin typeface="Consolas" panose="020B0609020204030204" pitchFamily="49" charset="0"/>
              </a:rPr>
              <a:t>'scatter'</a:t>
            </a:r>
            <a:r>
              <a:rPr lang="en-IN" sz="1800" b="0" i="0" dirty="0">
                <a:solidFill>
                  <a:srgbClr val="000000"/>
                </a:solidFill>
                <a:effectLst/>
                <a:latin typeface="Consolas" panose="020B0609020204030204" pitchFamily="49" charset="0"/>
              </a:rPr>
              <a:t>)</a:t>
            </a:r>
            <a:br>
              <a:rPr lang="en-IN" sz="1800" dirty="0"/>
            </a:br>
            <a:r>
              <a:rPr lang="en-IN" sz="1800" b="0" i="0" dirty="0" err="1">
                <a:solidFill>
                  <a:srgbClr val="000000"/>
                </a:solidFill>
                <a:effectLst/>
                <a:latin typeface="Consolas" panose="020B0609020204030204" pitchFamily="49" charset="0"/>
              </a:rPr>
              <a:t>plt.show</a:t>
            </a:r>
            <a:r>
              <a:rPr lang="en-IN" sz="1800" b="0" i="0" dirty="0">
                <a:solidFill>
                  <a:srgbClr val="000000"/>
                </a:solidFill>
                <a:effectLst/>
                <a:latin typeface="Consolas" panose="020B0609020204030204" pitchFamily="49" charset="0"/>
              </a:rPr>
              <a:t>()</a:t>
            </a:r>
            <a:endParaRPr lang="en-IN" sz="18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2200" b="0" i="0" dirty="0">
                <a:solidFill>
                  <a:srgbClr val="000000"/>
                </a:solidFill>
                <a:effectLst/>
                <a:latin typeface="Segoe UI" panose="020B0502040204020203" pitchFamily="34" charset="0"/>
              </a:rPr>
              <a:t>Example of No Linear Relationship (Correlation coefficient = 0)</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400" b="0" i="0" dirty="0">
                <a:solidFill>
                  <a:srgbClr val="000000"/>
                </a:solidFill>
                <a:effectLst/>
                <a:latin typeface="Verdana" panose="020B0604030504040204" pitchFamily="34" charset="0"/>
              </a:rPr>
              <a:t>Here, we have plotted </a:t>
            </a:r>
            <a:r>
              <a:rPr lang="en-US" sz="2400" b="0" i="0" dirty="0" err="1">
                <a:solidFill>
                  <a:srgbClr val="000000"/>
                </a:solidFill>
                <a:effectLst/>
                <a:latin typeface="Verdana" panose="020B0604030504040204" pitchFamily="34" charset="0"/>
              </a:rPr>
              <a:t>Max_Pulse</a:t>
            </a:r>
            <a:r>
              <a:rPr lang="en-US" sz="2400" b="0" i="0" dirty="0">
                <a:solidFill>
                  <a:srgbClr val="000000"/>
                </a:solidFill>
                <a:effectLst/>
                <a:latin typeface="Verdana" panose="020B0604030504040204" pitchFamily="34" charset="0"/>
              </a:rPr>
              <a:t> against Duration from the data set.</a:t>
            </a:r>
            <a:endParaRPr lang="en-US" sz="2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It means that longer training session does not lead to higher </a:t>
            </a:r>
            <a:r>
              <a:rPr lang="en-US" sz="1400" b="0" i="0" dirty="0" err="1">
                <a:solidFill>
                  <a:srgbClr val="000000"/>
                </a:solidFill>
                <a:effectLst/>
                <a:latin typeface="Verdana" panose="020B0604030504040204" pitchFamily="34" charset="0"/>
              </a:rPr>
              <a:t>Max_Pulse</a:t>
            </a:r>
            <a:r>
              <a:rPr lang="en-US" sz="1400" b="0" i="0" dirty="0">
                <a:solidFill>
                  <a:srgbClr val="000000"/>
                </a:solidFill>
                <a:effectLst/>
                <a:latin typeface="Verdana" panose="020B0604030504040204" pitchFamily="34" charset="0"/>
              </a:rPr>
              <a:t>.</a:t>
            </a:r>
            <a:endParaRPr lang="en-US" sz="2400" dirty="0">
              <a:solidFill>
                <a:srgbClr val="000000"/>
              </a:solidFill>
              <a:latin typeface="Verdana" panose="020B0604030504040204" pitchFamily="34" charset="0"/>
            </a:endParaRPr>
          </a:p>
          <a:p>
            <a:r>
              <a:rPr lang="en-US" sz="2400" dirty="0" err="1"/>
              <a:t>health_data.plot</a:t>
            </a:r>
            <a:r>
              <a:rPr lang="en-US" sz="2400" dirty="0"/>
              <a:t>(x='</a:t>
            </a:r>
            <a:r>
              <a:rPr lang="en-US" sz="2400" dirty="0" err="1"/>
              <a:t>Duration',y</a:t>
            </a:r>
            <a:r>
              <a:rPr lang="en-US" sz="2400" dirty="0"/>
              <a:t>='</a:t>
            </a:r>
            <a:r>
              <a:rPr lang="en-US" sz="2400" dirty="0" err="1"/>
              <a:t>Max_Pulse',kind</a:t>
            </a:r>
            <a:r>
              <a:rPr lang="en-US" sz="2400" dirty="0"/>
              <a:t>='scatter')</a:t>
            </a:r>
            <a:endParaRPr lang="en-IN"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Other </a:t>
            </a:r>
            <a:r>
              <a:rPr lang="en-IN" dirty="0" err="1"/>
              <a:t>Numpy</a:t>
            </a:r>
            <a:r>
              <a:rPr lang="en-IN" dirty="0"/>
              <a:t> functions</a:t>
            </a:r>
            <a:endParaRPr lang="en-IN" dirty="0"/>
          </a:p>
        </p:txBody>
      </p:sp>
      <p:sp>
        <p:nvSpPr>
          <p:cNvPr id="3" name="Content Placeholder 2"/>
          <p:cNvSpPr>
            <a:spLocks noGrp="1"/>
          </p:cNvSpPr>
          <p:nvPr>
            <p:ph idx="1"/>
          </p:nvPr>
        </p:nvSpPr>
        <p:spPr>
          <a:xfrm>
            <a:off x="457200" y="1000108"/>
            <a:ext cx="8229600" cy="5126055"/>
          </a:xfrm>
        </p:spPr>
        <p:txBody>
          <a:bodyPr/>
          <a:lstStyle/>
          <a:p>
            <a:r>
              <a:rPr lang="en-IN" dirty="0" err="1"/>
              <a:t>Numpy.subtract</a:t>
            </a:r>
            <a:r>
              <a:rPr lang="en-IN" dirty="0"/>
              <a:t>()-&gt; performs </a:t>
            </a:r>
            <a:r>
              <a:rPr lang="en-IN" dirty="0" err="1"/>
              <a:t>elementwise</a:t>
            </a:r>
            <a:r>
              <a:rPr lang="en-IN" dirty="0"/>
              <a:t> subtraction between two arrays.</a:t>
            </a:r>
            <a:endParaRPr lang="en-IN" dirty="0"/>
          </a:p>
          <a:p>
            <a:r>
              <a:rPr lang="en-IN" dirty="0" err="1"/>
              <a:t>Numpy.divide</a:t>
            </a:r>
            <a:r>
              <a:rPr lang="en-IN" dirty="0"/>
              <a:t>()-&gt; returns an element wise division of inputs.</a:t>
            </a:r>
            <a:endParaRPr lang="en-IN" dirty="0"/>
          </a:p>
          <a:p>
            <a:r>
              <a:rPr lang="en-IN" dirty="0" err="1"/>
              <a:t>Numpy.remainder</a:t>
            </a:r>
            <a:r>
              <a:rPr lang="en-IN" dirty="0"/>
              <a:t>()-&gt; returns element-wise remainder of division.</a:t>
            </a:r>
            <a:endParaRPr lang="en-IN"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Correlation Matrix</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000000"/>
                </a:solidFill>
                <a:effectLst/>
                <a:latin typeface="Verdana" panose="020B0604030504040204" pitchFamily="34" charset="0"/>
              </a:rPr>
              <a:t>A matrix is an array of numbers arranged in rows and columns.</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A correlation matrix is simply a table showing the correlation coefficients between variables.</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Here, the variables are represented in the first row, and in the first column:</a:t>
            </a:r>
            <a:endParaRPr lang="en-US" sz="1800" b="0" i="0" dirty="0">
              <a:solidFill>
                <a:srgbClr val="000000"/>
              </a:solidFill>
              <a:effectLst/>
              <a:latin typeface="Verdana" panose="020B0604030504040204" pitchFamily="34" charset="0"/>
            </a:endParaRPr>
          </a:p>
          <a:p>
            <a:r>
              <a:rPr lang="en-IN" sz="1800" b="0" i="0" dirty="0">
                <a:solidFill>
                  <a:srgbClr val="000000"/>
                </a:solidFill>
                <a:effectLst/>
                <a:latin typeface="Verdana" panose="020B0604030504040204" pitchFamily="34" charset="0"/>
              </a:rPr>
              <a:t>We can use the</a:t>
            </a:r>
            <a:r>
              <a:rPr lang="en-US" sz="1800" dirty="0">
                <a:solidFill>
                  <a:srgbClr val="000000"/>
                </a:solidFill>
                <a:latin typeface="Verdana" panose="020B0604030504040204" pitchFamily="34" charset="0"/>
              </a:rPr>
              <a:t> </a:t>
            </a:r>
            <a:r>
              <a:rPr lang="en-US" sz="1800" dirty="0" err="1">
                <a:solidFill>
                  <a:srgbClr val="000000"/>
                </a:solidFill>
                <a:latin typeface="Verdana" panose="020B0604030504040204" pitchFamily="34" charset="0"/>
              </a:rPr>
              <a:t>corr</a:t>
            </a:r>
            <a:r>
              <a:rPr lang="en-US" sz="1800" dirty="0">
                <a:solidFill>
                  <a:srgbClr val="000000"/>
                </a:solidFill>
                <a:latin typeface="Verdana" panose="020B0604030504040204" pitchFamily="34" charset="0"/>
              </a:rPr>
              <a:t>() </a:t>
            </a:r>
            <a:r>
              <a:rPr lang="en-US" sz="1800" b="0" i="0" dirty="0">
                <a:solidFill>
                  <a:srgbClr val="000000"/>
                </a:solidFill>
                <a:effectLst/>
                <a:latin typeface="Verdana" panose="020B0604030504040204" pitchFamily="34" charset="0"/>
              </a:rPr>
              <a:t>function in Python to create a correlation matrix. We also use the</a:t>
            </a:r>
            <a:r>
              <a:rPr lang="en-US" sz="1800" dirty="0">
                <a:solidFill>
                  <a:srgbClr val="000000"/>
                </a:solidFill>
                <a:latin typeface="Verdana" panose="020B0604030504040204" pitchFamily="34" charset="0"/>
              </a:rPr>
              <a:t> round() </a:t>
            </a:r>
            <a:r>
              <a:rPr lang="en-US" sz="1800" b="0" i="0" dirty="0">
                <a:solidFill>
                  <a:srgbClr val="000000"/>
                </a:solidFill>
                <a:effectLst/>
                <a:latin typeface="Verdana" panose="020B0604030504040204" pitchFamily="34" charset="0"/>
              </a:rPr>
              <a:t>function to round the output to two decimals</a:t>
            </a:r>
            <a:endParaRPr lang="en-US" sz="1800" b="0" i="0" dirty="0">
              <a:solidFill>
                <a:srgbClr val="000000"/>
              </a:solidFill>
              <a:effectLst/>
              <a:latin typeface="Verdana" panose="020B0604030504040204" pitchFamily="34" charset="0"/>
            </a:endParaRPr>
          </a:p>
          <a:p>
            <a:r>
              <a:rPr lang="en-US" sz="1800" dirty="0">
                <a:solidFill>
                  <a:srgbClr val="000000"/>
                </a:solidFill>
                <a:latin typeface="Verdana" panose="020B0604030504040204" pitchFamily="34" charset="0"/>
              </a:rPr>
              <a:t>round(</a:t>
            </a:r>
            <a:r>
              <a:rPr lang="en-US" sz="1800" dirty="0" err="1">
                <a:solidFill>
                  <a:srgbClr val="000000"/>
                </a:solidFill>
                <a:latin typeface="Verdana" panose="020B0604030504040204" pitchFamily="34" charset="0"/>
              </a:rPr>
              <a:t>health_data.corr</a:t>
            </a:r>
            <a:r>
              <a:rPr lang="en-US" sz="1800" dirty="0">
                <a:solidFill>
                  <a:srgbClr val="000000"/>
                </a:solidFill>
                <a:latin typeface="Verdana" panose="020B0604030504040204" pitchFamily="34" charset="0"/>
              </a:rPr>
              <a:t>(),2)</a:t>
            </a:r>
            <a:endParaRPr lang="en-US" sz="1800" dirty="0">
              <a:solidFill>
                <a:srgbClr val="000000"/>
              </a:solidFill>
              <a:latin typeface="Verdana" panose="020B0604030504040204" pitchFamily="34" charset="0"/>
            </a:endParaRPr>
          </a:p>
          <a:p>
            <a:endParaRPr lang="en-IN" sz="1800"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err="1"/>
              <a:t>Stastical</a:t>
            </a:r>
            <a:r>
              <a:rPr lang="en-US" dirty="0"/>
              <a:t> Analysis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US" sz="2000" b="0" i="0" dirty="0">
                <a:solidFill>
                  <a:srgbClr val="57595D"/>
                </a:solidFill>
                <a:effectLst/>
                <a:latin typeface="Open Sans"/>
              </a:rPr>
              <a:t>Central tendency is a descriptive summary of a dataset through a single value that reflects the center of the data distribution.</a:t>
            </a:r>
            <a:endParaRPr lang="en-US" sz="2000" b="0" i="0" dirty="0">
              <a:solidFill>
                <a:srgbClr val="57595D"/>
              </a:solidFill>
              <a:effectLst/>
              <a:latin typeface="Open Sans"/>
            </a:endParaRPr>
          </a:p>
          <a:p>
            <a:endParaRPr lang="en-US" sz="2000" dirty="0">
              <a:solidFill>
                <a:srgbClr val="57595D"/>
              </a:solidFill>
              <a:latin typeface="Open Sans"/>
            </a:endParaRPr>
          </a:p>
          <a:p>
            <a:r>
              <a:rPr lang="en-US" sz="1800" dirty="0"/>
              <a:t>Central Tendency</a:t>
            </a:r>
            <a:endParaRPr lang="en-US" sz="1800" dirty="0"/>
          </a:p>
          <a:p>
            <a:pPr lvl="1"/>
            <a:r>
              <a:rPr lang="en-US" sz="1800" dirty="0"/>
              <a:t>Mean</a:t>
            </a:r>
            <a:endParaRPr lang="en-US" sz="1800" dirty="0"/>
          </a:p>
          <a:p>
            <a:pPr lvl="1"/>
            <a:r>
              <a:rPr lang="en-US" sz="1800" dirty="0"/>
              <a:t>Median</a:t>
            </a:r>
            <a:endParaRPr lang="en-US" sz="1800" dirty="0"/>
          </a:p>
          <a:p>
            <a:pPr lvl="1"/>
            <a:r>
              <a:rPr lang="en-US" sz="1800" dirty="0"/>
              <a:t>Mode</a:t>
            </a:r>
            <a:endParaRPr lang="en-US" sz="1800" dirty="0"/>
          </a:p>
          <a:p>
            <a:pPr lvl="1"/>
            <a:endParaRPr lang="en-US" sz="1800" dirty="0"/>
          </a:p>
          <a:p>
            <a:r>
              <a:rPr lang="en-IN" sz="1800" dirty="0"/>
              <a:t>import </a:t>
            </a:r>
            <a:r>
              <a:rPr lang="en-IN" sz="1800" dirty="0" err="1"/>
              <a:t>numpy</a:t>
            </a:r>
            <a:r>
              <a:rPr lang="en-IN" sz="1800" dirty="0"/>
              <a:t> as np</a:t>
            </a:r>
            <a:endParaRPr lang="en-IN" sz="1800" dirty="0"/>
          </a:p>
          <a:p>
            <a:r>
              <a:rPr lang="da-DK" sz="1800" dirty="0"/>
              <a:t>m=np.random.randint(7,10,20)</a:t>
            </a:r>
            <a:endParaRPr lang="en-IN" sz="1800" dirty="0"/>
          </a:p>
          <a:p>
            <a:r>
              <a:rPr lang="en-IN" sz="1800" dirty="0" err="1"/>
              <a:t>np.mean</a:t>
            </a:r>
            <a:r>
              <a:rPr lang="en-IN" sz="1800" dirty="0"/>
              <a:t>(m)</a:t>
            </a:r>
            <a:endParaRPr lang="en-IN" sz="1800" dirty="0"/>
          </a:p>
          <a:p>
            <a:r>
              <a:rPr lang="en-IN" sz="1800" dirty="0" err="1"/>
              <a:t>np.median</a:t>
            </a:r>
            <a:r>
              <a:rPr lang="en-IN" sz="1800" dirty="0"/>
              <a:t>(m)</a:t>
            </a:r>
            <a:endParaRPr lang="en-IN" sz="1800" dirty="0"/>
          </a:p>
          <a:p>
            <a:r>
              <a:rPr lang="en-IN" sz="1800" dirty="0"/>
              <a:t>from statistics import mode</a:t>
            </a:r>
            <a:endParaRPr lang="en-IN" sz="1800" dirty="0"/>
          </a:p>
          <a:p>
            <a:r>
              <a:rPr lang="en-IN" sz="1800" dirty="0"/>
              <a:t>mode(m)</a:t>
            </a:r>
            <a:endParaRPr lang="en-IN" sz="1800"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dirty="0"/>
              <a:t>Population and Sample</a:t>
            </a:r>
            <a:endParaRPr lang="en-IN" dirty="0"/>
          </a:p>
        </p:txBody>
      </p:sp>
      <p:sp>
        <p:nvSpPr>
          <p:cNvPr id="3" name="Content Placeholder 2"/>
          <p:cNvSpPr>
            <a:spLocks noGrp="1"/>
          </p:cNvSpPr>
          <p:nvPr>
            <p:ph idx="1"/>
          </p:nvPr>
        </p:nvSpPr>
        <p:spPr>
          <a:xfrm>
            <a:off x="457200" y="692696"/>
            <a:ext cx="8229600" cy="5890666"/>
          </a:xfrm>
        </p:spPr>
        <p:txBody>
          <a:bodyPr/>
          <a:lstStyle/>
          <a:p>
            <a:pPr algn="l"/>
            <a:r>
              <a:rPr lang="en-US" sz="2400" b="0" i="0" dirty="0">
                <a:solidFill>
                  <a:srgbClr val="0D405F"/>
                </a:solidFill>
                <a:effectLst/>
                <a:latin typeface="Noto Sans"/>
              </a:rPr>
              <a:t>A </a:t>
            </a:r>
            <a:r>
              <a:rPr lang="en-US" sz="2400" b="1" i="0" dirty="0">
                <a:solidFill>
                  <a:srgbClr val="0D405F"/>
                </a:solidFill>
                <a:effectLst/>
                <a:latin typeface="Noto Sans"/>
              </a:rPr>
              <a:t>population</a:t>
            </a:r>
            <a:r>
              <a:rPr lang="en-US" sz="2400" b="0" i="0" dirty="0">
                <a:solidFill>
                  <a:srgbClr val="0D405F"/>
                </a:solidFill>
                <a:effectLst/>
                <a:latin typeface="Noto Sans"/>
              </a:rPr>
              <a:t> is the entire group that you want to draw conclusions about.</a:t>
            </a:r>
            <a:endParaRPr lang="en-US" sz="2400" b="0" i="0" dirty="0">
              <a:solidFill>
                <a:srgbClr val="0D405F"/>
              </a:solidFill>
              <a:effectLst/>
              <a:latin typeface="Noto Sans"/>
            </a:endParaRPr>
          </a:p>
          <a:p>
            <a:pPr algn="l"/>
            <a:r>
              <a:rPr lang="en-US" sz="2400" b="0" i="0" dirty="0">
                <a:solidFill>
                  <a:srgbClr val="0D405F"/>
                </a:solidFill>
                <a:effectLst/>
                <a:latin typeface="Noto Sans"/>
              </a:rPr>
              <a:t>A </a:t>
            </a:r>
            <a:r>
              <a:rPr lang="en-US" sz="2400" b="1" i="0" dirty="0">
                <a:solidFill>
                  <a:srgbClr val="0D405F"/>
                </a:solidFill>
                <a:effectLst/>
                <a:latin typeface="Noto Sans"/>
              </a:rPr>
              <a:t>sample</a:t>
            </a:r>
            <a:r>
              <a:rPr lang="en-US" sz="2400" b="0" i="0" dirty="0">
                <a:solidFill>
                  <a:srgbClr val="0D405F"/>
                </a:solidFill>
                <a:effectLst/>
                <a:latin typeface="Noto Sans"/>
              </a:rPr>
              <a:t> is the specific group that you will collect data from. The size of the sample is always less than the total size of the population.</a:t>
            </a:r>
            <a:endParaRPr lang="en-US" sz="2400" b="0" i="0" dirty="0">
              <a:solidFill>
                <a:srgbClr val="0D405F"/>
              </a:solidFill>
              <a:effectLst/>
              <a:latin typeface="Noto Sans"/>
            </a:endParaRPr>
          </a:p>
          <a:p>
            <a:pPr algn="l"/>
            <a:endParaRPr lang="en-US" sz="2400" b="0" i="0" dirty="0">
              <a:solidFill>
                <a:srgbClr val="0D405F"/>
              </a:solidFill>
              <a:effectLst/>
              <a:latin typeface="Noto Sans"/>
            </a:endParaRPr>
          </a:p>
          <a:p>
            <a:endParaRPr lang="en-IN"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Population and Sample</a:t>
            </a:r>
            <a:endParaRPr lang="en-IN" dirty="0"/>
          </a:p>
        </p:txBody>
      </p:sp>
      <p:sp>
        <p:nvSpPr>
          <p:cNvPr id="3" name="Content Placeholder 2"/>
          <p:cNvSpPr>
            <a:spLocks noGrp="1"/>
          </p:cNvSpPr>
          <p:nvPr>
            <p:ph idx="1"/>
          </p:nvPr>
        </p:nvSpPr>
        <p:spPr>
          <a:xfrm>
            <a:off x="457200" y="731838"/>
            <a:ext cx="8229600" cy="5851524"/>
          </a:xfrm>
        </p:spPr>
        <p:txBody>
          <a:bodyPr/>
          <a:lstStyle/>
          <a:p>
            <a:r>
              <a:rPr lang="fr-FR" sz="2000" dirty="0"/>
              <a:t>population=</a:t>
            </a:r>
            <a:r>
              <a:rPr lang="fr-FR" sz="2000" dirty="0" err="1"/>
              <a:t>np.random.randint</a:t>
            </a:r>
            <a:r>
              <a:rPr lang="fr-FR" sz="2000" dirty="0"/>
              <a:t>(10,20,100)</a:t>
            </a:r>
            <a:endParaRPr lang="fr-FR" sz="2000" dirty="0"/>
          </a:p>
          <a:p>
            <a:r>
              <a:rPr lang="en-IN" sz="2000" dirty="0"/>
              <a:t>sample=</a:t>
            </a:r>
            <a:r>
              <a:rPr lang="en-IN" sz="2000" dirty="0" err="1"/>
              <a:t>np.random.choice</a:t>
            </a:r>
            <a:r>
              <a:rPr lang="en-IN" sz="2000" dirty="0"/>
              <a:t>(population,20)</a:t>
            </a:r>
            <a:endParaRPr lang="fr-FR" sz="2000" dirty="0"/>
          </a:p>
          <a:p>
            <a:r>
              <a:rPr lang="en-IN" sz="2000" dirty="0"/>
              <a:t>sample_1=</a:t>
            </a:r>
            <a:r>
              <a:rPr lang="en-IN" sz="2000" dirty="0" err="1"/>
              <a:t>np.random.choice</a:t>
            </a:r>
            <a:r>
              <a:rPr lang="en-IN" sz="2000" dirty="0"/>
              <a:t>(population,15)</a:t>
            </a:r>
            <a:endParaRPr lang="en-IN" sz="2000" dirty="0"/>
          </a:p>
          <a:p>
            <a:r>
              <a:rPr lang="en-IN" sz="2000" dirty="0"/>
              <a:t>sample_2=</a:t>
            </a:r>
            <a:r>
              <a:rPr lang="en-IN" sz="2000" dirty="0" err="1"/>
              <a:t>np.random.choice</a:t>
            </a:r>
            <a:r>
              <a:rPr lang="en-IN" sz="2000" dirty="0"/>
              <a:t>(population,15)</a:t>
            </a:r>
            <a:endParaRPr lang="en-IN" sz="2000" dirty="0"/>
          </a:p>
          <a:p>
            <a:r>
              <a:rPr lang="en-IN" sz="2000" dirty="0"/>
              <a:t>sample_3=</a:t>
            </a:r>
            <a:r>
              <a:rPr lang="en-IN" sz="2000" dirty="0" err="1"/>
              <a:t>np.random.choice</a:t>
            </a:r>
            <a:r>
              <a:rPr lang="en-IN" sz="2000" dirty="0"/>
              <a:t>(population,15)</a:t>
            </a:r>
            <a:endParaRPr lang="en-IN" sz="2000" dirty="0"/>
          </a:p>
          <a:p>
            <a:r>
              <a:rPr lang="en-IN" sz="2000" dirty="0"/>
              <a:t>sample_4=</a:t>
            </a:r>
            <a:r>
              <a:rPr lang="en-IN" sz="2000" dirty="0" err="1"/>
              <a:t>np.random.choice</a:t>
            </a:r>
            <a:r>
              <a:rPr lang="en-IN" sz="2000" dirty="0"/>
              <a:t>(population,15)</a:t>
            </a:r>
            <a:endParaRPr lang="en-IN" sz="2000" dirty="0"/>
          </a:p>
          <a:p>
            <a:r>
              <a:rPr lang="en-US" sz="2000" dirty="0" err="1"/>
              <a:t>all_samples</a:t>
            </a:r>
            <a:r>
              <a:rPr lang="en-US" sz="2000" dirty="0"/>
              <a:t>=[sample_1,sample_2,sample_3,sample_4]</a:t>
            </a:r>
            <a:endParaRPr lang="en-US" sz="2000" dirty="0"/>
          </a:p>
          <a:p>
            <a:r>
              <a:rPr lang="en-US" sz="2000" dirty="0" err="1"/>
              <a:t>sample_mean</a:t>
            </a:r>
            <a:r>
              <a:rPr lang="en-US" sz="2000" dirty="0"/>
              <a:t>=[]</a:t>
            </a:r>
            <a:endParaRPr lang="en-US" sz="2000" dirty="0"/>
          </a:p>
          <a:p>
            <a:r>
              <a:rPr lang="en-US" sz="2000" dirty="0"/>
              <a:t>for </a:t>
            </a:r>
            <a:r>
              <a:rPr lang="en-US" sz="2000" dirty="0" err="1"/>
              <a:t>i</a:t>
            </a:r>
            <a:r>
              <a:rPr lang="en-US" sz="2000" dirty="0"/>
              <a:t> in </a:t>
            </a:r>
            <a:r>
              <a:rPr lang="en-US" sz="2000" dirty="0" err="1"/>
              <a:t>all_samples</a:t>
            </a:r>
            <a:r>
              <a:rPr lang="en-US" sz="2000" dirty="0"/>
              <a:t>:</a:t>
            </a:r>
            <a:endParaRPr lang="en-US" sz="2000" dirty="0"/>
          </a:p>
          <a:p>
            <a:r>
              <a:rPr lang="en-US" sz="2000" dirty="0"/>
              <a:t>    </a:t>
            </a:r>
            <a:r>
              <a:rPr lang="en-US" sz="2000" dirty="0" err="1"/>
              <a:t>sample_mean.append</a:t>
            </a:r>
            <a:r>
              <a:rPr lang="en-US" sz="2000" dirty="0"/>
              <a:t>(</a:t>
            </a:r>
            <a:r>
              <a:rPr lang="en-US" sz="2000" dirty="0" err="1"/>
              <a:t>np.mean</a:t>
            </a:r>
            <a:r>
              <a:rPr lang="en-US" sz="2000" dirty="0"/>
              <a:t>(</a:t>
            </a:r>
            <a:r>
              <a:rPr lang="en-US" sz="2000" dirty="0" err="1"/>
              <a:t>i</a:t>
            </a:r>
            <a:r>
              <a:rPr lang="en-US" sz="2000" dirty="0"/>
              <a:t>))</a:t>
            </a:r>
            <a:endParaRPr lang="en-IN" sz="2000" dirty="0"/>
          </a:p>
          <a:p>
            <a:r>
              <a:rPr lang="fr-FR" sz="2000" dirty="0" err="1"/>
              <a:t>np.mean</a:t>
            </a:r>
            <a:r>
              <a:rPr lang="fr-FR" sz="2000" dirty="0"/>
              <a:t>(</a:t>
            </a:r>
            <a:r>
              <a:rPr lang="fr-FR" sz="2000" dirty="0" err="1"/>
              <a:t>sample_mean</a:t>
            </a:r>
            <a:r>
              <a:rPr lang="fr-FR" sz="2000" dirty="0"/>
              <a:t>)</a:t>
            </a:r>
            <a:endParaRPr lang="en-IN" sz="2000" dirty="0"/>
          </a:p>
          <a:p>
            <a:r>
              <a:rPr lang="fr-FR" sz="2000" dirty="0" err="1"/>
              <a:t>np.mean</a:t>
            </a:r>
            <a:r>
              <a:rPr lang="fr-FR" sz="2000" dirty="0"/>
              <a:t>(population)</a:t>
            </a:r>
            <a:endParaRPr lang="fr-FR" sz="2000" dirty="0"/>
          </a:p>
          <a:p>
            <a:endParaRPr lang="en-IN"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Measure of Spread</a:t>
            </a:r>
            <a:endParaRPr lang="en-IN" dirty="0"/>
          </a:p>
        </p:txBody>
      </p:sp>
      <p:sp>
        <p:nvSpPr>
          <p:cNvPr id="3" name="Content Placeholder 2"/>
          <p:cNvSpPr>
            <a:spLocks noGrp="1"/>
          </p:cNvSpPr>
          <p:nvPr>
            <p:ph idx="1"/>
          </p:nvPr>
        </p:nvSpPr>
        <p:spPr>
          <a:xfrm>
            <a:off x="457200" y="731838"/>
            <a:ext cx="8229600" cy="6126162"/>
          </a:xfrm>
        </p:spPr>
        <p:txBody>
          <a:bodyPr>
            <a:normAutofit/>
          </a:bodyPr>
          <a:lstStyle/>
          <a:p>
            <a:r>
              <a:rPr lang="en-US" sz="2000" b="1" i="0" dirty="0">
                <a:solidFill>
                  <a:srgbClr val="777777"/>
                </a:solidFill>
                <a:effectLst/>
                <a:latin typeface="PT Sans"/>
              </a:rPr>
              <a:t>Measures of spread </a:t>
            </a:r>
            <a:r>
              <a:rPr lang="en-US" sz="2000" b="0" i="0" dirty="0">
                <a:solidFill>
                  <a:srgbClr val="777777"/>
                </a:solidFill>
                <a:effectLst/>
                <a:latin typeface="PT Sans"/>
              </a:rPr>
              <a:t>(also called measures of </a:t>
            </a:r>
            <a:r>
              <a:rPr lang="en-US" sz="2000" b="0" i="1" u="none" strike="noStrike" dirty="0">
                <a:solidFill>
                  <a:srgbClr val="05A9C5"/>
                </a:solidFill>
                <a:effectLst/>
                <a:latin typeface="inherit"/>
                <a:hlinkClick r:id="rId1"/>
              </a:rPr>
              <a:t>dispersion</a:t>
            </a:r>
            <a:r>
              <a:rPr lang="en-US" sz="2000" b="0" i="0" dirty="0">
                <a:solidFill>
                  <a:srgbClr val="777777"/>
                </a:solidFill>
                <a:effectLst/>
                <a:latin typeface="PT Sans"/>
              </a:rPr>
              <a:t>) tell you something about how wide the set of data is. There are several basic measures of spread used in statistics. The most common are:</a:t>
            </a:r>
            <a:endParaRPr lang="en-US" sz="2000" b="0" i="0" dirty="0">
              <a:solidFill>
                <a:srgbClr val="777777"/>
              </a:solidFill>
              <a:effectLst/>
              <a:latin typeface="PT Sans"/>
            </a:endParaRPr>
          </a:p>
          <a:p>
            <a:endParaRPr lang="en-US" sz="2000" dirty="0">
              <a:solidFill>
                <a:srgbClr val="777777"/>
              </a:solidFill>
              <a:latin typeface="PT Sans"/>
            </a:endParaRPr>
          </a:p>
          <a:p>
            <a:pPr algn="l" fontAlgn="base">
              <a:buFont typeface="+mj-lt"/>
              <a:buAutoNum type="arabicPeriod"/>
            </a:pPr>
            <a:r>
              <a:rPr lang="en-US" sz="1800" b="0" i="0" dirty="0">
                <a:solidFill>
                  <a:srgbClr val="777777"/>
                </a:solidFill>
                <a:effectLst/>
                <a:latin typeface="inherit"/>
              </a:rPr>
              <a:t>The </a:t>
            </a:r>
            <a:r>
              <a:rPr lang="en-US" sz="1800" b="0" i="0" u="none" strike="noStrike" dirty="0">
                <a:solidFill>
                  <a:srgbClr val="05A9C5"/>
                </a:solidFill>
                <a:effectLst/>
                <a:latin typeface="inherit"/>
                <a:hlinkClick r:id="rId2"/>
              </a:rPr>
              <a:t>range </a:t>
            </a:r>
            <a:r>
              <a:rPr lang="en-US" sz="1800" b="0" i="0" dirty="0">
                <a:solidFill>
                  <a:srgbClr val="777777"/>
                </a:solidFill>
                <a:effectLst/>
                <a:latin typeface="inherit"/>
              </a:rPr>
              <a:t>(including the interquartile range and the </a:t>
            </a:r>
            <a:r>
              <a:rPr lang="en-US" sz="1800" b="0" i="0" u="none" strike="noStrike" dirty="0" err="1">
                <a:solidFill>
                  <a:srgbClr val="05A9C5"/>
                </a:solidFill>
                <a:effectLst/>
                <a:latin typeface="inherit"/>
                <a:hlinkClick r:id="rId3"/>
              </a:rPr>
              <a:t>interdecile</a:t>
            </a:r>
            <a:r>
              <a:rPr lang="en-US" sz="1800" b="0" i="0" u="none" strike="noStrike" dirty="0">
                <a:solidFill>
                  <a:srgbClr val="05A9C5"/>
                </a:solidFill>
                <a:effectLst/>
                <a:latin typeface="inherit"/>
                <a:hlinkClick r:id="rId3"/>
              </a:rPr>
              <a:t> range</a:t>
            </a:r>
            <a:r>
              <a:rPr lang="en-US" sz="1800" b="0" i="0" dirty="0">
                <a:solidFill>
                  <a:srgbClr val="777777"/>
                </a:solidFill>
                <a:effectLst/>
                <a:latin typeface="inherit"/>
              </a:rPr>
              <a:t>),</a:t>
            </a:r>
            <a:endParaRPr lang="en-US" sz="1800" b="0" i="0" dirty="0">
              <a:solidFill>
                <a:srgbClr val="777777"/>
              </a:solidFill>
              <a:effectLst/>
              <a:latin typeface="inherit"/>
            </a:endParaRPr>
          </a:p>
          <a:p>
            <a:pPr algn="l" fontAlgn="base">
              <a:buFont typeface="+mj-lt"/>
              <a:buAutoNum type="arabicPeriod"/>
            </a:pPr>
            <a:r>
              <a:rPr lang="en-US" sz="1800" b="0" i="0" u="none" strike="noStrike" dirty="0">
                <a:solidFill>
                  <a:srgbClr val="05A9C5"/>
                </a:solidFill>
                <a:effectLst/>
                <a:latin typeface="inherit"/>
                <a:hlinkClick r:id="rId4"/>
              </a:rPr>
              <a:t>The standard deviation</a:t>
            </a:r>
            <a:r>
              <a:rPr lang="en-US" sz="1800" b="0" i="0" dirty="0">
                <a:solidFill>
                  <a:srgbClr val="777777"/>
                </a:solidFill>
                <a:effectLst/>
                <a:latin typeface="inherit"/>
              </a:rPr>
              <a:t>,</a:t>
            </a:r>
            <a:endParaRPr lang="en-US" sz="1800" b="0" i="0" dirty="0">
              <a:solidFill>
                <a:srgbClr val="777777"/>
              </a:solidFill>
              <a:effectLst/>
              <a:latin typeface="inherit"/>
            </a:endParaRPr>
          </a:p>
          <a:p>
            <a:pPr algn="l" fontAlgn="base">
              <a:buFont typeface="+mj-lt"/>
              <a:buAutoNum type="arabicPeriod"/>
            </a:pPr>
            <a:r>
              <a:rPr lang="en-US" sz="1800" b="0" i="0" u="none" strike="noStrike" dirty="0">
                <a:solidFill>
                  <a:srgbClr val="05A9C5"/>
                </a:solidFill>
                <a:effectLst/>
                <a:latin typeface="inherit"/>
                <a:hlinkClick r:id="rId5"/>
              </a:rPr>
              <a:t>The variance</a:t>
            </a:r>
            <a:r>
              <a:rPr lang="en-US" sz="1800" b="0" i="0" dirty="0">
                <a:solidFill>
                  <a:srgbClr val="777777"/>
                </a:solidFill>
                <a:effectLst/>
                <a:latin typeface="inherit"/>
              </a:rPr>
              <a:t>,</a:t>
            </a:r>
            <a:endParaRPr lang="en-US" sz="1800" b="0" i="0" dirty="0">
              <a:solidFill>
                <a:srgbClr val="777777"/>
              </a:solidFill>
              <a:effectLst/>
              <a:latin typeface="inherit"/>
            </a:endParaRPr>
          </a:p>
          <a:p>
            <a:pPr algn="l" fontAlgn="base">
              <a:buFont typeface="+mj-lt"/>
              <a:buAutoNum type="arabicPeriod"/>
            </a:pPr>
            <a:r>
              <a:rPr lang="en-US" sz="1800" b="0" i="0" u="none" strike="noStrike" dirty="0">
                <a:solidFill>
                  <a:srgbClr val="05A9C5"/>
                </a:solidFill>
                <a:effectLst/>
                <a:latin typeface="inherit"/>
                <a:hlinkClick r:id="rId6"/>
              </a:rPr>
              <a:t>Quartiles</a:t>
            </a:r>
            <a:r>
              <a:rPr lang="en-US" sz="1800" b="0" i="0" dirty="0">
                <a:solidFill>
                  <a:srgbClr val="777777"/>
                </a:solidFill>
                <a:effectLst/>
                <a:latin typeface="inherit"/>
              </a:rPr>
              <a:t>.</a:t>
            </a:r>
            <a:endParaRPr lang="en-US" sz="1800" b="0" i="0" dirty="0">
              <a:solidFill>
                <a:srgbClr val="777777"/>
              </a:solidFill>
              <a:effectLst/>
              <a:latin typeface="inherit"/>
            </a:endParaRPr>
          </a:p>
          <a:p>
            <a:endParaRPr lang="en-US" sz="2000" dirty="0"/>
          </a:p>
          <a:p>
            <a:pPr marL="0" indent="0">
              <a:buNone/>
            </a:pPr>
            <a:r>
              <a:rPr lang="en-US" sz="2000" dirty="0"/>
              <a:t>	</a:t>
            </a:r>
            <a:endParaRPr lang="en-US" sz="2000"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555555"/>
                </a:solidFill>
                <a:effectLst/>
                <a:latin typeface="Philosopher"/>
              </a:rPr>
            </a:br>
            <a:r>
              <a:rPr lang="en-IN" b="0" i="0" dirty="0">
                <a:solidFill>
                  <a:srgbClr val="555555"/>
                </a:solidFill>
                <a:effectLst/>
                <a:latin typeface="Philosopher"/>
              </a:rPr>
              <a:t>The Range</a:t>
            </a:r>
            <a:br>
              <a:rPr lang="en-IN" b="0" i="0" dirty="0">
                <a:solidFill>
                  <a:srgbClr val="555555"/>
                </a:solidFill>
                <a:effectLst/>
                <a:latin typeface="Philosopher"/>
              </a:rPr>
            </a:br>
            <a:endParaRPr lang="en-IN" dirty="0"/>
          </a:p>
        </p:txBody>
      </p:sp>
      <p:sp>
        <p:nvSpPr>
          <p:cNvPr id="3" name="Content Placeholder 2"/>
          <p:cNvSpPr>
            <a:spLocks noGrp="1"/>
          </p:cNvSpPr>
          <p:nvPr>
            <p:ph idx="1"/>
          </p:nvPr>
        </p:nvSpPr>
        <p:spPr>
          <a:xfrm>
            <a:off x="457200" y="731838"/>
            <a:ext cx="8229600" cy="5851524"/>
          </a:xfrm>
        </p:spPr>
        <p:txBody>
          <a:bodyPr>
            <a:normAutofit/>
          </a:bodyPr>
          <a:lstStyle/>
          <a:p>
            <a:r>
              <a:rPr lang="en-US" sz="2400" b="0" i="0" dirty="0">
                <a:solidFill>
                  <a:srgbClr val="777777"/>
                </a:solidFill>
                <a:effectLst/>
                <a:latin typeface="PT Sans"/>
              </a:rPr>
              <a:t>The range is a basic statistic that tells you the range of values. For example, if your minimum value is $10 and the maximum value is $100 then the range is $90 ($100 – $10). </a:t>
            </a:r>
            <a:endParaRPr lang="en-US" sz="2400" b="0" i="0" dirty="0">
              <a:solidFill>
                <a:srgbClr val="777777"/>
              </a:solidFill>
              <a:effectLst/>
              <a:latin typeface="PT Sans"/>
            </a:endParaRPr>
          </a:p>
          <a:p>
            <a:endParaRPr lang="en-US" sz="2400" dirty="0">
              <a:solidFill>
                <a:srgbClr val="777777"/>
              </a:solidFill>
              <a:latin typeface="PT Sans"/>
            </a:endParaRPr>
          </a:p>
          <a:p>
            <a:r>
              <a:rPr lang="pt-BR" sz="2400" dirty="0"/>
              <a:t>n=np.random.randn(30)</a:t>
            </a:r>
            <a:endParaRPr lang="en-US" sz="2400" dirty="0"/>
          </a:p>
          <a:p>
            <a:r>
              <a:rPr lang="pt-BR" sz="2400" dirty="0"/>
              <a:t>np.max(n)-np.min(n)</a:t>
            </a:r>
            <a:endParaRPr lang="en-IN" sz="2400" dirty="0"/>
          </a:p>
          <a:p>
            <a:endParaRPr lang="en-IN" sz="2400"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Quartile and Inter-Quartile</a:t>
            </a:r>
            <a:endParaRPr lang="en-IN" dirty="0"/>
          </a:p>
        </p:txBody>
      </p:sp>
      <p:sp>
        <p:nvSpPr>
          <p:cNvPr id="3" name="Content Placeholder 2"/>
          <p:cNvSpPr>
            <a:spLocks noGrp="1"/>
          </p:cNvSpPr>
          <p:nvPr>
            <p:ph idx="1"/>
          </p:nvPr>
        </p:nvSpPr>
        <p:spPr>
          <a:xfrm>
            <a:off x="457200" y="731838"/>
            <a:ext cx="8229600" cy="6009530"/>
          </a:xfrm>
        </p:spPr>
        <p:txBody>
          <a:bodyPr>
            <a:normAutofit/>
          </a:bodyPr>
          <a:lstStyle/>
          <a:p>
            <a:r>
              <a:rPr lang="en-US" sz="2000" b="0" i="0" dirty="0">
                <a:solidFill>
                  <a:srgbClr val="202124"/>
                </a:solidFill>
                <a:effectLst/>
                <a:latin typeface="Arial" panose="020B0604020202020204" pitchFamily="34" charset="0"/>
              </a:rPr>
              <a:t>A </a:t>
            </a:r>
            <a:r>
              <a:rPr lang="en-US" sz="2000" b="1" i="0" dirty="0">
                <a:solidFill>
                  <a:srgbClr val="202124"/>
                </a:solidFill>
                <a:effectLst/>
                <a:latin typeface="Arial" panose="020B0604020202020204" pitchFamily="34" charset="0"/>
              </a:rPr>
              <a:t>quartile</a:t>
            </a:r>
            <a:r>
              <a:rPr lang="en-US" sz="2000" b="0" i="0" dirty="0">
                <a:solidFill>
                  <a:srgbClr val="202124"/>
                </a:solidFill>
                <a:effectLst/>
                <a:latin typeface="Arial" panose="020B0604020202020204" pitchFamily="34" charset="0"/>
              </a:rPr>
              <a:t> is a </a:t>
            </a:r>
            <a:r>
              <a:rPr lang="en-US" sz="2000" b="1" i="0" dirty="0">
                <a:solidFill>
                  <a:srgbClr val="202124"/>
                </a:solidFill>
                <a:effectLst/>
                <a:latin typeface="Arial" panose="020B0604020202020204" pitchFamily="34" charset="0"/>
              </a:rPr>
              <a:t>statistical</a:t>
            </a:r>
            <a:r>
              <a:rPr lang="en-US" sz="2000" b="0" i="0" dirty="0">
                <a:solidFill>
                  <a:srgbClr val="202124"/>
                </a:solidFill>
                <a:effectLst/>
                <a:latin typeface="Arial" panose="020B0604020202020204" pitchFamily="34" charset="0"/>
              </a:rPr>
              <a:t> term that describes a division of observations into four defined intervals based on the values of the data and how they compare to the entire set of observations.</a:t>
            </a:r>
            <a:endParaRPr lang="en-US" sz="2000" b="0" i="0" dirty="0">
              <a:solidFill>
                <a:srgbClr val="202124"/>
              </a:solidFill>
              <a:effectLst/>
              <a:latin typeface="Arial" panose="020B0604020202020204" pitchFamily="34" charset="0"/>
            </a:endParaRPr>
          </a:p>
          <a:p>
            <a:endParaRPr lang="en-US" sz="2000" dirty="0">
              <a:solidFill>
                <a:srgbClr val="202124"/>
              </a:solidFill>
              <a:latin typeface="Arial" panose="020B0604020202020204" pitchFamily="34" charset="0"/>
            </a:endParaRPr>
          </a:p>
          <a:p>
            <a:r>
              <a:rPr lang="en-IN" sz="2000" dirty="0"/>
              <a:t>Q1=</a:t>
            </a:r>
            <a:r>
              <a:rPr lang="en-IN" sz="2000" dirty="0" err="1"/>
              <a:t>np.percentile</a:t>
            </a:r>
            <a:r>
              <a:rPr lang="en-IN" sz="2000" dirty="0"/>
              <a:t>(n,25)</a:t>
            </a:r>
            <a:endParaRPr lang="en-IN" sz="2000" dirty="0"/>
          </a:p>
          <a:p>
            <a:r>
              <a:rPr lang="en-IN" sz="2000" dirty="0"/>
              <a:t>Q2=</a:t>
            </a:r>
            <a:r>
              <a:rPr lang="en-IN" sz="2000" dirty="0" err="1"/>
              <a:t>np.percentile</a:t>
            </a:r>
            <a:r>
              <a:rPr lang="en-IN" sz="2000" dirty="0"/>
              <a:t>(n,50)</a:t>
            </a:r>
            <a:endParaRPr lang="en-IN" sz="2000" dirty="0"/>
          </a:p>
          <a:p>
            <a:r>
              <a:rPr lang="en-IN" sz="2000" dirty="0"/>
              <a:t>Q3=</a:t>
            </a:r>
            <a:r>
              <a:rPr lang="en-IN" sz="2000" dirty="0" err="1"/>
              <a:t>np.percentile</a:t>
            </a:r>
            <a:r>
              <a:rPr lang="en-IN" sz="2000" dirty="0"/>
              <a:t>(n,75)</a:t>
            </a:r>
            <a:endParaRPr lang="en-IN" sz="2000" dirty="0"/>
          </a:p>
          <a:p>
            <a:endParaRPr lang="en-IN" sz="2000" dirty="0">
              <a:solidFill>
                <a:srgbClr val="202124"/>
              </a:solidFill>
              <a:latin typeface="Arial" panose="020B0604020202020204" pitchFamily="34" charset="0"/>
            </a:endParaRPr>
          </a:p>
          <a:p>
            <a:r>
              <a:rPr lang="en-US" sz="2000" b="0" i="0" dirty="0">
                <a:solidFill>
                  <a:srgbClr val="777777"/>
                </a:solidFill>
                <a:effectLst/>
                <a:latin typeface="PT Sans"/>
              </a:rPr>
              <a:t>The </a:t>
            </a:r>
            <a:r>
              <a:rPr lang="en-US" sz="2000" b="1" i="0" dirty="0">
                <a:solidFill>
                  <a:srgbClr val="777777"/>
                </a:solidFill>
                <a:effectLst/>
                <a:latin typeface="PT Sans"/>
              </a:rPr>
              <a:t>interquartile range</a:t>
            </a:r>
            <a:r>
              <a:rPr lang="en-US" sz="2000" b="0" i="0" dirty="0">
                <a:solidFill>
                  <a:srgbClr val="777777"/>
                </a:solidFill>
                <a:effectLst/>
                <a:latin typeface="PT Sans"/>
              </a:rPr>
              <a:t> is a measure of where the “</a:t>
            </a:r>
            <a:r>
              <a:rPr lang="en-US" sz="2000" b="0" i="0" u="none" strike="noStrike" dirty="0">
                <a:solidFill>
                  <a:srgbClr val="05A9C5"/>
                </a:solidFill>
                <a:effectLst/>
                <a:latin typeface="PT Sans"/>
                <a:hlinkClick r:id="rId1"/>
              </a:rPr>
              <a:t>middle fifty</a:t>
            </a:r>
            <a:r>
              <a:rPr lang="en-US" sz="2000" b="0" i="0" dirty="0">
                <a:solidFill>
                  <a:srgbClr val="777777"/>
                </a:solidFill>
                <a:effectLst/>
                <a:latin typeface="PT Sans"/>
              </a:rPr>
              <a:t>” is in a data set. Where a </a:t>
            </a:r>
            <a:r>
              <a:rPr lang="en-US" sz="2000" b="0" i="0" u="none" strike="noStrike" dirty="0">
                <a:solidFill>
                  <a:srgbClr val="05A9C5"/>
                </a:solidFill>
                <a:effectLst/>
                <a:latin typeface="PT Sans"/>
                <a:hlinkClick r:id="rId2"/>
              </a:rPr>
              <a:t>range </a:t>
            </a:r>
            <a:r>
              <a:rPr lang="en-US" sz="2000" b="0" i="0" dirty="0">
                <a:solidFill>
                  <a:srgbClr val="777777"/>
                </a:solidFill>
                <a:effectLst/>
                <a:latin typeface="PT Sans"/>
              </a:rPr>
              <a:t>is a measure of where the beginning and end are in a set, </a:t>
            </a:r>
            <a:r>
              <a:rPr lang="en-US" sz="2000" b="1" i="0" dirty="0">
                <a:solidFill>
                  <a:srgbClr val="777777"/>
                </a:solidFill>
                <a:effectLst/>
                <a:latin typeface="PT Sans"/>
              </a:rPr>
              <a:t>an interquartile range is a measure of where the bulk of the values lie.</a:t>
            </a:r>
            <a:r>
              <a:rPr lang="en-US" sz="2000" b="0" i="0" dirty="0">
                <a:solidFill>
                  <a:srgbClr val="777777"/>
                </a:solidFill>
                <a:effectLst/>
                <a:latin typeface="PT Sans"/>
              </a:rPr>
              <a:t> That’s why it’s preferred over many other </a:t>
            </a:r>
            <a:r>
              <a:rPr lang="en-US" sz="2000" b="0" i="0" u="none" strike="noStrike" dirty="0">
                <a:solidFill>
                  <a:srgbClr val="05A9C5"/>
                </a:solidFill>
                <a:effectLst/>
                <a:latin typeface="PT Sans"/>
                <a:hlinkClick r:id="rId3"/>
              </a:rPr>
              <a:t>measures of spread</a:t>
            </a:r>
            <a:r>
              <a:rPr lang="en-US" sz="2000" b="0" i="0" dirty="0">
                <a:solidFill>
                  <a:srgbClr val="777777"/>
                </a:solidFill>
                <a:effectLst/>
                <a:latin typeface="PT Sans"/>
              </a:rPr>
              <a:t> when reporting things like school performance or SAT scores.</a:t>
            </a:r>
            <a:endParaRPr lang="en-US" sz="2000" b="0" i="0" dirty="0">
              <a:solidFill>
                <a:srgbClr val="777777"/>
              </a:solidFill>
              <a:effectLst/>
              <a:latin typeface="PT Sans"/>
            </a:endParaRPr>
          </a:p>
          <a:p>
            <a:r>
              <a:rPr lang="en-IN" sz="2000" dirty="0"/>
              <a:t>IQR=Q3-Q1</a:t>
            </a:r>
            <a:endParaRPr lang="en-IN" sz="2000" dirty="0"/>
          </a:p>
          <a:p>
            <a:r>
              <a:rPr lang="en-IN" sz="2000" dirty="0"/>
              <a:t>IQR is the inter-quartile range</a:t>
            </a:r>
            <a:endParaRPr lang="en-IN" sz="2000" dirty="0"/>
          </a:p>
          <a:p>
            <a:endParaRPr lang="en-US" sz="2000" b="0" i="0" dirty="0">
              <a:solidFill>
                <a:srgbClr val="777777"/>
              </a:solidFill>
              <a:effectLst/>
              <a:latin typeface="PT Sans"/>
            </a:endParaRPr>
          </a:p>
          <a:p>
            <a:endParaRPr lang="en-IN" sz="2000" dirty="0">
              <a:solidFill>
                <a:srgbClr val="202124"/>
              </a:solidFill>
              <a:latin typeface="Arial" panose="020B0604020202020204" pitchFamily="34" charset="0"/>
            </a:endParaRPr>
          </a:p>
          <a:p>
            <a:endParaRPr lang="en-US" sz="2000" dirty="0">
              <a:solidFill>
                <a:srgbClr val="202124"/>
              </a:solidFill>
              <a:latin typeface="Arial" panose="020B0604020202020204" pitchFamily="34" charset="0"/>
            </a:endParaRPr>
          </a:p>
          <a:p>
            <a:endParaRPr lang="en-US" sz="2000" b="0" i="0" dirty="0">
              <a:solidFill>
                <a:srgbClr val="202124"/>
              </a:solidFill>
              <a:effectLst/>
              <a:latin typeface="Arial" panose="020B0604020202020204" pitchFamily="34" charset="0"/>
            </a:endParaRPr>
          </a:p>
          <a:p>
            <a:endParaRPr lang="en-US" sz="2000" b="0" i="0" dirty="0">
              <a:solidFill>
                <a:srgbClr val="202124"/>
              </a:solidFill>
              <a:effectLst/>
              <a:latin typeface="Arial" panose="020B0604020202020204" pitchFamily="34" charset="0"/>
            </a:endParaRPr>
          </a:p>
          <a:p>
            <a:endParaRPr lang="en-US" sz="2000" b="0" i="0" dirty="0">
              <a:solidFill>
                <a:srgbClr val="202124"/>
              </a:solidFill>
              <a:effectLst/>
              <a:latin typeface="Arial" panose="020B0604020202020204" pitchFamily="34" charset="0"/>
            </a:endParaRPr>
          </a:p>
          <a:p>
            <a:endParaRPr lang="en-IN" sz="2000"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Standard Deviation</a:t>
            </a:r>
            <a:endParaRPr lang="en-IN" dirty="0"/>
          </a:p>
        </p:txBody>
      </p:sp>
      <p:sp>
        <p:nvSpPr>
          <p:cNvPr id="3" name="Content Placeholder 2"/>
          <p:cNvSpPr>
            <a:spLocks noGrp="1"/>
          </p:cNvSpPr>
          <p:nvPr>
            <p:ph idx="1"/>
          </p:nvPr>
        </p:nvSpPr>
        <p:spPr>
          <a:xfrm>
            <a:off x="457200" y="836712"/>
            <a:ext cx="8229600" cy="6021288"/>
          </a:xfrm>
        </p:spPr>
        <p:txBody>
          <a:bodyPr>
            <a:normAutofit/>
          </a:bodyPr>
          <a:lstStyle/>
          <a:p>
            <a:r>
              <a:rPr lang="en-US" sz="1900" dirty="0">
                <a:solidFill>
                  <a:srgbClr val="777777"/>
                </a:solidFill>
                <a:latin typeface="PT Sans"/>
              </a:rPr>
              <a:t>T</a:t>
            </a:r>
            <a:r>
              <a:rPr lang="en-US" sz="1900" b="0" i="0" dirty="0">
                <a:solidFill>
                  <a:srgbClr val="777777"/>
                </a:solidFill>
                <a:effectLst/>
                <a:latin typeface="PT Sans"/>
              </a:rPr>
              <a:t>he standard deviation is a measure of how spread out data is around center of the distribution (the </a:t>
            </a:r>
            <a:r>
              <a:rPr lang="en-US" sz="1900" b="0" i="0" u="none" strike="noStrike" dirty="0">
                <a:solidFill>
                  <a:srgbClr val="05A9C5"/>
                </a:solidFill>
                <a:effectLst/>
                <a:latin typeface="PT Sans"/>
                <a:hlinkClick r:id="rId1"/>
              </a:rPr>
              <a:t>mean</a:t>
            </a:r>
            <a:r>
              <a:rPr lang="en-US" sz="1900" b="0" i="0" dirty="0">
                <a:solidFill>
                  <a:srgbClr val="777777"/>
                </a:solidFill>
                <a:effectLst/>
                <a:latin typeface="PT Sans"/>
              </a:rPr>
              <a:t>). </a:t>
            </a:r>
            <a:endParaRPr lang="en-US" sz="1900" b="0" i="0" dirty="0">
              <a:solidFill>
                <a:srgbClr val="777777"/>
              </a:solidFill>
              <a:effectLst/>
              <a:latin typeface="PT Sans"/>
            </a:endParaRPr>
          </a:p>
          <a:p>
            <a:r>
              <a:rPr lang="en-US" sz="1900" b="0" i="0" dirty="0">
                <a:solidFill>
                  <a:srgbClr val="777777"/>
                </a:solidFill>
                <a:effectLst/>
                <a:latin typeface="PT Sans"/>
              </a:rPr>
              <a:t>It also gives you an idea of where, percentage wise, a certain value falls. </a:t>
            </a:r>
            <a:endParaRPr lang="en-US" sz="1900" b="0" i="0" dirty="0">
              <a:solidFill>
                <a:srgbClr val="777777"/>
              </a:solidFill>
              <a:effectLst/>
              <a:latin typeface="PT Sans"/>
            </a:endParaRPr>
          </a:p>
          <a:p>
            <a:r>
              <a:rPr lang="en-US" sz="1900" b="0" i="0" dirty="0">
                <a:solidFill>
                  <a:srgbClr val="777777"/>
                </a:solidFill>
                <a:effectLst/>
                <a:latin typeface="PT Sans"/>
              </a:rPr>
              <a:t>For example, let’s say you took a test and it was</a:t>
            </a:r>
            <a:r>
              <a:rPr lang="en-US" sz="1900" b="0" i="0" u="none" strike="noStrike" dirty="0">
                <a:solidFill>
                  <a:srgbClr val="05A9C5"/>
                </a:solidFill>
                <a:effectLst/>
                <a:latin typeface="PT Sans"/>
                <a:hlinkClick r:id="rId2"/>
              </a:rPr>
              <a:t> normally distributed</a:t>
            </a:r>
            <a:r>
              <a:rPr lang="en-US" sz="1900" b="0" i="0" dirty="0">
                <a:solidFill>
                  <a:srgbClr val="777777"/>
                </a:solidFill>
                <a:effectLst/>
                <a:latin typeface="PT Sans"/>
              </a:rPr>
              <a:t> (shaped like a bell). You score one standard deviation above the mean. That tells you your score puts you in the top 84% of test takers.</a:t>
            </a:r>
            <a:endParaRPr lang="en-US" sz="1900" dirty="0"/>
          </a:p>
          <a:p>
            <a:pPr algn="l"/>
            <a:r>
              <a:rPr lang="en-US" sz="2200" b="0" i="0" dirty="0">
                <a:solidFill>
                  <a:srgbClr val="000000"/>
                </a:solidFill>
                <a:effectLst/>
                <a:latin typeface="Verdana" panose="020B0604030504040204" pitchFamily="34" charset="0"/>
              </a:rPr>
              <a:t>A low standard deviation means that most of the numbers are close to the mean (average) value.</a:t>
            </a:r>
            <a:endParaRPr lang="en-US" sz="2200" b="0" i="0" dirty="0">
              <a:solidFill>
                <a:srgbClr val="000000"/>
              </a:solidFill>
              <a:effectLst/>
              <a:latin typeface="Verdana" panose="020B0604030504040204" pitchFamily="34" charset="0"/>
            </a:endParaRPr>
          </a:p>
          <a:p>
            <a:pPr algn="l"/>
            <a:r>
              <a:rPr lang="en-US" sz="2200" b="0" i="0" dirty="0">
                <a:solidFill>
                  <a:srgbClr val="000000"/>
                </a:solidFill>
                <a:effectLst/>
                <a:latin typeface="Verdana" panose="020B0604030504040204" pitchFamily="34" charset="0"/>
              </a:rPr>
              <a:t>A high standard deviation means that the values are spread out over a wider range.</a:t>
            </a:r>
            <a:endParaRPr lang="en-US" sz="2200" b="0" i="0" dirty="0">
              <a:solidFill>
                <a:srgbClr val="000000"/>
              </a:solidFill>
              <a:effectLst/>
              <a:latin typeface="Verdana" panose="020B0604030504040204" pitchFamily="34" charset="0"/>
            </a:endParaRPr>
          </a:p>
          <a:p>
            <a:endParaRPr lang="en-US" dirty="0"/>
          </a:p>
          <a:p>
            <a:endParaRPr lang="en-US" dirty="0"/>
          </a:p>
          <a:p>
            <a:r>
              <a:rPr lang="en-US" dirty="0" err="1"/>
              <a:t>Np.std</a:t>
            </a:r>
            <a:r>
              <a:rPr lang="en-US" dirty="0"/>
              <a:t>(population)</a:t>
            </a:r>
            <a:endParaRPr lang="en-US" dirty="0"/>
          </a:p>
          <a:p>
            <a:r>
              <a:rPr lang="en-US" dirty="0" err="1"/>
              <a:t>Np.std</a:t>
            </a:r>
            <a:r>
              <a:rPr lang="en-US" dirty="0"/>
              <a:t>(sample)</a:t>
            </a:r>
            <a:endParaRPr lang="en-IN"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Variance</a:t>
            </a:r>
            <a:endParaRPr lang="en-IN" dirty="0"/>
          </a:p>
        </p:txBody>
      </p:sp>
      <p:sp>
        <p:nvSpPr>
          <p:cNvPr id="3" name="Content Placeholder 2"/>
          <p:cNvSpPr>
            <a:spLocks noGrp="1"/>
          </p:cNvSpPr>
          <p:nvPr>
            <p:ph idx="1"/>
          </p:nvPr>
        </p:nvSpPr>
        <p:spPr>
          <a:xfrm>
            <a:off x="457200" y="731838"/>
            <a:ext cx="8229600" cy="5394326"/>
          </a:xfrm>
        </p:spPr>
        <p:txBody>
          <a:bodyPr/>
          <a:lstStyle/>
          <a:p>
            <a:r>
              <a:rPr lang="en-US" dirty="0"/>
              <a:t>It tells us how far the data is away from the mean.</a:t>
            </a:r>
            <a:endParaRPr lang="en-US" dirty="0"/>
          </a:p>
          <a:p>
            <a:r>
              <a:rPr lang="fr-FR" dirty="0"/>
              <a:t>population=</a:t>
            </a:r>
            <a:r>
              <a:rPr lang="fr-FR" dirty="0" err="1"/>
              <a:t>np.random.randn</a:t>
            </a:r>
            <a:r>
              <a:rPr lang="fr-FR" dirty="0"/>
              <a:t>(100)</a:t>
            </a:r>
            <a:endParaRPr lang="fr-FR" dirty="0"/>
          </a:p>
          <a:p>
            <a:r>
              <a:rPr lang="en-IN" dirty="0"/>
              <a:t>sample=</a:t>
            </a:r>
            <a:r>
              <a:rPr lang="en-IN" dirty="0" err="1"/>
              <a:t>np.random.choice</a:t>
            </a:r>
            <a:r>
              <a:rPr lang="en-IN" dirty="0"/>
              <a:t>(population,30)</a:t>
            </a:r>
            <a:endParaRPr lang="fr-FR" dirty="0"/>
          </a:p>
          <a:p>
            <a:r>
              <a:rPr lang="en-IN" dirty="0" err="1"/>
              <a:t>np.var</a:t>
            </a:r>
            <a:r>
              <a:rPr lang="en-IN" dirty="0"/>
              <a:t>(population)</a:t>
            </a:r>
            <a:endParaRPr lang="fr-FR" dirty="0"/>
          </a:p>
          <a:p>
            <a:r>
              <a:rPr lang="en-IN" dirty="0" err="1"/>
              <a:t>np.var</a:t>
            </a:r>
            <a:r>
              <a:rPr lang="en-IN" dirty="0"/>
              <a:t>(sample)</a:t>
            </a:r>
            <a:endParaRPr lang="en-IN"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Descriptive and Inferential Statistics</a:t>
            </a:r>
            <a:endParaRPr lang="en-IN" dirty="0"/>
          </a:p>
        </p:txBody>
      </p:sp>
      <p:sp>
        <p:nvSpPr>
          <p:cNvPr id="3" name="Content Placeholder 2"/>
          <p:cNvSpPr>
            <a:spLocks noGrp="1"/>
          </p:cNvSpPr>
          <p:nvPr>
            <p:ph idx="1"/>
          </p:nvPr>
        </p:nvSpPr>
        <p:spPr>
          <a:xfrm>
            <a:off x="457200" y="731838"/>
            <a:ext cx="8229600" cy="5394326"/>
          </a:xfrm>
        </p:spPr>
        <p:txBody>
          <a:bodyPr/>
          <a:lstStyle/>
          <a:p>
            <a:r>
              <a:rPr lang="en-US" dirty="0"/>
              <a:t>Means the description of data which are known to us.</a:t>
            </a:r>
            <a:endParaRPr lang="en-US" dirty="0"/>
          </a:p>
          <a:p>
            <a:r>
              <a:rPr lang="en-US" dirty="0"/>
              <a:t>Inferential Statistics means we are trying to infer the data which are unknown to </a:t>
            </a:r>
            <a:r>
              <a:rPr lang="en-US" dirty="0" err="1"/>
              <a:t>us.For</a:t>
            </a:r>
            <a:r>
              <a:rPr lang="en-US" dirty="0"/>
              <a:t> e.g. if we have to find the height of men of a particular country, we can take a sample of a particular region and then come to the conclusion of the population.</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Accessing components of an array</a:t>
            </a:r>
            <a:endParaRPr lang="en-IN" dirty="0"/>
          </a:p>
        </p:txBody>
      </p:sp>
      <p:sp>
        <p:nvSpPr>
          <p:cNvPr id="3" name="Content Placeholder 2"/>
          <p:cNvSpPr>
            <a:spLocks noGrp="1"/>
          </p:cNvSpPr>
          <p:nvPr>
            <p:ph idx="1"/>
          </p:nvPr>
        </p:nvSpPr>
        <p:spPr>
          <a:xfrm>
            <a:off x="457200" y="1000108"/>
            <a:ext cx="8229600" cy="5126055"/>
          </a:xfrm>
        </p:spPr>
        <p:txBody>
          <a:bodyPr/>
          <a:lstStyle/>
          <a:p>
            <a:r>
              <a:rPr lang="en-IN" dirty="0"/>
              <a:t>Components of an array can be accessed using index number.</a:t>
            </a:r>
            <a:endParaRPr lang="en-IN" dirty="0"/>
          </a:p>
          <a:p>
            <a:r>
              <a:rPr lang="en-IN" dirty="0"/>
              <a:t>a=[[1 2 3]</a:t>
            </a:r>
            <a:endParaRPr lang="en-IN" dirty="0"/>
          </a:p>
          <a:p>
            <a:pPr lvl="1">
              <a:buNone/>
            </a:pPr>
            <a:r>
              <a:rPr lang="en-IN" dirty="0"/>
              <a:t>    [4 5 6]</a:t>
            </a:r>
            <a:endParaRPr lang="en-IN" dirty="0"/>
          </a:p>
          <a:p>
            <a:pPr lvl="1">
              <a:buNone/>
            </a:pPr>
            <a:r>
              <a:rPr lang="en-IN" dirty="0"/>
              <a:t>    [7 8 9]]</a:t>
            </a:r>
            <a:endParaRPr lang="en-IN" dirty="0"/>
          </a:p>
          <a:p>
            <a:pPr lvl="1">
              <a:buNone/>
            </a:pPr>
            <a:endParaRPr lang="en-IN" dirty="0"/>
          </a:p>
          <a:p>
            <a:pPr lvl="1">
              <a:buNone/>
            </a:pPr>
            <a:r>
              <a:rPr lang="en-IN" dirty="0"/>
              <a:t>Extract element with index (0,1) from a </a:t>
            </a:r>
            <a:endParaRPr lang="en-IN" dirty="0"/>
          </a:p>
          <a:p>
            <a:pPr lvl="1">
              <a:buNone/>
            </a:pPr>
            <a:r>
              <a:rPr lang="en-IN" dirty="0"/>
              <a:t>a[0][1]</a:t>
            </a:r>
            <a:endParaRPr lang="en-IN" dirty="0"/>
          </a:p>
          <a:p>
            <a:pPr lvl="1">
              <a:buNone/>
            </a:pPr>
            <a:endParaRPr lang="en-IN"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669360"/>
          </a:xfrm>
        </p:spPr>
        <p:txBody>
          <a:bodyPr/>
          <a:lstStyle/>
          <a:p>
            <a:r>
              <a:rPr lang="en-US" dirty="0"/>
              <a:t>df1=</a:t>
            </a:r>
            <a:r>
              <a:rPr lang="en-US" dirty="0" err="1"/>
              <a:t>pd.DataFrame</a:t>
            </a:r>
            <a:r>
              <a:rPr lang="en-US" dirty="0"/>
              <a:t>(</a:t>
            </a:r>
            <a:r>
              <a:rPr lang="en-US" dirty="0" err="1"/>
              <a:t>dict</a:t>
            </a:r>
            <a:r>
              <a:rPr lang="en-US" dirty="0"/>
              <a:t>(id=range(6),age=</a:t>
            </a:r>
            <a:r>
              <a:rPr lang="en-US" dirty="0" err="1"/>
              <a:t>np.random.randint</a:t>
            </a:r>
            <a:r>
              <a:rPr lang="en-US" dirty="0"/>
              <a:t>(18,31,6)))</a:t>
            </a:r>
            <a:endParaRPr lang="en-US" dirty="0"/>
          </a:p>
          <a:p>
            <a:r>
              <a:rPr lang="en-IN" dirty="0"/>
              <a:t>df1.age.mean()</a:t>
            </a:r>
            <a:endParaRPr lang="en-US" dirty="0"/>
          </a:p>
          <a:p>
            <a:r>
              <a:rPr lang="en-IN" dirty="0"/>
              <a:t>df1.age.median()</a:t>
            </a:r>
            <a:endParaRPr lang="en-US" dirty="0"/>
          </a:p>
          <a:p>
            <a:r>
              <a:rPr lang="en-IN" dirty="0"/>
              <a:t>df1.age.max()-df1.age.min()</a:t>
            </a:r>
            <a:r>
              <a:rPr lang="en-US" dirty="0"/>
              <a:t> #range</a:t>
            </a:r>
            <a:endParaRPr lang="en-US" dirty="0"/>
          </a:p>
          <a:p>
            <a:r>
              <a:rPr lang="en-IN" dirty="0"/>
              <a:t>df1.boxplot(column="age")</a:t>
            </a:r>
            <a:endParaRPr lang="en-IN"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Skewness and Kurtosis</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dirty="0"/>
              <a:t>Defines the lack of symmetry from the mean.</a:t>
            </a:r>
            <a:endParaRPr lang="en-US" sz="2000" dirty="0"/>
          </a:p>
          <a:p>
            <a:r>
              <a:rPr lang="en-US" sz="2000" dirty="0"/>
              <a:t>A perfectly symmetrical data will have the skewness of 0.And to find the peak in a probability distribution curve, we use measure of kurtosis.</a:t>
            </a:r>
            <a:endParaRPr lang="en-US" sz="2000" dirty="0"/>
          </a:p>
          <a:p>
            <a:r>
              <a:rPr lang="en-US" sz="2000" dirty="0"/>
              <a:t>Positive Kurtosis means the distribution is more towards the normal distribution.</a:t>
            </a:r>
            <a:endParaRPr lang="en-US" sz="2000" dirty="0"/>
          </a:p>
          <a:p>
            <a:r>
              <a:rPr lang="en-US" sz="2000" dirty="0"/>
              <a:t>Negative Kurtosis means the distribution is less towards the normal distribution.</a:t>
            </a:r>
            <a:endParaRPr lang="en-US" sz="2000" dirty="0"/>
          </a:p>
          <a:p>
            <a:r>
              <a:rPr lang="en-IN" sz="2000" dirty="0"/>
              <a:t>df1["age"].skew()</a:t>
            </a:r>
            <a:endParaRPr lang="en-US" sz="2000" dirty="0"/>
          </a:p>
          <a:p>
            <a:r>
              <a:rPr lang="en-IN" sz="2000" dirty="0"/>
              <a:t>df1["age"].</a:t>
            </a:r>
            <a:r>
              <a:rPr lang="en-IN" sz="2000" dirty="0" err="1"/>
              <a:t>kurt</a:t>
            </a:r>
            <a:r>
              <a:rPr lang="en-IN" sz="2000" dirty="0"/>
              <a:t>()</a:t>
            </a:r>
            <a:endParaRPr lang="en-IN" sz="200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Seaborn</a:t>
            </a:r>
            <a:endParaRPr lang="en-IN" dirty="0"/>
          </a:p>
        </p:txBody>
      </p:sp>
      <p:sp>
        <p:nvSpPr>
          <p:cNvPr id="3" name="Content Placeholder 2"/>
          <p:cNvSpPr>
            <a:spLocks noGrp="1"/>
          </p:cNvSpPr>
          <p:nvPr>
            <p:ph idx="1"/>
          </p:nvPr>
        </p:nvSpPr>
        <p:spPr>
          <a:xfrm>
            <a:off x="457200" y="908720"/>
            <a:ext cx="8229600" cy="5832648"/>
          </a:xfrm>
        </p:spPr>
        <p:txBody>
          <a:bodyPr/>
          <a:lstStyle/>
          <a:p>
            <a:r>
              <a:rPr lang="en-US" dirty="0"/>
              <a:t>Let’s suppose you have to count the </a:t>
            </a:r>
            <a:r>
              <a:rPr lang="en-US" dirty="0" err="1"/>
              <a:t>no.of</a:t>
            </a:r>
            <a:r>
              <a:rPr lang="en-US" dirty="0"/>
              <a:t> males and females.</a:t>
            </a:r>
            <a:endParaRPr lang="en-US" dirty="0"/>
          </a:p>
          <a:p>
            <a:r>
              <a:rPr lang="en-IN" dirty="0"/>
              <a:t>import seaborn as </a:t>
            </a:r>
            <a:r>
              <a:rPr lang="en-IN" dirty="0" err="1"/>
              <a:t>sns</a:t>
            </a:r>
            <a:endParaRPr lang="en-US" dirty="0"/>
          </a:p>
          <a:p>
            <a:r>
              <a:rPr lang="en-IN" dirty="0"/>
              <a:t>%matplotlib inline</a:t>
            </a:r>
            <a:endParaRPr lang="en-US" dirty="0"/>
          </a:p>
          <a:p>
            <a:r>
              <a:rPr lang="en-IN" dirty="0"/>
              <a:t>titanic=</a:t>
            </a:r>
            <a:r>
              <a:rPr lang="en-IN" dirty="0" err="1"/>
              <a:t>pd.read_csv</a:t>
            </a:r>
            <a:r>
              <a:rPr lang="en-IN" dirty="0"/>
              <a:t>("C:\\Users\\lenovo\\Downloads\\train.csv")</a:t>
            </a:r>
            <a:endParaRPr lang="en-US" dirty="0"/>
          </a:p>
          <a:p>
            <a:r>
              <a:rPr lang="en-IN" dirty="0" err="1"/>
              <a:t>sns.countplot</a:t>
            </a:r>
            <a:r>
              <a:rPr lang="en-IN" dirty="0"/>
              <a:t>(x='</a:t>
            </a:r>
            <a:r>
              <a:rPr lang="en-IN" dirty="0" err="1"/>
              <a:t>Sex',data</a:t>
            </a:r>
            <a:r>
              <a:rPr lang="en-IN" dirty="0"/>
              <a:t>=titanic)</a:t>
            </a:r>
            <a:endParaRPr lang="en-IN"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Bar Plot</a:t>
            </a:r>
            <a:endParaRPr lang="en-IN" dirty="0"/>
          </a:p>
        </p:txBody>
      </p:sp>
      <p:sp>
        <p:nvSpPr>
          <p:cNvPr id="3" name="Content Placeholder 2"/>
          <p:cNvSpPr>
            <a:spLocks noGrp="1"/>
          </p:cNvSpPr>
          <p:nvPr>
            <p:ph idx="1"/>
          </p:nvPr>
        </p:nvSpPr>
        <p:spPr>
          <a:xfrm>
            <a:off x="457200" y="731838"/>
            <a:ext cx="8229600" cy="6126162"/>
          </a:xfrm>
        </p:spPr>
        <p:txBody>
          <a:bodyPr/>
          <a:lstStyle/>
          <a:p>
            <a:r>
              <a:rPr lang="en-IN" dirty="0" err="1"/>
              <a:t>sns.barplot</a:t>
            </a:r>
            <a:r>
              <a:rPr lang="en-IN" dirty="0"/>
              <a:t>(x='</a:t>
            </a:r>
            <a:r>
              <a:rPr lang="en-IN" dirty="0" err="1"/>
              <a:t>Sex',y</a:t>
            </a:r>
            <a:r>
              <a:rPr lang="en-IN" dirty="0"/>
              <a:t>='</a:t>
            </a:r>
            <a:r>
              <a:rPr lang="en-IN" dirty="0" err="1"/>
              <a:t>Survived',data</a:t>
            </a:r>
            <a:r>
              <a:rPr lang="en-IN" dirty="0"/>
              <a:t>=titanic)</a:t>
            </a:r>
            <a:endParaRPr lang="en-IN" dirty="0"/>
          </a:p>
          <a:p>
            <a:endParaRPr lang="en-IN"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err="1"/>
              <a:t>HeatMap</a:t>
            </a:r>
            <a:endParaRPr lang="en-IN" dirty="0"/>
          </a:p>
        </p:txBody>
      </p:sp>
      <p:sp>
        <p:nvSpPr>
          <p:cNvPr id="3" name="Content Placeholder 2"/>
          <p:cNvSpPr>
            <a:spLocks noGrp="1"/>
          </p:cNvSpPr>
          <p:nvPr>
            <p:ph idx="1"/>
          </p:nvPr>
        </p:nvSpPr>
        <p:spPr>
          <a:xfrm>
            <a:off x="457200" y="908720"/>
            <a:ext cx="8229600" cy="5674642"/>
          </a:xfrm>
        </p:spPr>
        <p:txBody>
          <a:bodyPr/>
          <a:lstStyle/>
          <a:p>
            <a:r>
              <a:rPr lang="en-US" dirty="0"/>
              <a:t>A heatmap is a graphical 2d representation of the data where the individual values contained in a matrix are represented using colors.</a:t>
            </a:r>
            <a:endParaRPr lang="en-US" dirty="0"/>
          </a:p>
          <a:p>
            <a:r>
              <a:rPr lang="en-US" dirty="0"/>
              <a:t>Correlation shows how strongly the pairs of variables are related to each other.</a:t>
            </a:r>
            <a:endParaRPr lang="en-US" dirty="0"/>
          </a:p>
          <a:p>
            <a:r>
              <a:rPr lang="en-IN" dirty="0"/>
              <a:t>iris=</a:t>
            </a:r>
            <a:r>
              <a:rPr lang="en-IN" dirty="0" err="1"/>
              <a:t>sns.load_dataset</a:t>
            </a:r>
            <a:r>
              <a:rPr lang="en-IN" dirty="0"/>
              <a:t>('iris’)</a:t>
            </a:r>
            <a:endParaRPr lang="en-IN" dirty="0"/>
          </a:p>
          <a:p>
            <a:r>
              <a:rPr lang="en-IN" dirty="0" err="1"/>
              <a:t>sns.heatmap</a:t>
            </a:r>
            <a:r>
              <a:rPr lang="en-IN" dirty="0"/>
              <a:t>(</a:t>
            </a:r>
            <a:r>
              <a:rPr lang="en-IN" dirty="0" err="1"/>
              <a:t>iris.corr</a:t>
            </a:r>
            <a:r>
              <a:rPr lang="en-IN" dirty="0"/>
              <a:t>(),</a:t>
            </a:r>
            <a:r>
              <a:rPr lang="en-IN" dirty="0" err="1"/>
              <a:t>cmap</a:t>
            </a:r>
            <a:r>
              <a:rPr lang="en-IN" dirty="0"/>
              <a:t>='</a:t>
            </a:r>
            <a:r>
              <a:rPr lang="en-IN" dirty="0" err="1"/>
              <a:t>coolwarm</a:t>
            </a:r>
            <a:r>
              <a:rPr lang="en-IN" dirty="0"/>
              <a:t>',</a:t>
            </a:r>
            <a:r>
              <a:rPr lang="en-IN" dirty="0" err="1"/>
              <a:t>annot</a:t>
            </a:r>
            <a:r>
              <a:rPr lang="en-IN" dirty="0"/>
              <a:t>=True)</a:t>
            </a:r>
            <a:endParaRPr lang="en-IN"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Distribution of data</a:t>
            </a:r>
            <a:endParaRPr lang="en-IN" dirty="0"/>
          </a:p>
        </p:txBody>
      </p:sp>
      <p:sp>
        <p:nvSpPr>
          <p:cNvPr id="3" name="Content Placeholder 2"/>
          <p:cNvSpPr>
            <a:spLocks noGrp="1"/>
          </p:cNvSpPr>
          <p:nvPr>
            <p:ph idx="1"/>
          </p:nvPr>
        </p:nvSpPr>
        <p:spPr>
          <a:xfrm>
            <a:off x="457200" y="731838"/>
            <a:ext cx="8229600" cy="6009530"/>
          </a:xfrm>
        </p:spPr>
        <p:txBody>
          <a:bodyPr/>
          <a:lstStyle/>
          <a:p>
            <a:r>
              <a:rPr lang="en-IN" dirty="0"/>
              <a:t>tips=</a:t>
            </a:r>
            <a:r>
              <a:rPr lang="en-IN" dirty="0" err="1"/>
              <a:t>sns.load_dataset</a:t>
            </a:r>
            <a:r>
              <a:rPr lang="en-IN" dirty="0"/>
              <a:t>('tips')</a:t>
            </a:r>
            <a:endParaRPr lang="en-IN" dirty="0"/>
          </a:p>
          <a:p>
            <a:r>
              <a:rPr lang="en-IN" dirty="0" err="1"/>
              <a:t>tips.head</a:t>
            </a:r>
            <a:r>
              <a:rPr lang="en-IN" dirty="0"/>
              <a:t>()</a:t>
            </a:r>
            <a:endParaRPr lang="en-IN" dirty="0"/>
          </a:p>
          <a:p>
            <a:r>
              <a:rPr lang="en-US" dirty="0" err="1"/>
              <a:t>sns.distplot</a:t>
            </a:r>
            <a:r>
              <a:rPr lang="en-US" dirty="0"/>
              <a:t>(</a:t>
            </a:r>
            <a:r>
              <a:rPr lang="en-US" dirty="0" err="1"/>
              <a:t>tips.total_bill</a:t>
            </a:r>
            <a:r>
              <a:rPr lang="en-US" dirty="0"/>
              <a:t>)</a:t>
            </a:r>
            <a:endParaRPr lang="en-IN" dirty="0"/>
          </a:p>
          <a:p>
            <a:r>
              <a:rPr lang="en-IN" dirty="0" err="1"/>
              <a:t>sns.distplot</a:t>
            </a:r>
            <a:r>
              <a:rPr lang="en-IN" dirty="0"/>
              <a:t>(</a:t>
            </a:r>
            <a:r>
              <a:rPr lang="en-IN" dirty="0" err="1"/>
              <a:t>tips.total_bill,kde</a:t>
            </a:r>
            <a:r>
              <a:rPr lang="en-IN" dirty="0"/>
              <a:t>=</a:t>
            </a:r>
            <a:r>
              <a:rPr lang="en-IN" dirty="0" err="1"/>
              <a:t>False,bins</a:t>
            </a:r>
            <a:r>
              <a:rPr lang="en-IN" dirty="0"/>
              <a:t>=30)</a:t>
            </a:r>
            <a:endParaRPr lang="en-IN"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SQL for Data Science</a:t>
            </a:r>
            <a:endParaRPr lang="en-IN" dirty="0"/>
          </a:p>
        </p:txBody>
      </p:sp>
      <p:sp>
        <p:nvSpPr>
          <p:cNvPr id="3" name="Content Placeholder 2"/>
          <p:cNvSpPr>
            <a:spLocks noGrp="1"/>
          </p:cNvSpPr>
          <p:nvPr>
            <p:ph idx="1"/>
          </p:nvPr>
        </p:nvSpPr>
        <p:spPr>
          <a:xfrm>
            <a:off x="457200" y="731838"/>
            <a:ext cx="8229600" cy="5394326"/>
          </a:xfrm>
        </p:spPr>
        <p:txBody>
          <a:bodyPr/>
          <a:lstStyle/>
          <a:p>
            <a:r>
              <a:rPr lang="en-US" dirty="0"/>
              <a:t>Data Science involves </a:t>
            </a:r>
            <a:r>
              <a:rPr lang="en-US" dirty="0" err="1"/>
              <a:t>extracting,processing,and</a:t>
            </a:r>
            <a:r>
              <a:rPr lang="en-US" dirty="0"/>
              <a:t> </a:t>
            </a:r>
            <a:r>
              <a:rPr lang="en-US" dirty="0" err="1"/>
              <a:t>analysing</a:t>
            </a:r>
            <a:r>
              <a:rPr lang="en-US" dirty="0"/>
              <a:t> tons of data. At present what we need are tools that can be used to store and manage this vast amount of data.</a:t>
            </a:r>
            <a:endParaRPr lang="en-US" dirty="0"/>
          </a:p>
          <a:p>
            <a:r>
              <a:rPr lang="en-US" dirty="0"/>
              <a:t>SQL can be used to </a:t>
            </a:r>
            <a:r>
              <a:rPr lang="en-US" dirty="0" err="1"/>
              <a:t>store,access</a:t>
            </a:r>
            <a:r>
              <a:rPr lang="en-US" dirty="0"/>
              <a:t> and extract massive amounts of data in order to carry out the whole data science process more smoothly.</a:t>
            </a:r>
            <a:endParaRPr lang="en-IN"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endParaRPr lang="en-IN" dirty="0"/>
          </a:p>
        </p:txBody>
      </p:sp>
      <p:sp>
        <p:nvSpPr>
          <p:cNvPr id="3" name="Content Placeholder 2"/>
          <p:cNvSpPr>
            <a:spLocks noGrp="1"/>
          </p:cNvSpPr>
          <p:nvPr>
            <p:ph idx="1"/>
          </p:nvPr>
        </p:nvSpPr>
        <p:spPr>
          <a:xfrm>
            <a:off x="457200" y="980728"/>
            <a:ext cx="8229600" cy="5976664"/>
          </a:xfrm>
        </p:spPr>
        <p:txBody>
          <a:bodyPr/>
          <a:lstStyle/>
          <a:p>
            <a:r>
              <a:rPr lang="en-IN" dirty="0"/>
              <a:t>import </a:t>
            </a:r>
            <a:r>
              <a:rPr lang="en-IN" dirty="0" err="1"/>
              <a:t>os</a:t>
            </a:r>
            <a:endParaRPr lang="en-IN" dirty="0"/>
          </a:p>
          <a:p>
            <a:r>
              <a:rPr lang="en-IN" dirty="0"/>
              <a:t>import </a:t>
            </a:r>
            <a:r>
              <a:rPr lang="en-IN" dirty="0" err="1"/>
              <a:t>pymysql</a:t>
            </a:r>
            <a:endParaRPr lang="en-IN" dirty="0"/>
          </a:p>
          <a:p>
            <a:r>
              <a:rPr lang="en-IN" dirty="0"/>
              <a:t>import pandas as pd</a:t>
            </a:r>
            <a:endParaRPr lang="en-IN" dirty="0"/>
          </a:p>
          <a:p>
            <a:endParaRPr lang="en-IN" dirty="0"/>
          </a:p>
          <a:p>
            <a:r>
              <a:rPr lang="en-IN" dirty="0"/>
              <a:t>host = </a:t>
            </a:r>
            <a:r>
              <a:rPr lang="en-IN" dirty="0" err="1"/>
              <a:t>os.getenv</a:t>
            </a:r>
            <a:r>
              <a:rPr lang="en-IN" dirty="0"/>
              <a:t>('localhost')</a:t>
            </a:r>
            <a:endParaRPr lang="en-IN" dirty="0"/>
          </a:p>
          <a:p>
            <a:r>
              <a:rPr lang="en-IN" dirty="0"/>
              <a:t>port = </a:t>
            </a:r>
            <a:r>
              <a:rPr lang="en-IN" dirty="0" err="1"/>
              <a:t>os.getenv</a:t>
            </a:r>
            <a:r>
              <a:rPr lang="en-IN" dirty="0"/>
              <a:t>('3306')</a:t>
            </a:r>
            <a:endParaRPr lang="en-IN" dirty="0"/>
          </a:p>
          <a:p>
            <a:r>
              <a:rPr lang="en-IN" dirty="0"/>
              <a:t>user = </a:t>
            </a:r>
            <a:r>
              <a:rPr lang="en-IN" dirty="0" err="1"/>
              <a:t>os.getenv</a:t>
            </a:r>
            <a:r>
              <a:rPr lang="en-IN" dirty="0"/>
              <a:t>('root')</a:t>
            </a:r>
            <a:endParaRPr lang="en-IN" dirty="0"/>
          </a:p>
          <a:p>
            <a:r>
              <a:rPr lang="en-IN" dirty="0"/>
              <a:t>password = </a:t>
            </a:r>
            <a:r>
              <a:rPr lang="en-IN" dirty="0" err="1"/>
              <a:t>os.getenv</a:t>
            </a:r>
            <a:r>
              <a:rPr lang="en-IN" dirty="0"/>
              <a:t>('root')</a:t>
            </a:r>
            <a:endParaRPr lang="en-IN" dirty="0"/>
          </a:p>
          <a:p>
            <a:r>
              <a:rPr lang="en-IN" dirty="0"/>
              <a:t>database = </a:t>
            </a:r>
            <a:r>
              <a:rPr lang="en-IN" dirty="0" err="1"/>
              <a:t>os.getenv</a:t>
            </a:r>
            <a:r>
              <a:rPr lang="en-IN" dirty="0"/>
              <a:t>('tutorial')</a:t>
            </a:r>
            <a:endParaRPr lang="en-IN"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597352"/>
          </a:xfrm>
        </p:spPr>
        <p:txBody>
          <a:bodyPr>
            <a:normAutofit lnSpcReduction="10000"/>
          </a:bodyPr>
          <a:lstStyle/>
          <a:p>
            <a:r>
              <a:rPr lang="en-IN" dirty="0"/>
              <a:t>conn = </a:t>
            </a:r>
            <a:r>
              <a:rPr lang="en-IN" dirty="0" err="1"/>
              <a:t>pymysql.connect</a:t>
            </a:r>
            <a:r>
              <a:rPr lang="en-IN" dirty="0"/>
              <a:t>(</a:t>
            </a:r>
            <a:endParaRPr lang="en-IN" dirty="0"/>
          </a:p>
          <a:p>
            <a:r>
              <a:rPr lang="en-IN" dirty="0"/>
              <a:t>    host=host,</a:t>
            </a:r>
            <a:endParaRPr lang="en-IN" dirty="0"/>
          </a:p>
          <a:p>
            <a:r>
              <a:rPr lang="en-IN" dirty="0"/>
              <a:t>    port=int(3306),</a:t>
            </a:r>
            <a:endParaRPr lang="en-IN" dirty="0"/>
          </a:p>
          <a:p>
            <a:r>
              <a:rPr lang="en-IN" dirty="0"/>
              <a:t>    user="root",</a:t>
            </a:r>
            <a:endParaRPr lang="en-IN" dirty="0"/>
          </a:p>
          <a:p>
            <a:r>
              <a:rPr lang="en-IN" dirty="0"/>
              <a:t>    passwd="root",</a:t>
            </a:r>
            <a:endParaRPr lang="en-IN" dirty="0"/>
          </a:p>
          <a:p>
            <a:r>
              <a:rPr lang="en-IN" dirty="0"/>
              <a:t>    </a:t>
            </a:r>
            <a:r>
              <a:rPr lang="en-IN" dirty="0" err="1"/>
              <a:t>db</a:t>
            </a:r>
            <a:r>
              <a:rPr lang="en-IN" dirty="0"/>
              <a:t>="tutorial",</a:t>
            </a:r>
            <a:endParaRPr lang="en-IN" dirty="0"/>
          </a:p>
          <a:p>
            <a:r>
              <a:rPr lang="en-IN" dirty="0"/>
              <a:t>    charset='utf8mb4’)</a:t>
            </a:r>
            <a:endParaRPr lang="en-IN" dirty="0"/>
          </a:p>
          <a:p>
            <a:endParaRPr lang="en-IN" dirty="0"/>
          </a:p>
          <a:p>
            <a:r>
              <a:rPr lang="en-US" dirty="0"/>
              <a:t>df = </a:t>
            </a:r>
            <a:r>
              <a:rPr lang="en-US" dirty="0" err="1"/>
              <a:t>pd.read_sql_query</a:t>
            </a:r>
            <a:r>
              <a:rPr lang="en-US" dirty="0"/>
              <a:t>("SELECT * FROM train",</a:t>
            </a:r>
            <a:endParaRPr lang="en-US" dirty="0"/>
          </a:p>
          <a:p>
            <a:r>
              <a:rPr lang="en-US" dirty="0"/>
              <a:t>    conn)</a:t>
            </a:r>
            <a:endParaRPr lang="en-US" dirty="0"/>
          </a:p>
          <a:p>
            <a:r>
              <a:rPr lang="en-US" dirty="0" err="1"/>
              <a:t>df.tail</a:t>
            </a:r>
            <a:r>
              <a:rPr lang="en-US" dirty="0"/>
              <a:t>(10)</a:t>
            </a:r>
            <a:endParaRPr lang="en-IN"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dirty="0"/>
              <a:t>Visualizing </a:t>
            </a:r>
            <a:r>
              <a:rPr lang="en-US" dirty="0" err="1"/>
              <a:t>mysql</a:t>
            </a:r>
            <a:r>
              <a:rPr lang="en-US" dirty="0"/>
              <a:t> Data</a:t>
            </a:r>
            <a:endParaRPr lang="en-IN" dirty="0"/>
          </a:p>
        </p:txBody>
      </p:sp>
      <p:sp>
        <p:nvSpPr>
          <p:cNvPr id="3" name="Content Placeholder 2"/>
          <p:cNvSpPr>
            <a:spLocks noGrp="1"/>
          </p:cNvSpPr>
          <p:nvPr>
            <p:ph idx="1"/>
          </p:nvPr>
        </p:nvSpPr>
        <p:spPr>
          <a:xfrm>
            <a:off x="457200" y="836712"/>
            <a:ext cx="8229600" cy="5289451"/>
          </a:xfrm>
        </p:spPr>
        <p:txBody>
          <a:bodyPr/>
          <a:lstStyle/>
          <a:p>
            <a:r>
              <a:rPr lang="en-US" dirty="0"/>
              <a:t>chart=</a:t>
            </a:r>
            <a:r>
              <a:rPr lang="en-US" dirty="0" err="1"/>
              <a:t>pd.read_sql_query</a:t>
            </a:r>
            <a:r>
              <a:rPr lang="en-US" dirty="0"/>
              <a:t>("select </a:t>
            </a:r>
            <a:r>
              <a:rPr lang="en-US" dirty="0" err="1"/>
              <a:t>Name,count</a:t>
            </a:r>
            <a:r>
              <a:rPr lang="en-US" dirty="0"/>
              <a:t>(Survived) from train group by </a:t>
            </a:r>
            <a:r>
              <a:rPr lang="en-US" dirty="0" err="1"/>
              <a:t>Name",conn</a:t>
            </a:r>
            <a:r>
              <a:rPr lang="en-US" dirty="0"/>
              <a:t>)</a:t>
            </a:r>
            <a:endParaRPr lang="en-US" dirty="0"/>
          </a:p>
          <a:p>
            <a:r>
              <a:rPr lang="en-IN" dirty="0" err="1"/>
              <a:t>chart.plot</a:t>
            </a:r>
            <a:r>
              <a:rPr lang="en-IN" dirty="0"/>
              <a:t>()</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Access 3-D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sz="2000" b="0" i="0" dirty="0">
                <a:solidFill>
                  <a:srgbClr val="000000"/>
                </a:solidFill>
                <a:effectLst/>
                <a:latin typeface="Verdana" panose="020B0604030504040204" pitchFamily="34" charset="0"/>
              </a:rPr>
              <a:t>Access the third element of the second array of the first array:</a:t>
            </a:r>
            <a:endParaRPr lang="en-US" sz="2000"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8</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9</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12</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274042"/>
          </a:xfrm>
        </p:spPr>
        <p:txBody>
          <a:bodyPr>
            <a:noAutofit/>
          </a:bodyPr>
          <a:lstStyle/>
          <a:p>
            <a:r>
              <a:rPr lang="en-US" sz="2000" dirty="0" err="1"/>
              <a:t>Analysing</a:t>
            </a:r>
            <a:r>
              <a:rPr lang="en-US" sz="2000" dirty="0"/>
              <a:t> Data using pandas and </a:t>
            </a:r>
            <a:r>
              <a:rPr lang="en-US" sz="2000" dirty="0" err="1"/>
              <a:t>mysql</a:t>
            </a:r>
            <a:endParaRPr lang="en-IN" sz="2000" dirty="0"/>
          </a:p>
        </p:txBody>
      </p:sp>
      <p:sp>
        <p:nvSpPr>
          <p:cNvPr id="3" name="Content Placeholder 2"/>
          <p:cNvSpPr>
            <a:spLocks noGrp="1"/>
          </p:cNvSpPr>
          <p:nvPr>
            <p:ph idx="1"/>
          </p:nvPr>
        </p:nvSpPr>
        <p:spPr>
          <a:xfrm>
            <a:off x="457200" y="548681"/>
            <a:ext cx="8229600" cy="6034679"/>
          </a:xfrm>
        </p:spPr>
        <p:txBody>
          <a:bodyPr/>
          <a:lstStyle/>
          <a:p>
            <a:r>
              <a:rPr lang="en-IN" dirty="0"/>
              <a:t>import pandas as pd</a:t>
            </a:r>
            <a:endParaRPr lang="en-IN" dirty="0"/>
          </a:p>
          <a:p>
            <a:r>
              <a:rPr lang="en-IN" dirty="0"/>
              <a:t>import </a:t>
            </a:r>
            <a:r>
              <a:rPr lang="en-IN" dirty="0" err="1"/>
              <a:t>sqlalchemy</a:t>
            </a:r>
            <a:endParaRPr lang="en-IN" dirty="0"/>
          </a:p>
          <a:p>
            <a:r>
              <a:rPr lang="en-IN" dirty="0"/>
              <a:t>engine=</a:t>
            </a:r>
            <a:r>
              <a:rPr lang="en-IN" dirty="0" err="1"/>
              <a:t>sqlalchemy.create_engine</a:t>
            </a:r>
            <a:r>
              <a:rPr lang="en-IN" dirty="0"/>
              <a:t>('</a:t>
            </a:r>
            <a:r>
              <a:rPr lang="en-IN" dirty="0" err="1"/>
              <a:t>mysql+pymysql</a:t>
            </a:r>
            <a:r>
              <a:rPr lang="en-IN" dirty="0"/>
              <a:t>://root:root@localhost:3306/tutorial’)</a:t>
            </a:r>
            <a:endParaRPr lang="en-IN" dirty="0"/>
          </a:p>
          <a:p>
            <a:r>
              <a:rPr lang="en-US" dirty="0"/>
              <a:t>df=</a:t>
            </a:r>
            <a:r>
              <a:rPr lang="en-US" dirty="0" err="1"/>
              <a:t>pd.read_sql_table</a:t>
            </a:r>
            <a:r>
              <a:rPr lang="en-US" dirty="0"/>
              <a:t>("student",</a:t>
            </a:r>
            <a:r>
              <a:rPr lang="en-US" dirty="0" err="1"/>
              <a:t>engine,columns</a:t>
            </a:r>
            <a:r>
              <a:rPr lang="en-US" dirty="0"/>
              <a:t>=['name’])</a:t>
            </a:r>
            <a:endParaRPr lang="en-IN" dirty="0"/>
          </a:p>
          <a:p>
            <a:r>
              <a:rPr lang="en-IN" dirty="0"/>
              <a:t>df=</a:t>
            </a:r>
            <a:r>
              <a:rPr lang="en-IN" dirty="0" err="1"/>
              <a:t>pd.read_csv</a:t>
            </a:r>
            <a:r>
              <a:rPr lang="en-IN" dirty="0"/>
              <a:t>("C:\\Users\\lenovo\\Downloads\\students.csv")</a:t>
            </a:r>
            <a:endParaRPr lang="en-IN" dirty="0"/>
          </a:p>
          <a:p>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439346"/>
          </a:xfrm>
        </p:spPr>
        <p:txBody>
          <a:bodyPr/>
          <a:lstStyle/>
          <a:p>
            <a:r>
              <a:rPr lang="en-US" dirty="0" err="1"/>
              <a:t>df.to_sql</a:t>
            </a:r>
            <a:r>
              <a:rPr lang="en-US" dirty="0"/>
              <a:t>(</a:t>
            </a:r>
            <a:endParaRPr lang="en-US" dirty="0"/>
          </a:p>
          <a:p>
            <a:r>
              <a:rPr lang="en-US" dirty="0"/>
              <a:t>    name="student",</a:t>
            </a:r>
            <a:endParaRPr lang="en-US" dirty="0"/>
          </a:p>
          <a:p>
            <a:r>
              <a:rPr lang="en-US" dirty="0"/>
              <a:t>    con=engine,</a:t>
            </a:r>
            <a:endParaRPr lang="en-US" dirty="0"/>
          </a:p>
          <a:p>
            <a:r>
              <a:rPr lang="en-US" dirty="0"/>
              <a:t>    index=False,</a:t>
            </a:r>
            <a:endParaRPr lang="en-US" dirty="0"/>
          </a:p>
          <a:p>
            <a:r>
              <a:rPr lang="en-US" dirty="0"/>
              <a:t>    </a:t>
            </a:r>
            <a:r>
              <a:rPr lang="en-US" dirty="0" err="1"/>
              <a:t>if_exists</a:t>
            </a:r>
            <a:r>
              <a:rPr lang="en-US" dirty="0"/>
              <a:t>='append’</a:t>
            </a:r>
            <a:endParaRPr lang="en-US" dirty="0"/>
          </a:p>
          <a:p>
            <a:r>
              <a:rPr lang="en-US" dirty="0"/>
              <a:t>)</a:t>
            </a:r>
            <a:endParaRPr lang="en-US" dirty="0"/>
          </a:p>
          <a:p>
            <a:r>
              <a:rPr lang="en-US" dirty="0"/>
              <a:t>query="select </a:t>
            </a:r>
            <a:r>
              <a:rPr lang="en-US" dirty="0" err="1"/>
              <a:t>name,age</a:t>
            </a:r>
            <a:r>
              <a:rPr lang="en-US" dirty="0"/>
              <a:t> from student“</a:t>
            </a:r>
            <a:endParaRPr lang="en-US" dirty="0"/>
          </a:p>
          <a:p>
            <a:r>
              <a:rPr lang="en-US" dirty="0" err="1"/>
              <a:t>pd.read_sql</a:t>
            </a:r>
            <a:r>
              <a:rPr lang="en-US" dirty="0"/>
              <a:t>(</a:t>
            </a:r>
            <a:r>
              <a:rPr lang="en-US" dirty="0" err="1"/>
              <a:t>query,engine</a:t>
            </a:r>
            <a:r>
              <a:rPr lang="en-US" dirty="0"/>
              <a:t>)</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Weather Analysis</a:t>
            </a:r>
            <a:endParaRPr lang="en-IN" dirty="0"/>
          </a:p>
        </p:txBody>
      </p:sp>
      <p:sp>
        <p:nvSpPr>
          <p:cNvPr id="3" name="Content Placeholder 2"/>
          <p:cNvSpPr>
            <a:spLocks noGrp="1"/>
          </p:cNvSpPr>
          <p:nvPr>
            <p:ph idx="1"/>
          </p:nvPr>
        </p:nvSpPr>
        <p:spPr>
          <a:xfrm>
            <a:off x="457200" y="836712"/>
            <a:ext cx="8229600" cy="5289451"/>
          </a:xfrm>
        </p:spPr>
        <p:txBody>
          <a:bodyPr/>
          <a:lstStyle/>
          <a:p>
            <a:r>
              <a:rPr lang="en-US" sz="2000" b="1" i="0" dirty="0">
                <a:solidFill>
                  <a:srgbClr val="000000"/>
                </a:solidFill>
                <a:effectLst/>
                <a:latin typeface="Helvetica Neue"/>
              </a:rPr>
              <a:t>How to hide index in </a:t>
            </a:r>
            <a:r>
              <a:rPr lang="en-US" sz="2000" b="1" i="0" dirty="0" err="1">
                <a:solidFill>
                  <a:srgbClr val="000000"/>
                </a:solidFill>
                <a:effectLst/>
                <a:latin typeface="Helvetica Neue"/>
              </a:rPr>
              <a:t>dataframe</a:t>
            </a:r>
            <a:endParaRPr lang="en-US" sz="2000" b="1" i="0" dirty="0">
              <a:solidFill>
                <a:srgbClr val="000000"/>
              </a:solidFill>
              <a:effectLst/>
              <a:latin typeface="Helvetica Neue"/>
            </a:endParaRPr>
          </a:p>
          <a:p>
            <a:r>
              <a:rPr lang="en-IN" sz="2000" dirty="0" err="1"/>
              <a:t>data.style.hide_index</a:t>
            </a:r>
            <a:r>
              <a:rPr lang="en-IN" sz="2000" dirty="0"/>
              <a:t>()</a:t>
            </a:r>
            <a:endParaRPr lang="en-IN" sz="2000" dirty="0"/>
          </a:p>
          <a:p>
            <a:r>
              <a:rPr lang="en-US" sz="2000" b="1" i="0" dirty="0">
                <a:solidFill>
                  <a:srgbClr val="000000"/>
                </a:solidFill>
                <a:effectLst/>
                <a:latin typeface="Helvetica Neue"/>
              </a:rPr>
              <a:t>How can we set the caption/heading on the </a:t>
            </a:r>
            <a:r>
              <a:rPr lang="en-US" sz="2000" b="1" i="0" dirty="0" err="1">
                <a:solidFill>
                  <a:srgbClr val="000000"/>
                </a:solidFill>
                <a:effectLst/>
                <a:latin typeface="Helvetica Neue"/>
              </a:rPr>
              <a:t>dataframe</a:t>
            </a:r>
            <a:endParaRPr lang="en-US" sz="2000" b="1" i="0" dirty="0">
              <a:solidFill>
                <a:srgbClr val="000000"/>
              </a:solidFill>
              <a:effectLst/>
              <a:latin typeface="Helvetica Neue"/>
            </a:endParaRPr>
          </a:p>
          <a:p>
            <a:r>
              <a:rPr lang="en-IN" sz="2000" dirty="0" err="1"/>
              <a:t>data.style.set_caption</a:t>
            </a:r>
            <a:r>
              <a:rPr lang="en-IN" sz="2000" dirty="0"/>
              <a:t>('India Census 2011 Dataset’)</a:t>
            </a:r>
            <a:endParaRPr lang="en-IN" sz="2000" dirty="0"/>
          </a:p>
          <a:p>
            <a:r>
              <a:rPr lang="en-US" sz="2000" b="1" i="0" dirty="0">
                <a:solidFill>
                  <a:srgbClr val="000000"/>
                </a:solidFill>
                <a:effectLst/>
                <a:latin typeface="Helvetica Neue"/>
              </a:rPr>
              <a:t>Show the records related with the districts- New </a:t>
            </a:r>
            <a:r>
              <a:rPr lang="en-US" sz="2000" b="1" i="0" dirty="0" err="1">
                <a:solidFill>
                  <a:srgbClr val="000000"/>
                </a:solidFill>
                <a:effectLst/>
                <a:latin typeface="Helvetica Neue"/>
              </a:rPr>
              <a:t>Delhi,Lucknow,Jaipur</a:t>
            </a:r>
            <a:endParaRPr lang="en-US" sz="2000" b="1" i="0" dirty="0">
              <a:solidFill>
                <a:srgbClr val="000000"/>
              </a:solidFill>
              <a:effectLst/>
              <a:latin typeface="Helvetica Neue"/>
            </a:endParaRPr>
          </a:p>
          <a:p>
            <a:r>
              <a:rPr lang="en-US" sz="2000" i="0" dirty="0">
                <a:solidFill>
                  <a:srgbClr val="000000"/>
                </a:solidFill>
                <a:effectLst/>
                <a:latin typeface="Helvetica Neue"/>
              </a:rPr>
              <a:t>data[data['</a:t>
            </a:r>
            <a:r>
              <a:rPr lang="en-US" sz="2000" i="0" dirty="0" err="1">
                <a:solidFill>
                  <a:srgbClr val="000000"/>
                </a:solidFill>
                <a:effectLst/>
                <a:latin typeface="Helvetica Neue"/>
              </a:rPr>
              <a:t>District_name</a:t>
            </a:r>
            <a:r>
              <a:rPr lang="en-US" sz="2000" i="0" dirty="0">
                <a:solidFill>
                  <a:srgbClr val="000000"/>
                </a:solidFill>
                <a:effectLst/>
                <a:latin typeface="Helvetica Neue"/>
              </a:rPr>
              <a:t>'].</a:t>
            </a:r>
            <a:r>
              <a:rPr lang="en-US" sz="2000" i="0" dirty="0" err="1">
                <a:solidFill>
                  <a:srgbClr val="000000"/>
                </a:solidFill>
                <a:effectLst/>
                <a:latin typeface="Helvetica Neue"/>
              </a:rPr>
              <a:t>isin</a:t>
            </a:r>
            <a:r>
              <a:rPr lang="en-US" sz="2000" i="0" dirty="0">
                <a:solidFill>
                  <a:srgbClr val="000000"/>
                </a:solidFill>
                <a:effectLst/>
                <a:latin typeface="Helvetica Neue"/>
              </a:rPr>
              <a:t>(['New </a:t>
            </a:r>
            <a:r>
              <a:rPr lang="en-US" sz="2000" i="0" dirty="0" err="1">
                <a:solidFill>
                  <a:srgbClr val="000000"/>
                </a:solidFill>
                <a:effectLst/>
                <a:latin typeface="Helvetica Neue"/>
              </a:rPr>
              <a:t>Delhi','Lucknow','Jaipur</a:t>
            </a:r>
            <a:r>
              <a:rPr lang="en-US" sz="2000" i="0" dirty="0">
                <a:solidFill>
                  <a:srgbClr val="000000"/>
                </a:solidFill>
                <a:effectLst/>
                <a:latin typeface="Helvetica Neue"/>
              </a:rPr>
              <a:t>’])]</a:t>
            </a:r>
            <a:endParaRPr lang="en-US" sz="2000" i="0" dirty="0">
              <a:solidFill>
                <a:srgbClr val="000000"/>
              </a:solidFill>
              <a:effectLst/>
              <a:latin typeface="Helvetica Neue"/>
            </a:endParaRPr>
          </a:p>
          <a:p>
            <a:pPr algn="l"/>
            <a:r>
              <a:rPr lang="en-US" sz="1200" b="1" i="0" dirty="0">
                <a:solidFill>
                  <a:srgbClr val="000000"/>
                </a:solidFill>
                <a:effectLst/>
                <a:latin typeface="Helvetica Neue"/>
              </a:rPr>
              <a:t>Calculate state-wise:</a:t>
            </a:r>
            <a:r>
              <a:rPr lang="en-US" sz="1200" b="1" i="0" u="none" strike="noStrike" dirty="0">
                <a:solidFill>
                  <a:srgbClr val="296EAA"/>
                </a:solidFill>
                <a:effectLst/>
                <a:latin typeface="Helvetica Neue"/>
                <a:hlinkClick r:id="rId1"/>
              </a:rPr>
              <a:t>¶</a:t>
            </a:r>
            <a:endParaRPr lang="en-US" sz="1200" b="1" i="0" dirty="0">
              <a:solidFill>
                <a:srgbClr val="000000"/>
              </a:solidFill>
              <a:effectLst/>
              <a:latin typeface="Helvetica Neue"/>
            </a:endParaRPr>
          </a:p>
          <a:p>
            <a:pPr algn="l"/>
            <a:r>
              <a:rPr lang="en-US" sz="1200" b="1" i="0" dirty="0">
                <a:solidFill>
                  <a:srgbClr val="000000"/>
                </a:solidFill>
                <a:effectLst/>
                <a:latin typeface="Helvetica Neue"/>
              </a:rPr>
              <a:t>A. Total number of population:</a:t>
            </a:r>
            <a:endParaRPr lang="en-US" sz="1200" b="1" i="0" dirty="0">
              <a:solidFill>
                <a:srgbClr val="000000"/>
              </a:solidFill>
              <a:effectLst/>
              <a:latin typeface="Helvetica Neue"/>
            </a:endParaRPr>
          </a:p>
          <a:p>
            <a:pPr algn="l"/>
            <a:r>
              <a:rPr lang="en-US" sz="1200" b="1" i="0" dirty="0">
                <a:solidFill>
                  <a:srgbClr val="000000"/>
                </a:solidFill>
                <a:effectLst/>
                <a:latin typeface="Helvetica Neue"/>
              </a:rPr>
              <a:t>B. Total no. of population with different religions</a:t>
            </a:r>
            <a:endParaRPr lang="en-US" sz="1200" b="1" i="0" dirty="0">
              <a:solidFill>
                <a:srgbClr val="000000"/>
              </a:solidFill>
              <a:effectLst/>
              <a:latin typeface="Helvetica Neue"/>
            </a:endParaRPr>
          </a:p>
          <a:p>
            <a:r>
              <a:rPr lang="en-US" sz="2000" i="0" dirty="0" err="1">
                <a:solidFill>
                  <a:srgbClr val="000000"/>
                </a:solidFill>
                <a:effectLst/>
                <a:latin typeface="Helvetica Neue"/>
              </a:rPr>
              <a:t>data.groupby</a:t>
            </a:r>
            <a:r>
              <a:rPr lang="en-US" sz="2000" i="0" dirty="0">
                <a:solidFill>
                  <a:srgbClr val="000000"/>
                </a:solidFill>
                <a:effectLst/>
                <a:latin typeface="Helvetica Neue"/>
              </a:rPr>
              <a:t>('</a:t>
            </a:r>
            <a:r>
              <a:rPr lang="en-US" sz="2000" i="0" dirty="0" err="1">
                <a:solidFill>
                  <a:srgbClr val="000000"/>
                </a:solidFill>
                <a:effectLst/>
                <a:latin typeface="Helvetica Neue"/>
              </a:rPr>
              <a:t>State_name</a:t>
            </a:r>
            <a:r>
              <a:rPr lang="en-US" sz="2000" i="0" dirty="0">
                <a:solidFill>
                  <a:srgbClr val="000000"/>
                </a:solidFill>
                <a:effectLst/>
                <a:latin typeface="Helvetica Neue"/>
              </a:rPr>
              <a:t>').</a:t>
            </a:r>
            <a:r>
              <a:rPr lang="en-US" sz="2000" i="0" dirty="0" err="1">
                <a:solidFill>
                  <a:srgbClr val="000000"/>
                </a:solidFill>
                <a:effectLst/>
                <a:latin typeface="Helvetica Neue"/>
              </a:rPr>
              <a:t>Population.sum</a:t>
            </a:r>
            <a:r>
              <a:rPr lang="en-US" sz="2000" i="0" dirty="0">
                <a:solidFill>
                  <a:srgbClr val="000000"/>
                </a:solidFill>
                <a:effectLst/>
                <a:latin typeface="Helvetica Neue"/>
              </a:rPr>
              <a:t>().</a:t>
            </a:r>
            <a:r>
              <a:rPr lang="en-US" sz="2000" i="0" dirty="0" err="1">
                <a:solidFill>
                  <a:srgbClr val="000000"/>
                </a:solidFill>
                <a:effectLst/>
                <a:latin typeface="Helvetica Neue"/>
              </a:rPr>
              <a:t>sort_values</a:t>
            </a:r>
            <a:r>
              <a:rPr lang="en-US" sz="2000" i="0" dirty="0">
                <a:solidFill>
                  <a:srgbClr val="000000"/>
                </a:solidFill>
                <a:effectLst/>
                <a:latin typeface="Helvetica Neue"/>
              </a:rPr>
              <a:t>(ascending=False)</a:t>
            </a:r>
            <a:endParaRPr lang="en-US" sz="2000" i="0" dirty="0">
              <a:solidFill>
                <a:srgbClr val="000000"/>
              </a:solidFill>
              <a:effectLst/>
              <a:latin typeface="Helvetica Neue"/>
            </a:endParaRPr>
          </a:p>
          <a:p>
            <a:r>
              <a:rPr lang="en-IN" dirty="0" err="1"/>
              <a:t>data.groupby</a:t>
            </a:r>
            <a:r>
              <a:rPr lang="en-IN" dirty="0"/>
              <a:t>('</a:t>
            </a:r>
            <a:r>
              <a:rPr lang="en-IN" dirty="0" err="1"/>
              <a:t>State_name</a:t>
            </a:r>
            <a:r>
              <a:rPr lang="en-IN" dirty="0"/>
              <a:t>').</a:t>
            </a:r>
            <a:r>
              <a:rPr lang="en-IN" dirty="0" err="1"/>
              <a:t>Population.sum</a:t>
            </a:r>
            <a:r>
              <a:rPr lang="en-IN" dirty="0"/>
              <a:t>().</a:t>
            </a:r>
            <a:r>
              <a:rPr lang="en-IN" dirty="0" err="1"/>
              <a:t>sort_values</a:t>
            </a:r>
            <a:r>
              <a:rPr lang="en-IN" dirty="0"/>
              <a:t>(ascending=False)</a:t>
            </a:r>
            <a:endParaRPr lang="en-IN"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b="1" i="0" dirty="0">
                <a:solidFill>
                  <a:srgbClr val="000000"/>
                </a:solidFill>
                <a:effectLst/>
                <a:latin typeface="Helvetica Neue"/>
              </a:rPr>
              <a:t>How many male workers were there in Maharashtra state?</a:t>
            </a:r>
            <a:endParaRPr lang="en-US" b="1" i="0" dirty="0">
              <a:solidFill>
                <a:srgbClr val="000000"/>
              </a:solidFill>
              <a:effectLst/>
              <a:latin typeface="Helvetica Neue"/>
            </a:endParaRPr>
          </a:p>
          <a:p>
            <a:r>
              <a:rPr lang="en-US" dirty="0"/>
              <a:t>data[</a:t>
            </a:r>
            <a:r>
              <a:rPr lang="en-US" dirty="0" err="1"/>
              <a:t>data.State_name</a:t>
            </a:r>
            <a:r>
              <a:rPr lang="en-US" dirty="0"/>
              <a:t>=='MAHARASHTRA']['</a:t>
            </a:r>
            <a:r>
              <a:rPr lang="en-US" dirty="0" err="1"/>
              <a:t>Male_Workers</a:t>
            </a:r>
            <a:r>
              <a:rPr lang="en-US" dirty="0"/>
              <a:t>'].sum()</a:t>
            </a:r>
            <a:endParaRPr lang="en-US" dirty="0"/>
          </a:p>
          <a:p>
            <a:r>
              <a:rPr lang="en-US" b="1" i="0" dirty="0">
                <a:solidFill>
                  <a:srgbClr val="000000"/>
                </a:solidFill>
                <a:effectLst/>
                <a:latin typeface="Helvetica Neue"/>
              </a:rPr>
              <a:t>How to set a column as index of the </a:t>
            </a:r>
            <a:r>
              <a:rPr lang="en-US" b="1" i="0" dirty="0" err="1">
                <a:solidFill>
                  <a:srgbClr val="000000"/>
                </a:solidFill>
                <a:effectLst/>
                <a:latin typeface="Helvetica Neue"/>
              </a:rPr>
              <a:t>dataframe</a:t>
            </a:r>
            <a:r>
              <a:rPr lang="en-US" b="1" i="0" dirty="0">
                <a:solidFill>
                  <a:srgbClr val="000000"/>
                </a:solidFill>
                <a:effectLst/>
                <a:latin typeface="Helvetica Neue"/>
              </a:rPr>
              <a:t>?</a:t>
            </a:r>
            <a:endParaRPr lang="en-US" b="1" i="0" dirty="0">
              <a:solidFill>
                <a:srgbClr val="000000"/>
              </a:solidFill>
              <a:effectLst/>
              <a:latin typeface="Helvetica Neue"/>
            </a:endParaRPr>
          </a:p>
          <a:p>
            <a:r>
              <a:rPr lang="en-US" i="0" dirty="0" err="1">
                <a:solidFill>
                  <a:srgbClr val="000000"/>
                </a:solidFill>
                <a:effectLst/>
                <a:latin typeface="Helvetica Neue"/>
              </a:rPr>
              <a:t>data.set_index</a:t>
            </a:r>
            <a:r>
              <a:rPr lang="en-US" i="0" dirty="0">
                <a:solidFill>
                  <a:srgbClr val="000000"/>
                </a:solidFill>
                <a:effectLst/>
                <a:latin typeface="Helvetica Neue"/>
              </a:rPr>
              <a:t>('</a:t>
            </a:r>
            <a:r>
              <a:rPr lang="en-US" i="0" dirty="0" err="1">
                <a:solidFill>
                  <a:srgbClr val="000000"/>
                </a:solidFill>
                <a:effectLst/>
                <a:latin typeface="Helvetica Neue"/>
              </a:rPr>
              <a:t>District_code</a:t>
            </a:r>
            <a:r>
              <a:rPr lang="en-US" i="0" dirty="0">
                <a:solidFill>
                  <a:srgbClr val="000000"/>
                </a:solidFill>
                <a:effectLst/>
                <a:latin typeface="Helvetica Neue"/>
              </a:rPr>
              <a:t>’)</a:t>
            </a:r>
            <a:endParaRPr lang="en-US" i="0" dirty="0">
              <a:solidFill>
                <a:srgbClr val="000000"/>
              </a:solidFill>
              <a:effectLst/>
              <a:latin typeface="Helvetica Neue"/>
            </a:endParaRPr>
          </a:p>
          <a:p>
            <a:endParaRPr lang="en-US" i="0" dirty="0">
              <a:solidFill>
                <a:srgbClr val="000000"/>
              </a:solidFill>
              <a:effectLst/>
              <a:latin typeface="Helvetica Neue"/>
            </a:endParaRPr>
          </a:p>
          <a:p>
            <a:endParaRPr lang="en-US" dirty="0"/>
          </a:p>
          <a:p>
            <a:endParaRPr lang="en-I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Weather Analysis</a:t>
            </a:r>
            <a:endParaRPr lang="en-IN" dirty="0"/>
          </a:p>
        </p:txBody>
      </p:sp>
      <p:sp>
        <p:nvSpPr>
          <p:cNvPr id="3" name="Content Placeholder 2"/>
          <p:cNvSpPr>
            <a:spLocks noGrp="1"/>
          </p:cNvSpPr>
          <p:nvPr>
            <p:ph idx="1"/>
          </p:nvPr>
        </p:nvSpPr>
        <p:spPr>
          <a:xfrm>
            <a:off x="457200" y="731838"/>
            <a:ext cx="8229600" cy="5937522"/>
          </a:xfrm>
        </p:spPr>
        <p:txBody>
          <a:bodyPr>
            <a:normAutofit fontScale="55000" lnSpcReduction="20000"/>
          </a:bodyPr>
          <a:lstStyle/>
          <a:p>
            <a:r>
              <a:rPr lang="en-US" dirty="0"/>
              <a:t>Q. 1)  Find all the unique 'Wind Speed' values in the data.</a:t>
            </a:r>
            <a:endParaRPr lang="en-US" dirty="0"/>
          </a:p>
          <a:p>
            <a:r>
              <a:rPr lang="en-US" dirty="0"/>
              <a:t>Q. 2) Find the number of times when the 'Weather is exactly Clear'.</a:t>
            </a:r>
            <a:endParaRPr lang="en-US" dirty="0"/>
          </a:p>
          <a:p>
            <a:r>
              <a:rPr lang="en-US" dirty="0"/>
              <a:t>Q. 3) Find the number of times when the 'Wind Speed was exactly 4 km/h'.</a:t>
            </a:r>
            <a:endParaRPr lang="en-US" dirty="0"/>
          </a:p>
          <a:p>
            <a:r>
              <a:rPr lang="en-US" dirty="0"/>
              <a:t>Q. 4) Find out all the Null Values in the data.</a:t>
            </a:r>
            <a:endParaRPr lang="en-US" dirty="0"/>
          </a:p>
          <a:p>
            <a:r>
              <a:rPr lang="en-US" dirty="0"/>
              <a:t>Q. 5) Rename the column name 'Weather' of the </a:t>
            </a:r>
            <a:r>
              <a:rPr lang="en-US" dirty="0" err="1"/>
              <a:t>dataframe</a:t>
            </a:r>
            <a:r>
              <a:rPr lang="en-US" dirty="0"/>
              <a:t> to 'Weather Condition'.</a:t>
            </a:r>
            <a:endParaRPr lang="en-US" dirty="0"/>
          </a:p>
          <a:p>
            <a:r>
              <a:rPr lang="en-US" dirty="0"/>
              <a:t>Q. 6) What is the mean 'Visibility' ?</a:t>
            </a:r>
            <a:endParaRPr lang="en-US" dirty="0"/>
          </a:p>
          <a:p>
            <a:r>
              <a:rPr lang="en-US" dirty="0"/>
              <a:t>Q. 7) What is the Standard Deviation of 'Pressure'  in this data?</a:t>
            </a:r>
            <a:endParaRPr lang="en-US" dirty="0"/>
          </a:p>
          <a:p>
            <a:r>
              <a:rPr lang="en-US" dirty="0"/>
              <a:t>Q. 8) What is the Variance of 'Relative Humidity' in this data ?</a:t>
            </a:r>
            <a:endParaRPr lang="en-US" dirty="0"/>
          </a:p>
          <a:p>
            <a:r>
              <a:rPr lang="en-US" dirty="0"/>
              <a:t>Q. 9) Find all instances when 'Snow' was recorded.</a:t>
            </a:r>
            <a:endParaRPr lang="en-US" dirty="0"/>
          </a:p>
          <a:p>
            <a:r>
              <a:rPr lang="en-US" dirty="0"/>
              <a:t>Q. 10) Find all instances when 'Wind Speed is above 24' and 'Visibility is 25'.</a:t>
            </a:r>
            <a:endParaRPr lang="en-US" dirty="0"/>
          </a:p>
          <a:p>
            <a:r>
              <a:rPr lang="en-US" dirty="0"/>
              <a:t>Q. 11) What is the Mean value of each column against each 'Weather Condition ?</a:t>
            </a:r>
            <a:endParaRPr lang="en-US" dirty="0"/>
          </a:p>
          <a:p>
            <a:r>
              <a:rPr lang="en-US" dirty="0"/>
              <a:t>Q. 12) What is the Minimum &amp; Maximum value of each column against each 'Weather Condition ?</a:t>
            </a:r>
            <a:endParaRPr lang="en-US" dirty="0"/>
          </a:p>
          <a:p>
            <a:r>
              <a:rPr lang="en-US" dirty="0"/>
              <a:t>Q. 13) Show all the Records where Weather Condition is Fog.</a:t>
            </a:r>
            <a:endParaRPr lang="en-US" dirty="0"/>
          </a:p>
          <a:p>
            <a:r>
              <a:rPr lang="en-US" dirty="0"/>
              <a:t>Q. 14) Find all instances when 'Weather is Clear' or 'Visibility is above 40'.</a:t>
            </a:r>
            <a:endParaRPr lang="en-US" dirty="0"/>
          </a:p>
          <a:p>
            <a:r>
              <a:rPr lang="en-US" dirty="0"/>
              <a:t>Q. 15) Find all instances when :</a:t>
            </a:r>
            <a:endParaRPr lang="en-US" dirty="0"/>
          </a:p>
          <a:p>
            <a:r>
              <a:rPr lang="en-US" dirty="0"/>
              <a:t>A. 'Weather is Clear' and 'Relative Humidity is greater than 50'</a:t>
            </a:r>
            <a:endParaRPr lang="en-US" dirty="0"/>
          </a:p>
          <a:p>
            <a:r>
              <a:rPr lang="en-US" dirty="0"/>
              <a:t>or</a:t>
            </a:r>
            <a:endParaRPr lang="en-US" dirty="0"/>
          </a:p>
          <a:p>
            <a:r>
              <a:rPr lang="en-US" dirty="0"/>
              <a:t>B. 'Visibility is above 40'</a:t>
            </a:r>
            <a:endParaRPr lang="en-US" dirty="0"/>
          </a:p>
          <a:p>
            <a:endParaRPr lang="en-US" dirty="0"/>
          </a:p>
          <a:p>
            <a:endParaRPr lang="en-US" dirty="0"/>
          </a:p>
          <a:p>
            <a:endParaRPr 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fontScale="25000" lnSpcReduction="20000"/>
          </a:bodyPr>
          <a:lstStyle/>
          <a:p>
            <a:r>
              <a:rPr lang="en-US" sz="5500" dirty="0"/>
              <a:t>A-1 data['Wind Speed'].unique()</a:t>
            </a:r>
            <a:endParaRPr lang="en-US" sz="5500" dirty="0"/>
          </a:p>
          <a:p>
            <a:endParaRPr lang="en-US" sz="5500" dirty="0"/>
          </a:p>
          <a:p>
            <a:r>
              <a:rPr lang="en-US" sz="5500" dirty="0"/>
              <a:t>A-2 data[</a:t>
            </a:r>
            <a:r>
              <a:rPr lang="en-US" sz="5500" dirty="0" err="1"/>
              <a:t>data.weather</a:t>
            </a:r>
            <a:r>
              <a:rPr lang="en-US" sz="5500" dirty="0"/>
              <a:t>=='Clear']</a:t>
            </a:r>
            <a:endParaRPr lang="en-US" sz="5500" dirty="0"/>
          </a:p>
          <a:p>
            <a:endParaRPr lang="en-US" sz="5500" dirty="0"/>
          </a:p>
          <a:p>
            <a:r>
              <a:rPr lang="en-US" sz="5500" dirty="0"/>
              <a:t>A-2 </a:t>
            </a:r>
            <a:r>
              <a:rPr lang="en-US" sz="5500" dirty="0" err="1"/>
              <a:t>data.groupby</a:t>
            </a:r>
            <a:r>
              <a:rPr lang="en-US" sz="5500" dirty="0"/>
              <a:t>('weather').</a:t>
            </a:r>
            <a:r>
              <a:rPr lang="en-US" sz="5500" dirty="0" err="1"/>
              <a:t>get_group</a:t>
            </a:r>
            <a:r>
              <a:rPr lang="en-US" sz="5500" dirty="0"/>
              <a:t>('Clear')</a:t>
            </a:r>
            <a:endParaRPr lang="en-US" sz="5500" dirty="0"/>
          </a:p>
          <a:p>
            <a:endParaRPr lang="en-US" sz="5500" dirty="0"/>
          </a:p>
          <a:p>
            <a:r>
              <a:rPr lang="en-US" sz="5500" dirty="0"/>
              <a:t>A-3 data[data['Wind Speed']==4]</a:t>
            </a:r>
            <a:endParaRPr lang="en-US" sz="5500" dirty="0"/>
          </a:p>
          <a:p>
            <a:endParaRPr lang="en-US" sz="5500" dirty="0"/>
          </a:p>
          <a:p>
            <a:r>
              <a:rPr lang="en-US" sz="5500" dirty="0"/>
              <a:t>A-4 </a:t>
            </a:r>
            <a:r>
              <a:rPr lang="en-US" sz="5500" dirty="0" err="1"/>
              <a:t>data.isnull</a:t>
            </a:r>
            <a:r>
              <a:rPr lang="en-US" sz="5500" dirty="0"/>
              <a:t>().sum()</a:t>
            </a:r>
            <a:endParaRPr lang="en-US" sz="5500" dirty="0"/>
          </a:p>
          <a:p>
            <a:endParaRPr lang="en-US" sz="5500" dirty="0"/>
          </a:p>
          <a:p>
            <a:r>
              <a:rPr lang="en-US" sz="5500" dirty="0"/>
              <a:t>A-5 </a:t>
            </a:r>
            <a:r>
              <a:rPr lang="en-US" sz="5500" dirty="0" err="1"/>
              <a:t>data.rename</a:t>
            </a:r>
            <a:r>
              <a:rPr lang="en-US" sz="5500" dirty="0"/>
              <a:t>(Columns={'</a:t>
            </a:r>
            <a:r>
              <a:rPr lang="en-US" sz="5500" dirty="0" err="1"/>
              <a:t>Weather':'Weather</a:t>
            </a:r>
            <a:r>
              <a:rPr lang="en-US" sz="5500" dirty="0"/>
              <a:t> Condition'},</a:t>
            </a:r>
            <a:r>
              <a:rPr lang="en-US" sz="5500" dirty="0" err="1"/>
              <a:t>inplace</a:t>
            </a:r>
            <a:r>
              <a:rPr lang="en-US" sz="5500" dirty="0"/>
              <a:t>=True)</a:t>
            </a:r>
            <a:endParaRPr lang="en-US" sz="5500" dirty="0"/>
          </a:p>
          <a:p>
            <a:endParaRPr lang="en-US" sz="5500" dirty="0"/>
          </a:p>
          <a:p>
            <a:r>
              <a:rPr lang="en-US" sz="5500" dirty="0"/>
              <a:t>A-6 </a:t>
            </a:r>
            <a:r>
              <a:rPr lang="en-US" sz="5500" dirty="0" err="1"/>
              <a:t>data.Visibility.mean</a:t>
            </a:r>
            <a:r>
              <a:rPr lang="en-US" sz="5500" dirty="0"/>
              <a:t>()</a:t>
            </a:r>
            <a:endParaRPr lang="en-US" sz="5500" dirty="0"/>
          </a:p>
          <a:p>
            <a:endParaRPr lang="en-US" sz="5500" dirty="0"/>
          </a:p>
          <a:p>
            <a:r>
              <a:rPr lang="en-US" sz="5500" dirty="0"/>
              <a:t>A-7 </a:t>
            </a:r>
            <a:r>
              <a:rPr lang="en-US" sz="5500" dirty="0" err="1"/>
              <a:t>data.Press_kPa.std</a:t>
            </a:r>
            <a:r>
              <a:rPr lang="en-US" sz="5500" dirty="0"/>
              <a:t>()</a:t>
            </a:r>
            <a:endParaRPr lang="en-US" sz="5500" dirty="0"/>
          </a:p>
          <a:p>
            <a:endParaRPr lang="en-US" sz="5500" dirty="0"/>
          </a:p>
          <a:p>
            <a:r>
              <a:rPr lang="en-US" sz="5500" dirty="0"/>
              <a:t>A-8 data['Rel Hum'].var()</a:t>
            </a:r>
            <a:endParaRPr lang="en-US" sz="5500" dirty="0"/>
          </a:p>
          <a:p>
            <a:endParaRPr lang="en-US" sz="5500" dirty="0"/>
          </a:p>
          <a:p>
            <a:r>
              <a:rPr lang="en-US" sz="5500" dirty="0"/>
              <a:t>A-9 data[data['Weather Condition'].</a:t>
            </a:r>
            <a:r>
              <a:rPr lang="en-US" sz="5500" dirty="0" err="1"/>
              <a:t>str.contains</a:t>
            </a:r>
            <a:r>
              <a:rPr lang="en-US" sz="5500" dirty="0"/>
              <a:t>('Snow')]</a:t>
            </a:r>
            <a:endParaRPr lang="en-US" sz="5500" dirty="0"/>
          </a:p>
          <a:p>
            <a:endParaRPr lang="en-US" sz="5500" dirty="0"/>
          </a:p>
          <a:p>
            <a:r>
              <a:rPr lang="en-US" sz="5500" dirty="0"/>
              <a:t>A-10 data[(data['Wind </a:t>
            </a:r>
            <a:r>
              <a:rPr lang="en-US" sz="5500" dirty="0" err="1"/>
              <a:t>Speed_km</a:t>
            </a:r>
            <a:r>
              <a:rPr lang="en-US" sz="5500" dirty="0"/>
              <a:t>/h']&gt;24) &amp; (data['</a:t>
            </a:r>
            <a:r>
              <a:rPr lang="en-US" sz="5500" dirty="0" err="1"/>
              <a:t>Visibility_km</a:t>
            </a:r>
            <a:r>
              <a:rPr lang="en-US" sz="5500" dirty="0"/>
              <a:t>']==25)]</a:t>
            </a:r>
            <a:endParaRPr lang="en-US" sz="5500" dirty="0"/>
          </a:p>
          <a:p>
            <a:endParaRPr lang="en-US" sz="5500" dirty="0"/>
          </a:p>
          <a:p>
            <a:r>
              <a:rPr lang="en-US" sz="5500" dirty="0"/>
              <a:t>A-11 </a:t>
            </a:r>
            <a:r>
              <a:rPr lang="en-US" sz="5500" dirty="0" err="1"/>
              <a:t>data.groupby</a:t>
            </a:r>
            <a:r>
              <a:rPr lang="en-US" sz="5500" dirty="0"/>
              <a:t>('Weather Condition').mean()</a:t>
            </a:r>
            <a:endParaRPr lang="en-US" sz="5500" dirty="0"/>
          </a:p>
          <a:p>
            <a:r>
              <a:rPr lang="en-US" sz="5500" dirty="0"/>
              <a:t>A-12 </a:t>
            </a:r>
            <a:r>
              <a:rPr lang="en-US" sz="5500" dirty="0" err="1"/>
              <a:t>data.groupby</a:t>
            </a:r>
            <a:r>
              <a:rPr lang="en-US" sz="5500" dirty="0"/>
              <a:t>('Weather Condition').min()</a:t>
            </a:r>
            <a:endParaRPr lang="en-US" sz="5500" dirty="0"/>
          </a:p>
          <a:p>
            <a:endParaRPr lang="en-US" sz="5500" dirty="0"/>
          </a:p>
          <a:p>
            <a:r>
              <a:rPr lang="en-US" sz="5500" dirty="0"/>
              <a:t>A-13 data[data['Weather Condition']=='fog']</a:t>
            </a:r>
            <a:endParaRPr lang="en-US" sz="5500" dirty="0"/>
          </a:p>
          <a:p>
            <a:endParaRPr lang="en-US" sz="5500" dirty="0"/>
          </a:p>
          <a:p>
            <a:r>
              <a:rPr lang="en-US" sz="5500" dirty="0"/>
              <a:t>A-14 data[(data['Weather Condition']=='Clear') | (data['</a:t>
            </a:r>
            <a:r>
              <a:rPr lang="en-US" sz="5500" dirty="0" err="1"/>
              <a:t>Visibility_km</a:t>
            </a:r>
            <a:r>
              <a:rPr lang="en-US" sz="5500" dirty="0"/>
              <a:t>']&gt;40)]</a:t>
            </a:r>
            <a:endParaRPr lang="en-US" sz="5500" dirty="0"/>
          </a:p>
          <a:p>
            <a:endParaRPr lang="en-US" sz="5500" dirty="0"/>
          </a:p>
          <a:p>
            <a:r>
              <a:rPr lang="en-US" sz="5500" dirty="0"/>
              <a:t>A-15 data[(data['</a:t>
            </a:r>
            <a:r>
              <a:rPr lang="en-US" sz="5500" dirty="0" err="1"/>
              <a:t>Weather_Condition</a:t>
            </a:r>
            <a:r>
              <a:rPr lang="en-US" sz="5500" dirty="0"/>
              <a:t>']=='Clear')&amp;(data['Rel Hm']&gt;50) | (data['Visibility']&gt;40)]</a:t>
            </a:r>
            <a:endParaRPr lang="en-IN" sz="5500" dirty="0"/>
          </a:p>
          <a:p>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Netflix Data Analysis</a:t>
            </a:r>
            <a:endParaRPr lang="en-IN" dirty="0"/>
          </a:p>
        </p:txBody>
      </p:sp>
      <p:sp>
        <p:nvSpPr>
          <p:cNvPr id="3" name="Content Placeholder 2"/>
          <p:cNvSpPr>
            <a:spLocks noGrp="1"/>
          </p:cNvSpPr>
          <p:nvPr>
            <p:ph idx="1"/>
          </p:nvPr>
        </p:nvSpPr>
        <p:spPr>
          <a:xfrm>
            <a:off x="457200" y="836712"/>
            <a:ext cx="8229600" cy="5904656"/>
          </a:xfrm>
        </p:spPr>
        <p:txBody>
          <a:bodyPr/>
          <a:lstStyle/>
          <a:p>
            <a:r>
              <a:rPr lang="en-US" sz="2400" b="1" i="0" dirty="0">
                <a:solidFill>
                  <a:srgbClr val="000000"/>
                </a:solidFill>
                <a:effectLst/>
                <a:latin typeface="Helvetica Neue"/>
              </a:rPr>
              <a:t>For 'House of Cards', what is the Show id and Who is the Director of this show?</a:t>
            </a:r>
            <a:endParaRPr lang="en-US" sz="2400" b="1" i="0" dirty="0">
              <a:solidFill>
                <a:srgbClr val="000000"/>
              </a:solidFill>
              <a:effectLst/>
              <a:latin typeface="Helvetica Neue"/>
            </a:endParaRPr>
          </a:p>
          <a:p>
            <a:r>
              <a:rPr lang="en-US" sz="2000" b="1" i="0" dirty="0">
                <a:solidFill>
                  <a:srgbClr val="000000"/>
                </a:solidFill>
                <a:effectLst/>
                <a:latin typeface="Helvetica Neue"/>
              </a:rPr>
              <a:t>In which year highest number of the TV Shows &amp; Movies were released? Show with Bar Graph.</a:t>
            </a:r>
            <a:endParaRPr lang="en-US" sz="2000" b="1" i="0" dirty="0">
              <a:solidFill>
                <a:srgbClr val="000000"/>
              </a:solidFill>
              <a:effectLst/>
              <a:latin typeface="Helvetica Neue"/>
            </a:endParaRPr>
          </a:p>
          <a:p>
            <a:r>
              <a:rPr lang="en-US" sz="2000" b="1" i="0" dirty="0">
                <a:solidFill>
                  <a:srgbClr val="000000"/>
                </a:solidFill>
                <a:effectLst/>
                <a:latin typeface="Helvetica Neue"/>
              </a:rPr>
              <a:t>How many Movies &amp; TV Shows are in the dataset? Show with Bar Graph</a:t>
            </a:r>
            <a:endParaRPr lang="en-US" sz="2000" b="1" i="0" dirty="0">
              <a:solidFill>
                <a:srgbClr val="000000"/>
              </a:solidFill>
              <a:effectLst/>
              <a:latin typeface="Helvetica Neue"/>
            </a:endParaRPr>
          </a:p>
          <a:p>
            <a:r>
              <a:rPr lang="en-US" sz="2000" b="1" i="0" dirty="0">
                <a:solidFill>
                  <a:srgbClr val="000000"/>
                </a:solidFill>
                <a:effectLst/>
                <a:latin typeface="Helvetica Neue"/>
              </a:rPr>
              <a:t>Show all the Movies that were released in year 2000</a:t>
            </a:r>
            <a:endParaRPr lang="en-US" sz="2000" b="1" i="0" dirty="0">
              <a:solidFill>
                <a:srgbClr val="000000"/>
              </a:solidFill>
              <a:effectLst/>
              <a:latin typeface="Helvetica Neue"/>
            </a:endParaRPr>
          </a:p>
          <a:p>
            <a:r>
              <a:rPr lang="en-US" sz="2000" b="1" i="0" dirty="0">
                <a:solidFill>
                  <a:srgbClr val="000000"/>
                </a:solidFill>
                <a:effectLst/>
                <a:latin typeface="Helvetica Neue"/>
              </a:rPr>
              <a:t>Show only the Titles of all TV Shows that were released in </a:t>
            </a:r>
            <a:r>
              <a:rPr lang="en-US" sz="2000" b="1" i="0" dirty="0" err="1">
                <a:solidFill>
                  <a:srgbClr val="000000"/>
                </a:solidFill>
                <a:effectLst/>
                <a:latin typeface="Helvetica Neue"/>
              </a:rPr>
              <a:t>india</a:t>
            </a:r>
            <a:r>
              <a:rPr lang="en-US" sz="2000" b="1" i="0" dirty="0">
                <a:solidFill>
                  <a:srgbClr val="000000"/>
                </a:solidFill>
                <a:effectLst/>
                <a:latin typeface="Helvetica Neue"/>
              </a:rPr>
              <a:t> only.</a:t>
            </a:r>
            <a:endParaRPr lang="en-US" sz="2000" b="1" dirty="0">
              <a:solidFill>
                <a:srgbClr val="000000"/>
              </a:solidFill>
              <a:latin typeface="Helvetica Neue"/>
            </a:endParaRPr>
          </a:p>
          <a:p>
            <a:r>
              <a:rPr lang="en-US" sz="2000" b="1" i="0" dirty="0">
                <a:solidFill>
                  <a:srgbClr val="000000"/>
                </a:solidFill>
                <a:effectLst/>
                <a:latin typeface="Helvetica Neue"/>
              </a:rPr>
              <a:t>Show Top 10 Directors who gave the highest number of tv shows &amp; movies to </a:t>
            </a:r>
            <a:r>
              <a:rPr lang="en-US" sz="2000" b="1" i="0" dirty="0" err="1">
                <a:solidFill>
                  <a:srgbClr val="000000"/>
                </a:solidFill>
                <a:effectLst/>
                <a:latin typeface="Helvetica Neue"/>
              </a:rPr>
              <a:t>netflix</a:t>
            </a:r>
            <a:r>
              <a:rPr lang="en-US" sz="2000" b="1" i="0" dirty="0">
                <a:solidFill>
                  <a:srgbClr val="000000"/>
                </a:solidFill>
                <a:effectLst/>
                <a:latin typeface="Helvetica Neue"/>
              </a:rPr>
              <a:t>?</a:t>
            </a:r>
            <a:endParaRPr lang="en-US" sz="2000" b="1" i="0" dirty="0">
              <a:solidFill>
                <a:srgbClr val="000000"/>
              </a:solidFill>
              <a:effectLst/>
              <a:latin typeface="Helvetica Neue"/>
            </a:endParaRPr>
          </a:p>
          <a:p>
            <a:r>
              <a:rPr lang="en-US" sz="1800" b="1" i="0" dirty="0">
                <a:solidFill>
                  <a:srgbClr val="000000"/>
                </a:solidFill>
                <a:effectLst/>
                <a:latin typeface="Helvetica Neue"/>
              </a:rPr>
              <a:t>Show all the Records, where "Category is Movie and Type is Comedies" or "Country is United Kingdom“</a:t>
            </a:r>
            <a:endParaRPr lang="en-US" sz="1800" b="1" i="0" dirty="0">
              <a:solidFill>
                <a:srgbClr val="000000"/>
              </a:solidFill>
              <a:effectLst/>
              <a:latin typeface="Helvetica Neue"/>
            </a:endParaRPr>
          </a:p>
          <a:p>
            <a:r>
              <a:rPr lang="en-US" sz="1800" b="1" i="0" dirty="0">
                <a:solidFill>
                  <a:srgbClr val="000000"/>
                </a:solidFill>
                <a:effectLst/>
                <a:latin typeface="Helvetica Neue"/>
              </a:rPr>
              <a:t>In how many movies/</a:t>
            </a:r>
            <a:r>
              <a:rPr lang="en-US" sz="1800" b="1" i="0" dirty="0" err="1">
                <a:solidFill>
                  <a:srgbClr val="000000"/>
                </a:solidFill>
                <a:effectLst/>
                <a:latin typeface="Helvetica Neue"/>
              </a:rPr>
              <a:t>shows,Tom</a:t>
            </a:r>
            <a:r>
              <a:rPr lang="en-US" sz="1800" b="1" i="0" dirty="0">
                <a:solidFill>
                  <a:srgbClr val="000000"/>
                </a:solidFill>
                <a:effectLst/>
                <a:latin typeface="Helvetica Neue"/>
              </a:rPr>
              <a:t> Cruise was cast?</a:t>
            </a:r>
            <a:endParaRPr lang="en-US" sz="1800" b="1" i="0" dirty="0">
              <a:solidFill>
                <a:srgbClr val="000000"/>
              </a:solidFill>
              <a:effectLst/>
              <a:latin typeface="Helvetica Neue"/>
            </a:endParaRPr>
          </a:p>
          <a:p>
            <a:r>
              <a:rPr lang="en-US" sz="1800" b="1" i="0" dirty="0">
                <a:solidFill>
                  <a:srgbClr val="000000"/>
                </a:solidFill>
                <a:effectLst/>
                <a:latin typeface="Helvetica Neue"/>
              </a:rPr>
              <a:t>What are the different Ratings defined by Netflix?</a:t>
            </a:r>
            <a:endParaRPr lang="en-US" sz="1800" b="1" i="0" dirty="0">
              <a:solidFill>
                <a:srgbClr val="000000"/>
              </a:solidFill>
              <a:effectLst/>
              <a:latin typeface="Helvetica Neue"/>
            </a:endParaRPr>
          </a:p>
          <a:p>
            <a:r>
              <a:rPr lang="en-US" sz="1600" b="1" i="0" dirty="0">
                <a:solidFill>
                  <a:srgbClr val="000000"/>
                </a:solidFill>
                <a:effectLst/>
                <a:latin typeface="Helvetica Neue"/>
              </a:rPr>
              <a:t>How many Movies got the 'TV-14' rating in Canada?</a:t>
            </a:r>
            <a:endParaRPr lang="en-US" sz="1600" b="1" i="0" dirty="0">
              <a:solidFill>
                <a:srgbClr val="000000"/>
              </a:solidFill>
              <a:effectLst/>
              <a:latin typeface="Helvetica Neue"/>
            </a:endParaRPr>
          </a:p>
          <a:p>
            <a:r>
              <a:rPr lang="en-US" sz="1600" b="1" i="0" dirty="0">
                <a:solidFill>
                  <a:srgbClr val="000000"/>
                </a:solidFill>
                <a:effectLst/>
                <a:latin typeface="Helvetica Neue"/>
              </a:rPr>
              <a:t>How many TV Show got the 'R' rating after year 2018?</a:t>
            </a:r>
            <a:endParaRPr lang="en-US" sz="1600" b="1" i="0" dirty="0">
              <a:solidFill>
                <a:srgbClr val="000000"/>
              </a:solidFill>
              <a:effectLst/>
              <a:latin typeface="Helvetica Neue"/>
            </a:endParaRPr>
          </a:p>
          <a:p>
            <a:endParaRPr lang="en-US" sz="1800" b="1" i="0" dirty="0">
              <a:solidFill>
                <a:srgbClr val="000000"/>
              </a:solidFill>
              <a:effectLst/>
              <a:latin typeface="Helvetica Neue"/>
            </a:endParaRPr>
          </a:p>
          <a:p>
            <a:endParaRPr lang="en-US" sz="1800" b="1" i="0" dirty="0">
              <a:solidFill>
                <a:srgbClr val="000000"/>
              </a:solidFill>
              <a:effectLst/>
              <a:latin typeface="Helvetica Neue"/>
            </a:endParaRPr>
          </a:p>
          <a:p>
            <a:endParaRPr lang="en-US" sz="1800" b="1" i="0" dirty="0">
              <a:solidFill>
                <a:srgbClr val="000000"/>
              </a:solidFill>
              <a:effectLst/>
              <a:latin typeface="Helvetica Neue"/>
            </a:endParaRPr>
          </a:p>
          <a:p>
            <a:endParaRPr lang="en-US" sz="2000" b="1" i="0" dirty="0">
              <a:solidFill>
                <a:srgbClr val="000000"/>
              </a:solidFill>
              <a:effectLst/>
              <a:latin typeface="Helvetica Neue"/>
            </a:endParaRPr>
          </a:p>
          <a:p>
            <a:endParaRPr lang="en-US" sz="2000" b="1" i="0" dirty="0">
              <a:solidFill>
                <a:srgbClr val="000000"/>
              </a:solidFill>
              <a:effectLst/>
              <a:latin typeface="Helvetica Neue"/>
            </a:endParaRPr>
          </a:p>
          <a:p>
            <a:endParaRPr lang="en-US" sz="2000" b="1" i="0" dirty="0">
              <a:solidFill>
                <a:srgbClr val="000000"/>
              </a:solidFill>
              <a:effectLst/>
              <a:latin typeface="Helvetica Neue"/>
            </a:endParaRPr>
          </a:p>
          <a:p>
            <a:endParaRPr lang="en-US" sz="2000" b="1" i="0" dirty="0">
              <a:solidFill>
                <a:srgbClr val="000000"/>
              </a:solidFill>
              <a:effectLst/>
              <a:latin typeface="Helvetica Neue"/>
            </a:endParaRPr>
          </a:p>
          <a:p>
            <a:endParaRPr lang="en-US" sz="2000" b="1" i="0" dirty="0">
              <a:solidFill>
                <a:srgbClr val="000000"/>
              </a:solidFill>
              <a:effectLst/>
              <a:latin typeface="Helvetica Neue"/>
            </a:endParaRPr>
          </a:p>
          <a:p>
            <a:endParaRPr lang="en-US" sz="2400" b="1" i="0" dirty="0">
              <a:solidFill>
                <a:srgbClr val="000000"/>
              </a:solidFill>
              <a:effectLst/>
              <a:latin typeface="Helvetica Neue"/>
            </a:endParaRPr>
          </a:p>
          <a:p>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lstStyle/>
          <a:p>
            <a:r>
              <a:rPr lang="en-US" dirty="0"/>
              <a:t>What is the maximum duration of a Movie/Show on Netflix?</a:t>
            </a:r>
            <a:endParaRPr lang="en-US" dirty="0"/>
          </a:p>
          <a:p>
            <a:r>
              <a:rPr lang="en-IN" dirty="0" err="1"/>
              <a:t>data.Duration.dtypes</a:t>
            </a:r>
            <a:endParaRPr lang="en-US" dirty="0"/>
          </a:p>
          <a:p>
            <a:r>
              <a:rPr lang="en-US" dirty="0"/>
              <a:t>data[['</a:t>
            </a:r>
            <a:r>
              <a:rPr lang="en-US" dirty="0" err="1"/>
              <a:t>Minutes','Unit</a:t>
            </a:r>
            <a:r>
              <a:rPr lang="en-US" dirty="0"/>
              <a:t>']]=data['Duration'].</a:t>
            </a:r>
            <a:r>
              <a:rPr lang="en-US" dirty="0" err="1"/>
              <a:t>str.split</a:t>
            </a:r>
            <a:r>
              <a:rPr lang="en-US" dirty="0"/>
              <a:t>(' ',expand=True)</a:t>
            </a:r>
            <a:endParaRPr lang="en-US" dirty="0"/>
          </a:p>
          <a:p>
            <a:r>
              <a:rPr lang="en-IN" dirty="0"/>
              <a:t>data['Minutes'].max()</a:t>
            </a:r>
            <a:endParaRPr lang="en-I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fontScale="85000" lnSpcReduction="20000"/>
          </a:bodyPr>
          <a:lstStyle/>
          <a:p>
            <a:r>
              <a:rPr lang="en-US" sz="2400" dirty="0"/>
              <a:t>data[data['Title'].</a:t>
            </a:r>
            <a:r>
              <a:rPr lang="en-US" sz="2400" dirty="0" err="1"/>
              <a:t>isin</a:t>
            </a:r>
            <a:r>
              <a:rPr lang="en-US" sz="2400" dirty="0"/>
              <a:t>(['House of Cards’])]</a:t>
            </a:r>
            <a:endParaRPr lang="en-US" sz="2400" dirty="0"/>
          </a:p>
          <a:p>
            <a:pPr lvl="1"/>
            <a:r>
              <a:rPr lang="en-IN" sz="2000" dirty="0"/>
              <a:t>data['</a:t>
            </a:r>
            <a:r>
              <a:rPr lang="en-IN" sz="2000" dirty="0" err="1"/>
              <a:t>Date_N</a:t>
            </a:r>
            <a:r>
              <a:rPr lang="en-IN" sz="2000" dirty="0"/>
              <a:t>']=</a:t>
            </a:r>
            <a:r>
              <a:rPr lang="en-IN" sz="2000" dirty="0" err="1"/>
              <a:t>pd.to_datetime</a:t>
            </a:r>
            <a:r>
              <a:rPr lang="en-IN" sz="2000" dirty="0"/>
              <a:t>(data['</a:t>
            </a:r>
            <a:r>
              <a:rPr lang="en-IN" sz="2000" dirty="0" err="1"/>
              <a:t>Release_Date</a:t>
            </a:r>
            <a:r>
              <a:rPr lang="en-IN" sz="2000" dirty="0"/>
              <a:t>’])</a:t>
            </a:r>
            <a:endParaRPr lang="en-US" sz="2000" dirty="0"/>
          </a:p>
          <a:p>
            <a:pPr lvl="1"/>
            <a:r>
              <a:rPr lang="en-US" sz="2000" dirty="0"/>
              <a:t>data['</a:t>
            </a:r>
            <a:r>
              <a:rPr lang="en-US" sz="2000" dirty="0" err="1"/>
              <a:t>Date_N</a:t>
            </a:r>
            <a:r>
              <a:rPr lang="en-US" sz="2000" dirty="0"/>
              <a:t>'].</a:t>
            </a:r>
            <a:r>
              <a:rPr lang="en-US" sz="2000" dirty="0" err="1"/>
              <a:t>dt.year.value_counts</a:t>
            </a:r>
            <a:r>
              <a:rPr lang="en-US" sz="2000" dirty="0"/>
              <a:t>()</a:t>
            </a:r>
            <a:endParaRPr lang="en-US" sz="2000" dirty="0"/>
          </a:p>
          <a:p>
            <a:pPr lvl="1"/>
            <a:r>
              <a:rPr lang="en-US" sz="2000" dirty="0"/>
              <a:t>data['</a:t>
            </a:r>
            <a:r>
              <a:rPr lang="en-US" sz="2000" dirty="0" err="1"/>
              <a:t>Date_N</a:t>
            </a:r>
            <a:r>
              <a:rPr lang="en-US" sz="2000" dirty="0"/>
              <a:t>'].</a:t>
            </a:r>
            <a:r>
              <a:rPr lang="en-US" sz="2000" dirty="0" err="1"/>
              <a:t>dt.year.value_counts</a:t>
            </a:r>
            <a:r>
              <a:rPr lang="en-US" sz="2000" dirty="0"/>
              <a:t>().plot(kind='bar’)</a:t>
            </a:r>
            <a:endParaRPr lang="en-US" sz="2000" dirty="0"/>
          </a:p>
          <a:p>
            <a:endParaRPr lang="en-US" sz="2400" dirty="0"/>
          </a:p>
          <a:p>
            <a:r>
              <a:rPr lang="en-US" sz="2400" dirty="0" err="1"/>
              <a:t>data.groupby</a:t>
            </a:r>
            <a:r>
              <a:rPr lang="en-US" sz="2400" dirty="0"/>
              <a:t>('Category').</a:t>
            </a:r>
            <a:r>
              <a:rPr lang="en-US" sz="2400" dirty="0" err="1"/>
              <a:t>Category.count</a:t>
            </a:r>
            <a:r>
              <a:rPr lang="en-US" sz="2400" dirty="0"/>
              <a:t>()</a:t>
            </a:r>
            <a:endParaRPr lang="en-US" sz="2400" dirty="0"/>
          </a:p>
          <a:p>
            <a:pPr lvl="1"/>
            <a:r>
              <a:rPr lang="en-US" sz="2000" dirty="0" err="1"/>
              <a:t>sns.countplot</a:t>
            </a:r>
            <a:r>
              <a:rPr lang="en-US" sz="2000" dirty="0"/>
              <a:t>(data['Category’])</a:t>
            </a:r>
            <a:endParaRPr lang="en-US" sz="2000" dirty="0"/>
          </a:p>
          <a:p>
            <a:r>
              <a:rPr lang="en-US" sz="2400" dirty="0"/>
              <a:t>data['Year']=data['</a:t>
            </a:r>
            <a:r>
              <a:rPr lang="en-US" sz="2400" dirty="0" err="1"/>
              <a:t>Date_N</a:t>
            </a:r>
            <a:r>
              <a:rPr lang="en-US" sz="2400" dirty="0"/>
              <a:t>'].</a:t>
            </a:r>
            <a:r>
              <a:rPr lang="en-US" sz="2400" dirty="0" err="1"/>
              <a:t>dt.year</a:t>
            </a:r>
            <a:endParaRPr lang="en-US" sz="2400" dirty="0"/>
          </a:p>
          <a:p>
            <a:r>
              <a:rPr lang="en-US" sz="2400" dirty="0"/>
              <a:t>data[(data['Category']=='Movie') &amp; (data['Year']==2020)]</a:t>
            </a:r>
            <a:endParaRPr lang="en-US" sz="2400" dirty="0"/>
          </a:p>
          <a:p>
            <a:r>
              <a:rPr lang="en-US" sz="2400" dirty="0"/>
              <a:t>data[(data['Category']=='TV Show') &amp; (data['Country']=='India') ]['Title’]</a:t>
            </a:r>
            <a:endParaRPr lang="en-US" sz="2400" dirty="0"/>
          </a:p>
          <a:p>
            <a:r>
              <a:rPr lang="en-US" sz="2400" dirty="0"/>
              <a:t>data['Director'].</a:t>
            </a:r>
            <a:r>
              <a:rPr lang="en-US" sz="2400" dirty="0" err="1"/>
              <a:t>value_counts</a:t>
            </a:r>
            <a:r>
              <a:rPr lang="en-US" sz="2400" dirty="0"/>
              <a:t>().head(2)</a:t>
            </a:r>
            <a:endParaRPr lang="en-US" sz="2400" dirty="0"/>
          </a:p>
          <a:p>
            <a:r>
              <a:rPr lang="en-US" sz="2400" dirty="0"/>
              <a:t>data[(data['Category']=='Movie')&amp;(data['Type']=='Comedies')| (data['Country']=='United Kingdom’)]</a:t>
            </a:r>
            <a:endParaRPr lang="en-US" sz="2400" dirty="0"/>
          </a:p>
          <a:p>
            <a:r>
              <a:rPr lang="en-US" sz="2400" dirty="0"/>
              <a:t>data[data['Cast'].</a:t>
            </a:r>
            <a:r>
              <a:rPr lang="en-US" sz="2400" dirty="0" err="1"/>
              <a:t>isin</a:t>
            </a:r>
            <a:r>
              <a:rPr lang="en-US" sz="2400" dirty="0"/>
              <a:t>(['Tom Cruise’])]</a:t>
            </a:r>
            <a:endParaRPr lang="en-US" sz="2400" dirty="0"/>
          </a:p>
          <a:p>
            <a:r>
              <a:rPr lang="en-US" sz="2400" dirty="0"/>
              <a:t>data['Rating'].</a:t>
            </a:r>
            <a:r>
              <a:rPr lang="en-US" sz="2400" dirty="0" err="1"/>
              <a:t>nunique</a:t>
            </a:r>
            <a:r>
              <a:rPr lang="en-US" sz="2400" dirty="0"/>
              <a:t>()</a:t>
            </a:r>
            <a:endParaRPr lang="en-US" sz="2400" dirty="0"/>
          </a:p>
          <a:p>
            <a:r>
              <a:rPr lang="en-US" sz="2400" dirty="0"/>
              <a:t>data[(data['Category']=='Movie')&amp;(data['Rating']=='TV-14')].shape</a:t>
            </a:r>
            <a:endParaRPr lang="en-US" sz="2400" dirty="0"/>
          </a:p>
          <a:p>
            <a:pPr lvl="1"/>
            <a:r>
              <a:rPr lang="en-US" sz="2000" dirty="0"/>
              <a:t>data[(data['Category']=='Movie')&amp;(data['Rating']=='TV-14') &amp; (data['Country']=='Canada’)]</a:t>
            </a:r>
            <a:endParaRPr lang="en-US" sz="2000" dirty="0"/>
          </a:p>
          <a:p>
            <a:br>
              <a:rPr lang="en-US" sz="2400" dirty="0"/>
            </a:br>
            <a:r>
              <a:rPr lang="en-US" sz="2400" dirty="0"/>
              <a:t>data[(data['Category']=='TV Show')&amp;(data['Rating']=='R')&amp;(data['Year']&gt;2018)]</a:t>
            </a:r>
            <a:endParaRPr lang="en-US" sz="2400"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Restaurant Data with Pandas and Seaborn</a:t>
            </a:r>
            <a:endParaRPr lang="en-IN" dirty="0"/>
          </a:p>
        </p:txBody>
      </p:sp>
      <p:sp>
        <p:nvSpPr>
          <p:cNvPr id="3" name="Content Placeholder 2"/>
          <p:cNvSpPr>
            <a:spLocks noGrp="1"/>
          </p:cNvSpPr>
          <p:nvPr>
            <p:ph idx="1"/>
          </p:nvPr>
        </p:nvSpPr>
        <p:spPr>
          <a:xfrm>
            <a:off x="457200" y="836712"/>
            <a:ext cx="8229600" cy="5746650"/>
          </a:xfrm>
        </p:spPr>
        <p:txBody>
          <a:bodyPr>
            <a:normAutofit fontScale="25000" lnSpcReduction="20000"/>
          </a:bodyPr>
          <a:lstStyle/>
          <a:p>
            <a:r>
              <a:rPr lang="en-IN" sz="6400" dirty="0"/>
              <a:t>How many weekdays are present in the dataset?</a:t>
            </a:r>
            <a:endParaRPr lang="en-IN" sz="6400" dirty="0"/>
          </a:p>
          <a:p>
            <a:endParaRPr lang="en-IN" sz="6400" dirty="0"/>
          </a:p>
          <a:p>
            <a:r>
              <a:rPr lang="en-IN" sz="6400" dirty="0" err="1"/>
              <a:t>tips.day.unique</a:t>
            </a:r>
            <a:r>
              <a:rPr lang="en-IN" sz="6400" dirty="0"/>
              <a:t>()</a:t>
            </a:r>
            <a:endParaRPr lang="en-IN" sz="6400" dirty="0"/>
          </a:p>
          <a:p>
            <a:endParaRPr lang="en-IN" sz="6400" dirty="0"/>
          </a:p>
          <a:p>
            <a:r>
              <a:rPr lang="en-IN" sz="6400" dirty="0"/>
              <a:t>How many dinners and lunches data are present in the dataset?</a:t>
            </a:r>
            <a:endParaRPr lang="en-IN" sz="6400" dirty="0"/>
          </a:p>
          <a:p>
            <a:r>
              <a:rPr lang="en-IN" sz="6400" dirty="0" err="1"/>
              <a:t>tips.time.value_counts</a:t>
            </a:r>
            <a:r>
              <a:rPr lang="en-IN" sz="6400" dirty="0"/>
              <a:t>()</a:t>
            </a:r>
            <a:endParaRPr lang="en-IN" sz="6400" dirty="0"/>
          </a:p>
          <a:p>
            <a:endParaRPr lang="en-IN" sz="6400" dirty="0"/>
          </a:p>
          <a:p>
            <a:r>
              <a:rPr lang="en-IN" sz="6400" dirty="0"/>
              <a:t>Plotting this:</a:t>
            </a:r>
            <a:endParaRPr lang="en-IN" sz="6400" dirty="0"/>
          </a:p>
          <a:p>
            <a:r>
              <a:rPr lang="en-IN" sz="6400" dirty="0" err="1"/>
              <a:t>tips.time.value_counts</a:t>
            </a:r>
            <a:r>
              <a:rPr lang="en-IN" sz="6400" dirty="0"/>
              <a:t>().plot(kind='bar')</a:t>
            </a:r>
            <a:endParaRPr lang="en-IN" sz="6400" dirty="0"/>
          </a:p>
          <a:p>
            <a:endParaRPr lang="en-IN" sz="6400" dirty="0"/>
          </a:p>
          <a:p>
            <a:r>
              <a:rPr lang="en-IN" sz="6400" dirty="0"/>
              <a:t>What is the proportion of the dinner and lunches in % ?</a:t>
            </a:r>
            <a:endParaRPr lang="en-IN" sz="6400" dirty="0"/>
          </a:p>
          <a:p>
            <a:r>
              <a:rPr lang="en-IN" sz="6400" dirty="0" err="1"/>
              <a:t>tips.time.value_counts</a:t>
            </a:r>
            <a:r>
              <a:rPr lang="en-IN" sz="6400" dirty="0"/>
              <a:t>(normalize=True)</a:t>
            </a:r>
            <a:endParaRPr lang="en-IN" sz="6400" dirty="0"/>
          </a:p>
          <a:p>
            <a:endParaRPr lang="en-IN" sz="6400" dirty="0"/>
          </a:p>
          <a:p>
            <a:r>
              <a:rPr lang="en-IN" sz="6400" dirty="0"/>
              <a:t>When does people pay more tips i.e. during lunch or dinner?</a:t>
            </a:r>
            <a:endParaRPr lang="en-IN" sz="6400" dirty="0"/>
          </a:p>
          <a:p>
            <a:endParaRPr lang="en-IN" sz="6400" dirty="0"/>
          </a:p>
          <a:p>
            <a:r>
              <a:rPr lang="en-IN" sz="6400" dirty="0" err="1"/>
              <a:t>tips.groupby</a:t>
            </a:r>
            <a:r>
              <a:rPr lang="en-IN" sz="6400" dirty="0"/>
              <a:t>(['time'])['tip'].mean()</a:t>
            </a:r>
            <a:endParaRPr lang="en-IN" sz="6400" dirty="0"/>
          </a:p>
          <a:p>
            <a:endParaRPr lang="en-IN" sz="6400" dirty="0"/>
          </a:p>
          <a:p>
            <a:r>
              <a:rPr lang="en-IN" sz="6400" dirty="0" err="1"/>
              <a:t>tips.groupby</a:t>
            </a:r>
            <a:r>
              <a:rPr lang="en-IN" sz="6400" dirty="0"/>
              <a:t>(['time'])['tip'].mean().</a:t>
            </a:r>
            <a:r>
              <a:rPr lang="en-IN" sz="6400" dirty="0" err="1"/>
              <a:t>plot.bar</a:t>
            </a:r>
            <a:r>
              <a:rPr lang="en-IN" sz="6400" dirty="0"/>
              <a:t>()</a:t>
            </a:r>
            <a:endParaRPr lang="en-IN" sz="6400" dirty="0"/>
          </a:p>
          <a:p>
            <a:endParaRPr lang="en-IN" sz="4300" dirty="0"/>
          </a:p>
          <a:p>
            <a:endParaRPr lang="en-IN" sz="6400" dirty="0"/>
          </a:p>
          <a:p>
            <a:r>
              <a:rPr lang="en-IN" sz="6400" dirty="0"/>
              <a:t> tips['</a:t>
            </a:r>
            <a:r>
              <a:rPr lang="en-IN" sz="6400" dirty="0" err="1"/>
              <a:t>tip_pct</a:t>
            </a:r>
            <a:r>
              <a:rPr lang="en-IN" sz="6400" dirty="0"/>
              <a:t>']=</a:t>
            </a:r>
            <a:r>
              <a:rPr lang="en-IN" sz="6400" dirty="0" err="1"/>
              <a:t>tips.tip</a:t>
            </a:r>
            <a:r>
              <a:rPr lang="en-IN" sz="6400" dirty="0"/>
              <a:t>/</a:t>
            </a:r>
            <a:r>
              <a:rPr lang="en-IN" sz="6400" dirty="0" err="1"/>
              <a:t>tips.total_bill</a:t>
            </a:r>
            <a:endParaRPr lang="en-IN" sz="6400" dirty="0"/>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399181"/>
          </a:xfrm>
        </p:spPr>
        <p:txBody>
          <a:bodyPr>
            <a:normAutofit fontScale="90000"/>
          </a:bodyPr>
          <a:lstStyle/>
          <a:p>
            <a:r>
              <a:rPr lang="en-IN" b="0" i="0" dirty="0">
                <a:solidFill>
                  <a:srgbClr val="000000"/>
                </a:solidFill>
                <a:effectLst/>
                <a:latin typeface="Segoe UI" panose="020B0502040204020203" pitchFamily="34" charset="0"/>
              </a:rPr>
              <a:t>Example Explained</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1800" b="0" i="0" dirty="0">
                <a:solidFill>
                  <a:srgbClr val="000000"/>
                </a:solidFill>
                <a:effectLst/>
                <a:latin typeface="Verdana" panose="020B0604030504040204" pitchFamily="34" charset="0"/>
              </a:rPr>
              <a:t>The first number represents the first dimension, which contains two arrays:</a:t>
            </a:r>
            <a:br>
              <a:rPr lang="en-US" sz="1800" dirty="0"/>
            </a:br>
            <a:r>
              <a:rPr lang="en-US" sz="1800" b="0" i="0" dirty="0">
                <a:solidFill>
                  <a:srgbClr val="000000"/>
                </a:solidFill>
                <a:effectLst/>
                <a:latin typeface="Verdana" panose="020B0604030504040204" pitchFamily="34" charset="0"/>
              </a:rPr>
              <a:t>[[1, 2, 3], [4, 5, 6]]</a:t>
            </a:r>
            <a:br>
              <a:rPr lang="en-US" sz="1800" dirty="0"/>
            </a:br>
            <a:r>
              <a:rPr lang="en-US" sz="1800" b="0" i="0" dirty="0">
                <a:solidFill>
                  <a:srgbClr val="000000"/>
                </a:solidFill>
                <a:effectLst/>
                <a:latin typeface="Verdana" panose="020B0604030504040204" pitchFamily="34" charset="0"/>
              </a:rPr>
              <a:t>and:</a:t>
            </a:r>
            <a:br>
              <a:rPr lang="en-US" sz="1800" dirty="0"/>
            </a:br>
            <a:r>
              <a:rPr lang="en-US" sz="1800" b="0" i="0" dirty="0">
                <a:solidFill>
                  <a:srgbClr val="000000"/>
                </a:solidFill>
                <a:effectLst/>
                <a:latin typeface="Verdana" panose="020B0604030504040204" pitchFamily="34" charset="0"/>
              </a:rPr>
              <a:t>[[7, 8, 9], [10, 11, 12]]</a:t>
            </a:r>
            <a:endParaRPr lang="en-US" sz="1800" b="0" i="0" dirty="0">
              <a:solidFill>
                <a:srgbClr val="000000"/>
              </a:solidFill>
              <a:effectLst/>
              <a:latin typeface="Verdana" panose="020B0604030504040204" pitchFamily="34" charset="0"/>
            </a:endParaRPr>
          </a:p>
          <a:p>
            <a:r>
              <a:rPr lang="en-IN" sz="1100" b="0" i="0" dirty="0">
                <a:solidFill>
                  <a:srgbClr val="000000"/>
                </a:solidFill>
                <a:effectLst/>
                <a:latin typeface="Verdana" panose="020B0604030504040204" pitchFamily="34" charset="0"/>
              </a:rPr>
              <a:t>Since we selected</a:t>
            </a:r>
            <a:r>
              <a:rPr lang="en-US" sz="1800" dirty="0">
                <a:solidFill>
                  <a:srgbClr val="000000"/>
                </a:solidFill>
                <a:latin typeface="Verdana" panose="020B0604030504040204" pitchFamily="34" charset="0"/>
              </a:rPr>
              <a:t> 0, </a:t>
            </a:r>
            <a:r>
              <a:rPr lang="en-US" sz="1100" b="0" i="0" dirty="0">
                <a:solidFill>
                  <a:srgbClr val="000000"/>
                </a:solidFill>
                <a:effectLst/>
                <a:latin typeface="Verdana" panose="020B0604030504040204" pitchFamily="34" charset="0"/>
              </a:rPr>
              <a:t>we are left with the first array:</a:t>
            </a:r>
            <a:endParaRPr lang="en-US" sz="1800" dirty="0">
              <a:solidFill>
                <a:srgbClr val="000000"/>
              </a:solidFill>
              <a:latin typeface="Verdana" panose="020B0604030504040204" pitchFamily="34" charset="0"/>
            </a:endParaRPr>
          </a:p>
          <a:p>
            <a:r>
              <a:rPr lang="en-IN" sz="1100" b="0" i="0" dirty="0">
                <a:solidFill>
                  <a:srgbClr val="000000"/>
                </a:solidFill>
                <a:effectLst/>
                <a:latin typeface="Verdana" panose="020B0604030504040204" pitchFamily="34" charset="0"/>
              </a:rPr>
              <a:t>[[1, 2, 3], [4, 5, 6]]</a:t>
            </a:r>
            <a:endParaRPr lang="en-US" sz="1800" b="0" i="0" dirty="0">
              <a:solidFill>
                <a:srgbClr val="000000"/>
              </a:solidFill>
              <a:effectLst/>
              <a:latin typeface="Verdana" panose="020B0604030504040204" pitchFamily="34" charset="0"/>
            </a:endParaRPr>
          </a:p>
          <a:p>
            <a:r>
              <a:rPr lang="en-US" sz="1100" b="0" i="0" dirty="0">
                <a:solidFill>
                  <a:srgbClr val="000000"/>
                </a:solidFill>
                <a:effectLst/>
                <a:latin typeface="Verdana" panose="020B0604030504040204" pitchFamily="34" charset="0"/>
              </a:rPr>
              <a:t>The second number represents the second dimension, which also contains two arrays:</a:t>
            </a:r>
            <a:br>
              <a:rPr lang="en-US" sz="1100" dirty="0"/>
            </a:br>
            <a:r>
              <a:rPr lang="en-US" sz="1100" b="0" i="0" dirty="0">
                <a:solidFill>
                  <a:srgbClr val="000000"/>
                </a:solidFill>
                <a:effectLst/>
                <a:latin typeface="Verdana" panose="020B0604030504040204" pitchFamily="34" charset="0"/>
              </a:rPr>
              <a:t>[1, 2, 3]</a:t>
            </a:r>
            <a:br>
              <a:rPr lang="en-US" sz="1100" dirty="0"/>
            </a:br>
            <a:r>
              <a:rPr lang="en-US" sz="1100" b="0" i="0" dirty="0">
                <a:solidFill>
                  <a:srgbClr val="000000"/>
                </a:solidFill>
                <a:effectLst/>
                <a:latin typeface="Verdana" panose="020B0604030504040204" pitchFamily="34" charset="0"/>
              </a:rPr>
              <a:t>and:</a:t>
            </a:r>
            <a:br>
              <a:rPr lang="en-US" sz="1100" dirty="0"/>
            </a:br>
            <a:r>
              <a:rPr lang="en-US" sz="1100" b="0" i="0" dirty="0">
                <a:solidFill>
                  <a:srgbClr val="000000"/>
                </a:solidFill>
                <a:effectLst/>
                <a:latin typeface="Verdana" panose="020B0604030504040204" pitchFamily="34" charset="0"/>
              </a:rPr>
              <a:t>[4, 5, 6]</a:t>
            </a:r>
            <a:endParaRPr lang="en-US" sz="1800" dirty="0">
              <a:solidFill>
                <a:srgbClr val="000000"/>
              </a:solidFill>
              <a:latin typeface="Verdana" panose="020B0604030504040204" pitchFamily="34" charset="0"/>
            </a:endParaRPr>
          </a:p>
          <a:p>
            <a:r>
              <a:rPr lang="en-IN" sz="1100" b="0" i="0" dirty="0">
                <a:solidFill>
                  <a:srgbClr val="000000"/>
                </a:solidFill>
                <a:effectLst/>
                <a:latin typeface="Verdana" panose="020B0604030504040204" pitchFamily="34" charset="0"/>
              </a:rPr>
              <a:t>Since we selected</a:t>
            </a:r>
            <a:r>
              <a:rPr lang="en-US" sz="1800" b="0" i="0" dirty="0">
                <a:solidFill>
                  <a:srgbClr val="000000"/>
                </a:solidFill>
                <a:effectLst/>
                <a:latin typeface="Verdana" panose="020B0604030504040204" pitchFamily="34" charset="0"/>
              </a:rPr>
              <a:t> 1, </a:t>
            </a:r>
            <a:r>
              <a:rPr lang="en-US" sz="1100" b="0" i="0" dirty="0">
                <a:solidFill>
                  <a:srgbClr val="000000"/>
                </a:solidFill>
                <a:effectLst/>
                <a:latin typeface="Verdana" panose="020B0604030504040204" pitchFamily="34" charset="0"/>
              </a:rPr>
              <a:t>we are left with the second array:</a:t>
            </a:r>
            <a:endParaRPr lang="en-US" sz="1800" b="0" i="0" dirty="0">
              <a:solidFill>
                <a:srgbClr val="000000"/>
              </a:solidFill>
              <a:effectLst/>
              <a:latin typeface="Verdana" panose="020B0604030504040204" pitchFamily="34" charset="0"/>
            </a:endParaRPr>
          </a:p>
          <a:p>
            <a:r>
              <a:rPr lang="en-IN" sz="1100" b="0" i="0" dirty="0">
                <a:solidFill>
                  <a:srgbClr val="000000"/>
                </a:solidFill>
                <a:effectLst/>
                <a:latin typeface="Verdana" panose="020B0604030504040204" pitchFamily="34" charset="0"/>
              </a:rPr>
              <a:t>[4, 5, 6]</a:t>
            </a:r>
            <a:endParaRPr lang="en-US" sz="1800" dirty="0">
              <a:solidFill>
                <a:srgbClr val="000000"/>
              </a:solidFill>
              <a:latin typeface="Verdana" panose="020B0604030504040204" pitchFamily="34" charset="0"/>
            </a:endParaRPr>
          </a:p>
          <a:p>
            <a:r>
              <a:rPr lang="en-US" sz="1100" b="0" i="0" dirty="0">
                <a:solidFill>
                  <a:srgbClr val="000000"/>
                </a:solidFill>
                <a:effectLst/>
                <a:latin typeface="Verdana" panose="020B0604030504040204" pitchFamily="34" charset="0"/>
              </a:rPr>
              <a:t>The third number represents the third dimension, which contains three values:</a:t>
            </a:r>
            <a:br>
              <a:rPr lang="en-US" sz="1100" dirty="0"/>
            </a:br>
            <a:r>
              <a:rPr lang="en-US" sz="1100" b="0" i="0" dirty="0">
                <a:solidFill>
                  <a:srgbClr val="000000"/>
                </a:solidFill>
                <a:effectLst/>
                <a:latin typeface="Verdana" panose="020B0604030504040204" pitchFamily="34" charset="0"/>
              </a:rPr>
              <a:t>4</a:t>
            </a:r>
            <a:br>
              <a:rPr lang="en-US" sz="1100" dirty="0"/>
            </a:br>
            <a:r>
              <a:rPr lang="en-US" sz="1100" b="0" i="0" dirty="0">
                <a:solidFill>
                  <a:srgbClr val="000000"/>
                </a:solidFill>
                <a:effectLst/>
                <a:latin typeface="Verdana" panose="020B0604030504040204" pitchFamily="34" charset="0"/>
              </a:rPr>
              <a:t>5</a:t>
            </a:r>
            <a:br>
              <a:rPr lang="en-US" sz="1100" dirty="0"/>
            </a:br>
            <a:r>
              <a:rPr lang="en-US" sz="1100" b="0" i="0" dirty="0">
                <a:solidFill>
                  <a:srgbClr val="000000"/>
                </a:solidFill>
                <a:effectLst/>
                <a:latin typeface="Verdana" panose="020B0604030504040204" pitchFamily="34" charset="0"/>
              </a:rPr>
              <a:t>6</a:t>
            </a:r>
            <a:br>
              <a:rPr lang="en-US" sz="1100" dirty="0"/>
            </a:br>
            <a:r>
              <a:rPr lang="en-US" sz="1100" b="0" i="0" dirty="0">
                <a:solidFill>
                  <a:srgbClr val="000000"/>
                </a:solidFill>
                <a:effectLst/>
                <a:latin typeface="Verdana" panose="020B0604030504040204" pitchFamily="34" charset="0"/>
              </a:rPr>
              <a:t>Since we selected</a:t>
            </a:r>
            <a:r>
              <a:rPr lang="en-US" sz="1800" b="0" i="0" dirty="0">
                <a:solidFill>
                  <a:srgbClr val="000000"/>
                </a:solidFill>
                <a:effectLst/>
                <a:latin typeface="Verdana" panose="020B0604030504040204" pitchFamily="34" charset="0"/>
              </a:rPr>
              <a:t> 2, </a:t>
            </a:r>
            <a:r>
              <a:rPr lang="en-US" sz="1100" b="0" i="0" dirty="0">
                <a:solidFill>
                  <a:srgbClr val="000000"/>
                </a:solidFill>
                <a:effectLst/>
                <a:latin typeface="Verdana" panose="020B0604030504040204" pitchFamily="34" charset="0"/>
              </a:rPr>
              <a:t>we end up with the third value:</a:t>
            </a:r>
            <a:br>
              <a:rPr lang="en-US" sz="1100" dirty="0"/>
            </a:br>
            <a:r>
              <a:rPr lang="en-US" sz="1100" b="0" i="0" dirty="0">
                <a:solidFill>
                  <a:srgbClr val="000000"/>
                </a:solidFill>
                <a:effectLst/>
                <a:latin typeface="Verdana" panose="020B0604030504040204" pitchFamily="34" charset="0"/>
              </a:rPr>
              <a:t>6</a:t>
            </a:r>
            <a:endParaRPr lang="en-IN" sz="18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fontScale="77500" lnSpcReduction="20000"/>
          </a:bodyPr>
          <a:lstStyle/>
          <a:p>
            <a:r>
              <a:rPr lang="en-IN" sz="3200" dirty="0"/>
              <a:t>Find the average tips that it is different for:</a:t>
            </a:r>
            <a:endParaRPr lang="en-IN" sz="3200" dirty="0"/>
          </a:p>
          <a:p>
            <a:r>
              <a:rPr lang="en-IN" sz="3200" dirty="0"/>
              <a:t>1.Smoker/Non Smoker</a:t>
            </a:r>
            <a:endParaRPr lang="en-IN" sz="3200" dirty="0"/>
          </a:p>
          <a:p>
            <a:r>
              <a:rPr lang="en-IN" sz="3200" dirty="0"/>
              <a:t>2.Sex</a:t>
            </a:r>
            <a:endParaRPr lang="en-IN" sz="3200" dirty="0"/>
          </a:p>
          <a:p>
            <a:r>
              <a:rPr lang="en-IN" sz="3200" dirty="0"/>
              <a:t>3.Day</a:t>
            </a:r>
            <a:endParaRPr lang="en-IN" sz="3200" dirty="0"/>
          </a:p>
          <a:p>
            <a:r>
              <a:rPr lang="en-IN" sz="3200" dirty="0"/>
              <a:t>4.Size</a:t>
            </a:r>
            <a:endParaRPr lang="en-IN" sz="3200" dirty="0"/>
          </a:p>
          <a:p>
            <a:endParaRPr lang="en-IN" sz="3200" dirty="0"/>
          </a:p>
          <a:p>
            <a:r>
              <a:rPr lang="en-IN" sz="3200" dirty="0" err="1"/>
              <a:t>tips.groupby</a:t>
            </a:r>
            <a:r>
              <a:rPr lang="en-IN" sz="3200" dirty="0"/>
              <a:t>(['</a:t>
            </a:r>
            <a:r>
              <a:rPr lang="en-IN" sz="3200" dirty="0" err="1"/>
              <a:t>smoker','sex</a:t>
            </a:r>
            <a:r>
              <a:rPr lang="en-IN" sz="3200" dirty="0"/>
              <a:t>'])['tip'].mean()</a:t>
            </a:r>
            <a:endParaRPr lang="en-IN" sz="3200" dirty="0"/>
          </a:p>
          <a:p>
            <a:endParaRPr lang="en-IN" sz="3200" dirty="0"/>
          </a:p>
          <a:p>
            <a:r>
              <a:rPr lang="en-IN" sz="3200" dirty="0"/>
              <a:t>Creating a cross table for Smoker and Tips for average Tips:</a:t>
            </a:r>
            <a:endParaRPr lang="en-IN" sz="3200" dirty="0"/>
          </a:p>
          <a:p>
            <a:endParaRPr lang="en-IN" sz="3200" dirty="0"/>
          </a:p>
          <a:p>
            <a:r>
              <a:rPr lang="en-IN" sz="3200" dirty="0" err="1"/>
              <a:t>tips.groupby</a:t>
            </a:r>
            <a:r>
              <a:rPr lang="en-IN" sz="3200" dirty="0"/>
              <a:t>(['</a:t>
            </a:r>
            <a:r>
              <a:rPr lang="en-IN" sz="3200" dirty="0" err="1"/>
              <a:t>smoker','sex</a:t>
            </a:r>
            <a:r>
              <a:rPr lang="en-IN" sz="3200" dirty="0"/>
              <a:t>'])['tip'].mean().unstack()</a:t>
            </a:r>
            <a:endParaRPr lang="en-IN" sz="3200" dirty="0"/>
          </a:p>
          <a:p>
            <a:endParaRPr lang="en-IN" sz="3200" dirty="0"/>
          </a:p>
          <a:p>
            <a:r>
              <a:rPr lang="en-IN" sz="3200" dirty="0"/>
              <a:t>Creating a new column to find out the % of tip compare to total bill:</a:t>
            </a:r>
            <a:endParaRPr lang="en-IN" sz="3200" dirty="0"/>
          </a:p>
          <a:p>
            <a:endParaRPr lang="en-IN"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750099"/>
          </a:xfrm>
        </p:spPr>
        <p:txBody>
          <a:bodyPr>
            <a:normAutofit fontScale="25000" lnSpcReduction="20000"/>
          </a:bodyPr>
          <a:lstStyle/>
          <a:p>
            <a:endParaRPr lang="en-IN" sz="5500" dirty="0"/>
          </a:p>
          <a:p>
            <a:r>
              <a:rPr lang="en-IN" sz="5500" dirty="0"/>
              <a:t>Visualizing the relationship between total bill and tips</a:t>
            </a:r>
            <a:endParaRPr lang="en-IN" sz="5500" dirty="0"/>
          </a:p>
          <a:p>
            <a:endParaRPr lang="en-IN" sz="5500" dirty="0"/>
          </a:p>
          <a:p>
            <a:r>
              <a:rPr lang="en-IN" sz="5500" dirty="0" err="1"/>
              <a:t>tips.plot.scatter</a:t>
            </a:r>
            <a:r>
              <a:rPr lang="en-IN" sz="5500" dirty="0"/>
              <a:t>(x='</a:t>
            </a:r>
            <a:r>
              <a:rPr lang="en-IN" sz="5500" dirty="0" err="1"/>
              <a:t>total_bill',y</a:t>
            </a:r>
            <a:r>
              <a:rPr lang="en-IN" sz="5500" dirty="0"/>
              <a:t>='tip')</a:t>
            </a:r>
            <a:endParaRPr lang="en-IN" sz="5500" dirty="0"/>
          </a:p>
          <a:p>
            <a:endParaRPr lang="en-IN" sz="5500" dirty="0"/>
          </a:p>
          <a:p>
            <a:r>
              <a:rPr lang="en-IN" sz="5500" dirty="0" err="1"/>
              <a:t>sns.scatterplot</a:t>
            </a:r>
            <a:r>
              <a:rPr lang="en-IN" sz="5500" dirty="0"/>
              <a:t>(x='</a:t>
            </a:r>
            <a:r>
              <a:rPr lang="en-IN" sz="5500" dirty="0" err="1"/>
              <a:t>total_bill',y</a:t>
            </a:r>
            <a:r>
              <a:rPr lang="en-IN" sz="5500" dirty="0"/>
              <a:t>='</a:t>
            </a:r>
            <a:r>
              <a:rPr lang="en-IN" sz="5500" dirty="0" err="1"/>
              <a:t>tip',data</a:t>
            </a:r>
            <a:r>
              <a:rPr lang="en-IN" sz="5500" dirty="0"/>
              <a:t>=tips)</a:t>
            </a:r>
            <a:endParaRPr lang="en-IN" sz="5500" dirty="0"/>
          </a:p>
          <a:p>
            <a:endParaRPr lang="en-IN" sz="5500" dirty="0"/>
          </a:p>
          <a:p>
            <a:r>
              <a:rPr lang="en-IN" sz="5500" dirty="0"/>
              <a:t>Adding the effect of column sex to understand the data better</a:t>
            </a:r>
            <a:endParaRPr lang="en-IN" sz="5500" dirty="0"/>
          </a:p>
          <a:p>
            <a:endParaRPr lang="en-IN" sz="5500" dirty="0"/>
          </a:p>
          <a:p>
            <a:r>
              <a:rPr lang="en-IN" sz="5500" dirty="0" err="1"/>
              <a:t>sns.scatterplot</a:t>
            </a:r>
            <a:r>
              <a:rPr lang="en-IN" sz="5500" dirty="0"/>
              <a:t>(x='</a:t>
            </a:r>
            <a:r>
              <a:rPr lang="en-IN" sz="5500" dirty="0" err="1"/>
              <a:t>total_bill',y</a:t>
            </a:r>
            <a:r>
              <a:rPr lang="en-IN" sz="5500" dirty="0"/>
              <a:t>='</a:t>
            </a:r>
            <a:r>
              <a:rPr lang="en-IN" sz="5500" dirty="0" err="1"/>
              <a:t>tip',data</a:t>
            </a:r>
            <a:r>
              <a:rPr lang="en-IN" sz="5500" dirty="0"/>
              <a:t>=</a:t>
            </a:r>
            <a:r>
              <a:rPr lang="en-IN" sz="5500" dirty="0" err="1"/>
              <a:t>tips,hue</a:t>
            </a:r>
            <a:r>
              <a:rPr lang="en-IN" sz="5500" dirty="0"/>
              <a:t>='sex')</a:t>
            </a:r>
            <a:endParaRPr lang="en-IN" sz="5500" dirty="0"/>
          </a:p>
          <a:p>
            <a:endParaRPr lang="en-IN" sz="5500" dirty="0"/>
          </a:p>
          <a:p>
            <a:r>
              <a:rPr lang="en-IN" sz="5500" dirty="0"/>
              <a:t>Visualization By time</a:t>
            </a:r>
            <a:endParaRPr lang="en-IN" sz="5500" dirty="0"/>
          </a:p>
          <a:p>
            <a:endParaRPr lang="en-IN" sz="5500" dirty="0"/>
          </a:p>
          <a:p>
            <a:r>
              <a:rPr lang="en-IN" sz="5500" dirty="0" err="1"/>
              <a:t>sns.scatterplot</a:t>
            </a:r>
            <a:r>
              <a:rPr lang="en-IN" sz="5500" dirty="0"/>
              <a:t>(x='</a:t>
            </a:r>
            <a:r>
              <a:rPr lang="en-IN" sz="5500" dirty="0" err="1"/>
              <a:t>total_bill',y</a:t>
            </a:r>
            <a:r>
              <a:rPr lang="en-IN" sz="5500" dirty="0"/>
              <a:t>='</a:t>
            </a:r>
            <a:r>
              <a:rPr lang="en-IN" sz="5500" dirty="0" err="1"/>
              <a:t>tip',data</a:t>
            </a:r>
            <a:r>
              <a:rPr lang="en-IN" sz="5500" dirty="0"/>
              <a:t>=</a:t>
            </a:r>
            <a:r>
              <a:rPr lang="en-IN" sz="5500" dirty="0" err="1"/>
              <a:t>tips,hue</a:t>
            </a:r>
            <a:r>
              <a:rPr lang="en-IN" sz="5500" dirty="0"/>
              <a:t>='time')</a:t>
            </a:r>
            <a:endParaRPr lang="en-IN" sz="5500" dirty="0"/>
          </a:p>
          <a:p>
            <a:endParaRPr lang="en-IN" sz="5500" dirty="0"/>
          </a:p>
          <a:p>
            <a:r>
              <a:rPr lang="en-IN" sz="5500" dirty="0"/>
              <a:t>Creating the bifurcation of time on the chart based on column sex</a:t>
            </a:r>
            <a:endParaRPr lang="en-IN" sz="5500" dirty="0"/>
          </a:p>
          <a:p>
            <a:endParaRPr lang="en-IN" sz="5500" dirty="0"/>
          </a:p>
          <a:p>
            <a:r>
              <a:rPr lang="en-IN" sz="5500" dirty="0" err="1"/>
              <a:t>sns.relplot</a:t>
            </a:r>
            <a:r>
              <a:rPr lang="en-IN" sz="5500" dirty="0"/>
              <a:t>(</a:t>
            </a:r>
            <a:endParaRPr lang="en-IN" sz="5500" dirty="0"/>
          </a:p>
          <a:p>
            <a:r>
              <a:rPr lang="en-IN" sz="5500" dirty="0"/>
              <a:t>    x='</a:t>
            </a:r>
            <a:r>
              <a:rPr lang="en-IN" sz="5500" dirty="0" err="1"/>
              <a:t>total_bill',y</a:t>
            </a:r>
            <a:r>
              <a:rPr lang="en-IN" sz="5500" dirty="0"/>
              <a:t>='</a:t>
            </a:r>
            <a:r>
              <a:rPr lang="en-IN" sz="5500" dirty="0" err="1"/>
              <a:t>tip',data</a:t>
            </a:r>
            <a:r>
              <a:rPr lang="en-IN" sz="5500" dirty="0"/>
              <a:t>=</a:t>
            </a:r>
            <a:r>
              <a:rPr lang="en-IN" sz="5500" dirty="0" err="1"/>
              <a:t>tips,col</a:t>
            </a:r>
            <a:r>
              <a:rPr lang="en-IN" sz="5500" dirty="0"/>
              <a:t>="</a:t>
            </a:r>
            <a:r>
              <a:rPr lang="en-IN" sz="5500" dirty="0" err="1"/>
              <a:t>sex",hue</a:t>
            </a:r>
            <a:r>
              <a:rPr lang="en-IN" sz="5500" dirty="0"/>
              <a:t>="time"</a:t>
            </a:r>
            <a:endParaRPr lang="en-IN" sz="5500" dirty="0"/>
          </a:p>
          <a:p>
            <a:r>
              <a:rPr lang="en-IN" sz="5500" dirty="0"/>
              <a:t>)</a:t>
            </a:r>
            <a:endParaRPr lang="en-IN" sz="5500" dirty="0"/>
          </a:p>
          <a:p>
            <a:endParaRPr lang="en-IN" sz="5500" dirty="0"/>
          </a:p>
          <a:p>
            <a:r>
              <a:rPr lang="en-IN" sz="5500" dirty="0"/>
              <a:t>Distribution of total bill by time</a:t>
            </a:r>
            <a:endParaRPr lang="en-IN" sz="5500" dirty="0"/>
          </a:p>
          <a:p>
            <a:endParaRPr lang="en-IN" sz="5500" dirty="0"/>
          </a:p>
          <a:p>
            <a:r>
              <a:rPr lang="en-IN" sz="5500" dirty="0" err="1"/>
              <a:t>sns.displot</a:t>
            </a:r>
            <a:r>
              <a:rPr lang="en-IN" sz="5500" dirty="0"/>
              <a:t>(data=</a:t>
            </a:r>
            <a:r>
              <a:rPr lang="en-IN" sz="5500" dirty="0" err="1"/>
              <a:t>tips,x</a:t>
            </a:r>
            <a:r>
              <a:rPr lang="en-IN" sz="5500" dirty="0"/>
              <a:t>="</a:t>
            </a:r>
            <a:r>
              <a:rPr lang="en-IN" sz="5500" dirty="0" err="1"/>
              <a:t>total_bill",col</a:t>
            </a:r>
            <a:r>
              <a:rPr lang="en-IN" sz="5500" dirty="0"/>
              <a:t>="time",</a:t>
            </a:r>
            <a:r>
              <a:rPr lang="en-IN" sz="5500" dirty="0" err="1"/>
              <a:t>kde</a:t>
            </a:r>
            <a:r>
              <a:rPr lang="en-IN" sz="5500" dirty="0"/>
              <a:t>=True)</a:t>
            </a:r>
            <a:endParaRPr lang="en-IN" sz="5500" dirty="0"/>
          </a:p>
          <a:p>
            <a:endParaRPr lang="en-IN" sz="5500" dirty="0"/>
          </a:p>
          <a:p>
            <a:r>
              <a:rPr lang="en-IN" sz="5500" dirty="0"/>
              <a:t>Creating corelation and distribution for all the numeric variables by sex</a:t>
            </a:r>
            <a:endParaRPr lang="en-IN" sz="5500" dirty="0"/>
          </a:p>
          <a:p>
            <a:endParaRPr lang="en-IN" sz="5500" dirty="0"/>
          </a:p>
          <a:p>
            <a:endParaRPr lang="en-IN" sz="5500" dirty="0"/>
          </a:p>
          <a:p>
            <a:r>
              <a:rPr lang="en-IN" sz="5500" dirty="0" err="1"/>
              <a:t>sns.pairplot</a:t>
            </a:r>
            <a:r>
              <a:rPr lang="en-IN" sz="5500" dirty="0"/>
              <a:t>(data=</a:t>
            </a:r>
            <a:r>
              <a:rPr lang="en-IN" sz="5500" dirty="0" err="1"/>
              <a:t>tips,hue</a:t>
            </a:r>
            <a:r>
              <a:rPr lang="en-IN" sz="5500" dirty="0"/>
              <a:t>='sex')</a:t>
            </a:r>
            <a:endParaRPr lang="en-IN" sz="5500" dirty="0"/>
          </a:p>
          <a:p>
            <a:endParaRPr lang="en-IN" sz="5500" dirty="0"/>
          </a:p>
          <a:p>
            <a:endParaRPr lang="en-IN" dirty="0"/>
          </a:p>
          <a:p>
            <a:endParaRPr lang="en-IN" dirty="0"/>
          </a:p>
          <a:p>
            <a:endParaRPr lang="en-I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Machine learning</a:t>
            </a:r>
            <a:endParaRPr lang="en-IN" dirty="0"/>
          </a:p>
        </p:txBody>
      </p:sp>
      <p:sp>
        <p:nvSpPr>
          <p:cNvPr id="3" name="Content Placeholder 2"/>
          <p:cNvSpPr>
            <a:spLocks noGrp="1"/>
          </p:cNvSpPr>
          <p:nvPr>
            <p:ph idx="1"/>
          </p:nvPr>
        </p:nvSpPr>
        <p:spPr>
          <a:xfrm>
            <a:off x="457200" y="620688"/>
            <a:ext cx="8229600" cy="6237312"/>
          </a:xfrm>
        </p:spPr>
        <p:txBody>
          <a:bodyPr>
            <a:normAutofit/>
          </a:bodyPr>
          <a:lstStyle/>
          <a:p>
            <a:r>
              <a:rPr lang="en-US" sz="2000" b="0" i="0" dirty="0">
                <a:solidFill>
                  <a:srgbClr val="000000"/>
                </a:solidFill>
                <a:effectLst/>
                <a:latin typeface="Verdana" panose="020B0604030504040204" pitchFamily="34" charset="0"/>
              </a:rPr>
              <a:t>In the real world, we are surrounded by humans who can learn everything from their experiences with their learning capability, and we have computers or machines which work on our instructions.</a:t>
            </a:r>
            <a:endParaRPr lang="en-US" sz="2000" b="0"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pPr marL="0" indent="0">
              <a:buNone/>
            </a:pP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But can a machine also learn from experiences or past data like a human does? So here comes the role of </a:t>
            </a:r>
            <a:r>
              <a:rPr lang="en-US" sz="1800" b="1" i="0" dirty="0">
                <a:effectLst/>
                <a:latin typeface="Verdana" panose="020B0604030504040204" pitchFamily="34" charset="0"/>
              </a:rPr>
              <a:t>Machine Learning</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pPr marL="0" indent="0">
              <a:buNone/>
            </a:pPr>
            <a:endParaRPr lang="en-US" sz="1800" b="0" i="0" dirty="0">
              <a:solidFill>
                <a:srgbClr val="000000"/>
              </a:solidFill>
              <a:effectLst/>
              <a:latin typeface="Verdana" panose="020B0604030504040204" pitchFamily="34" charset="0"/>
            </a:endParaRPr>
          </a:p>
          <a:p>
            <a:r>
              <a:rPr lang="en-US" sz="2400" b="0" i="0" dirty="0">
                <a:solidFill>
                  <a:srgbClr val="000000"/>
                </a:solidFill>
                <a:effectLst/>
                <a:latin typeface="Cambria" panose="02040503050406030204" pitchFamily="18" charset="0"/>
              </a:rPr>
              <a:t>Machine learning enables a machine to automatically learn from data, improve performance from experiences, and predict things without being explicitly programmed.</a:t>
            </a:r>
            <a:endParaRPr lang="en-IN" sz="2400"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US" b="0" i="0" dirty="0">
                <a:solidFill>
                  <a:srgbClr val="610B38"/>
                </a:solidFill>
                <a:effectLst/>
                <a:latin typeface="erdana"/>
              </a:rPr>
            </a:br>
            <a:r>
              <a:rPr lang="en-US" b="0" i="0" dirty="0">
                <a:solidFill>
                  <a:srgbClr val="610B38"/>
                </a:solidFill>
                <a:effectLst/>
                <a:latin typeface="erdana"/>
              </a:rPr>
              <a:t>How does Machine Learning work</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6126162"/>
          </a:xfrm>
        </p:spPr>
        <p:txBody>
          <a:bodyPr>
            <a:normAutofit/>
          </a:bodyPr>
          <a:lstStyle/>
          <a:p>
            <a:r>
              <a:rPr lang="en-US" sz="2000" b="0" i="0" dirty="0">
                <a:solidFill>
                  <a:srgbClr val="000000"/>
                </a:solidFill>
                <a:effectLst/>
                <a:latin typeface="Verdana" panose="020B0604030504040204" pitchFamily="34" charset="0"/>
              </a:rPr>
              <a:t>A Machine Learning system </a:t>
            </a:r>
            <a:r>
              <a:rPr lang="en-US" sz="2000" b="1" i="0" dirty="0">
                <a:effectLst/>
                <a:latin typeface="Verdana" panose="020B0604030504040204" pitchFamily="34" charset="0"/>
              </a:rPr>
              <a:t>learns from historical data, builds the prediction models, and whenever it receives new data, predicts the output for it</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The accuracy of predicted output depends upon the amount of data, as the huge amount of data helps to build a better model which predicts the output more accurately.</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Suppose we have a complex problem, where we need to perform some predictions, so instead of writing a code for it, we just need to feed the data to generic algorithms, and with the help of these algorithms, machine builds the logic as per the data and predict the output. </a:t>
            </a:r>
            <a:endParaRPr lang="en-US" sz="1800" b="0" i="0" dirty="0">
              <a:solidFill>
                <a:srgbClr val="000000"/>
              </a:solidFill>
              <a:effectLst/>
              <a:latin typeface="Verdana" panose="020B0604030504040204" pitchFamily="34" charset="0"/>
            </a:endParaRPr>
          </a:p>
          <a:p>
            <a:endParaRPr lang="en-US" sz="1200" dirty="0">
              <a:solidFill>
                <a:srgbClr val="000000"/>
              </a:solidFill>
              <a:latin typeface="Verdana" panose="020B0604030504040204" pitchFamily="34" charset="0"/>
            </a:endParaRPr>
          </a:p>
          <a:p>
            <a:endParaRPr lang="en-US" sz="1200" b="0" i="0" dirty="0">
              <a:solidFill>
                <a:srgbClr val="000000"/>
              </a:solidFill>
              <a:effectLst/>
              <a:latin typeface="Verdana" panose="020B0604030504040204" pitchFamily="34" charset="0"/>
            </a:endParaRPr>
          </a:p>
          <a:p>
            <a:endParaRPr lang="en-US" sz="2000" b="0" i="0" dirty="0">
              <a:solidFill>
                <a:srgbClr val="000000"/>
              </a:solidFill>
              <a:effectLst/>
              <a:latin typeface="Verdana" panose="020B0604030504040204" pitchFamily="34" charset="0"/>
            </a:endParaRPr>
          </a:p>
          <a:p>
            <a:endParaRPr lang="en-IN" sz="1600" dirty="0"/>
          </a:p>
        </p:txBody>
      </p:sp>
      <p:pic>
        <p:nvPicPr>
          <p:cNvPr id="1026" name="Picture 2" descr="Introduction to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400" y="4509120"/>
            <a:ext cx="8172400"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Features of Machine Learning: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64704"/>
            <a:ext cx="8229600" cy="5818658"/>
          </a:xfrm>
        </p:spPr>
        <p:txBody>
          <a:bodyPr/>
          <a:lstStyle/>
          <a:p>
            <a:pPr algn="l">
              <a:buFont typeface="Arial" panose="020B0604020202020204" pitchFamily="34" charset="0"/>
              <a:buChar char="•"/>
            </a:pPr>
            <a:r>
              <a:rPr lang="en-US" b="0" dirty="0">
                <a:solidFill>
                  <a:srgbClr val="000000"/>
                </a:solidFill>
                <a:effectLst/>
                <a:latin typeface="Verdana" panose="020B0604030504040204" pitchFamily="34" charset="0"/>
              </a:rPr>
              <a:t>Machine learning uses data to detect various patterns in a given dataset.</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It can learn from past data and improve automatically.</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It is a data-driven technology.</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Machine learning is much similar to data mining as it also deals with the huge amount of the data.</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Classification of Machine Learning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6126162"/>
          </a:xfrm>
        </p:spPr>
        <p:txBody>
          <a:bodyPr/>
          <a:lstStyle/>
          <a:p>
            <a:pPr algn="l"/>
            <a:r>
              <a:rPr lang="en-US" b="0" i="0" dirty="0">
                <a:solidFill>
                  <a:srgbClr val="000000"/>
                </a:solidFill>
                <a:effectLst/>
                <a:latin typeface="Verdana" panose="020B0604030504040204" pitchFamily="34" charset="0"/>
              </a:rPr>
              <a:t>At a broad level, machine learning can be classified into three types:</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Supervised learning</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Unsupervised learning</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Reinforcement learning</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Machine learning Life cycle</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64704"/>
            <a:ext cx="8229600" cy="6093296"/>
          </a:xfrm>
        </p:spPr>
        <p:txBody>
          <a:bodyPr>
            <a:normAutofit fontScale="92500" lnSpcReduction="10000"/>
          </a:bodyPr>
          <a:lstStyle/>
          <a:p>
            <a:r>
              <a:rPr lang="en-US" sz="2000" b="0" i="0" dirty="0">
                <a:solidFill>
                  <a:srgbClr val="000000"/>
                </a:solidFill>
                <a:effectLst/>
                <a:latin typeface="Verdana" panose="020B0604030504040204" pitchFamily="34" charset="0"/>
              </a:rPr>
              <a:t>Machine learning life cycle is a cyclic process to build an efficient machine learning project. The main purpose of the life cycle is to find a solution to the problem or project.</a:t>
            </a:r>
            <a:endParaRPr lang="en-US" sz="2000" b="0" i="0" dirty="0">
              <a:solidFill>
                <a:srgbClr val="000000"/>
              </a:solidFill>
              <a:effectLst/>
              <a:latin typeface="Verdana" panose="020B0604030504040204" pitchFamily="34" charset="0"/>
            </a:endParaRPr>
          </a:p>
          <a:p>
            <a:pPr algn="l"/>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Machine learning life cycle involves seven major steps, which are given below:</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endParaRPr lang="en-US" sz="1800" b="1" dirty="0">
              <a:solidFill>
                <a:srgbClr val="000000"/>
              </a:solidFill>
              <a:effectLst/>
              <a:latin typeface="Verdana" panose="020B0604030504040204" pitchFamily="34" charset="0"/>
            </a:endParaRPr>
          </a:p>
          <a:p>
            <a:pPr algn="l">
              <a:buFont typeface="Arial" panose="020B0604020202020204" pitchFamily="34" charset="0"/>
              <a:buChar char="•"/>
            </a:pPr>
            <a:endParaRPr lang="en-US" sz="1200" b="1" dirty="0">
              <a:solidFill>
                <a:srgbClr val="000000"/>
              </a:solidFill>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Gathering Data</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Data preparation</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Data Wrangling</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err="1">
                <a:solidFill>
                  <a:srgbClr val="000000"/>
                </a:solidFill>
                <a:effectLst/>
                <a:latin typeface="Verdana" panose="020B0604030504040204" pitchFamily="34" charset="0"/>
              </a:rPr>
              <a:t>Analyse</a:t>
            </a:r>
            <a:r>
              <a:rPr lang="en-US" sz="1800" b="1" dirty="0">
                <a:solidFill>
                  <a:srgbClr val="000000"/>
                </a:solidFill>
                <a:effectLst/>
                <a:latin typeface="Verdana" panose="020B0604030504040204" pitchFamily="34" charset="0"/>
              </a:rPr>
              <a:t> Data</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Train the model</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Test the model</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Deployment</a:t>
            </a:r>
            <a:endParaRPr lang="en-US" sz="1800" b="0" dirty="0">
              <a:solidFill>
                <a:srgbClr val="000000"/>
              </a:solidFill>
              <a:effectLst/>
              <a:latin typeface="Verdana" panose="020B0604030504040204" pitchFamily="34" charset="0"/>
            </a:endParaRPr>
          </a:p>
          <a:p>
            <a:pPr algn="l"/>
            <a:endParaRPr lang="en-US" sz="1200" b="0" i="0" dirty="0">
              <a:solidFill>
                <a:srgbClr val="000000"/>
              </a:solidFill>
              <a:effectLst/>
              <a:latin typeface="Verdana" panose="020B0604030504040204" pitchFamily="34" charset="0"/>
            </a:endParaRPr>
          </a:p>
          <a:p>
            <a:pPr algn="l"/>
            <a:endParaRPr lang="en-US" sz="12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In the complete life cycle process, to solve a problem, we create a machine learning system called "model", and this model is created by providing "training". But to train a model, we need data, hence, life cycle starts by collecting data.</a:t>
            </a:r>
            <a:endParaRPr lang="en-US" sz="1800" b="0" i="0" dirty="0">
              <a:solidFill>
                <a:srgbClr val="000000"/>
              </a:solidFill>
              <a:effectLst/>
              <a:latin typeface="Verdana" panose="020B0604030504040204" pitchFamily="34" charset="0"/>
            </a:endParaRPr>
          </a:p>
          <a:p>
            <a:br>
              <a:rPr lang="en-US" sz="1200" dirty="0"/>
            </a:br>
            <a:endParaRPr lang="en-IN" sz="2000"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1. Gathering Data:</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92696"/>
            <a:ext cx="8229600" cy="6165304"/>
          </a:xfrm>
        </p:spPr>
        <p:txBody>
          <a:bodyPr>
            <a:normAutofit/>
          </a:bodyPr>
          <a:lstStyle/>
          <a:p>
            <a:r>
              <a:rPr lang="en-US" sz="2000" b="0" i="0" dirty="0">
                <a:solidFill>
                  <a:srgbClr val="000000"/>
                </a:solidFill>
                <a:effectLst/>
                <a:latin typeface="Verdana" panose="020B0604030504040204" pitchFamily="34" charset="0"/>
              </a:rPr>
              <a:t>In this step, we need to identify the different data sources, as data can be collected from various sources such as </a:t>
            </a:r>
            <a:r>
              <a:rPr lang="en-US" sz="2000" b="1" i="0" dirty="0">
                <a:effectLst/>
                <a:latin typeface="Verdana" panose="020B0604030504040204" pitchFamily="34" charset="0"/>
              </a:rPr>
              <a:t>files</a:t>
            </a:r>
            <a:r>
              <a:rPr lang="en-US" sz="2000" b="0" i="0" dirty="0">
                <a:solidFill>
                  <a:srgbClr val="000000"/>
                </a:solidFill>
                <a:effectLst/>
                <a:latin typeface="Verdana" panose="020B0604030504040204" pitchFamily="34" charset="0"/>
              </a:rPr>
              <a:t>, </a:t>
            </a:r>
            <a:r>
              <a:rPr lang="en-US" sz="2000" b="1" i="0" dirty="0">
                <a:effectLst/>
                <a:latin typeface="Verdana" panose="020B0604030504040204" pitchFamily="34" charset="0"/>
              </a:rPr>
              <a:t>database</a:t>
            </a:r>
            <a:r>
              <a:rPr lang="en-US" sz="2000" b="0" i="0" dirty="0">
                <a:solidFill>
                  <a:srgbClr val="000000"/>
                </a:solidFill>
                <a:effectLst/>
                <a:latin typeface="Verdana" panose="020B0604030504040204" pitchFamily="34" charset="0"/>
              </a:rPr>
              <a:t>, </a:t>
            </a:r>
            <a:r>
              <a:rPr lang="en-US" sz="2000" b="1" i="0" dirty="0">
                <a:effectLst/>
                <a:latin typeface="Verdana" panose="020B0604030504040204" pitchFamily="34" charset="0"/>
              </a:rPr>
              <a:t>internet</a:t>
            </a:r>
            <a:r>
              <a:rPr lang="en-US" sz="2000" b="0" i="0" dirty="0">
                <a:solidFill>
                  <a:srgbClr val="000000"/>
                </a:solidFill>
                <a:effectLst/>
                <a:latin typeface="Verdana" panose="020B0604030504040204" pitchFamily="34" charset="0"/>
              </a:rPr>
              <a:t>, or </a:t>
            </a:r>
            <a:r>
              <a:rPr lang="en-US" sz="2000" b="1" i="0" dirty="0">
                <a:effectLst/>
                <a:latin typeface="Verdana" panose="020B0604030504040204" pitchFamily="34" charset="0"/>
              </a:rPr>
              <a:t>mobile devices</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The more will be the data, the more accurate will be the prediction.</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pPr algn="l"/>
            <a:r>
              <a:rPr lang="en-US" sz="2000" b="0" i="0" dirty="0">
                <a:solidFill>
                  <a:srgbClr val="000000"/>
                </a:solidFill>
                <a:effectLst/>
                <a:latin typeface="Verdana" panose="020B0604030504040204" pitchFamily="34" charset="0"/>
              </a:rPr>
              <a:t>This step includes the below tasks:</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Identify various data sources</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Collect data</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Integrate the data obtained from different sources</a:t>
            </a:r>
            <a:endParaRPr lang="en-US" sz="2000" b="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2. Data preparation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5937522"/>
          </a:xfrm>
        </p:spPr>
        <p:txBody>
          <a:bodyPr>
            <a:normAutofit/>
          </a:bodyPr>
          <a:lstStyle/>
          <a:p>
            <a:r>
              <a:rPr lang="en-US" sz="1800" b="0" i="0" dirty="0">
                <a:solidFill>
                  <a:srgbClr val="000000"/>
                </a:solidFill>
                <a:effectLst/>
                <a:latin typeface="Verdana" panose="020B0604030504040204" pitchFamily="34" charset="0"/>
              </a:rPr>
              <a:t>After collecting the data, we need to prepare it for further steps. Data preparation is a step where we put our data into a suitable place and prepare it to use in our machine learning training.</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In this step, first, we put all data together, and then randomize the ordering of data.</a:t>
            </a:r>
            <a:endParaRPr lang="en-US" sz="1800" b="0" i="0" dirty="0">
              <a:solidFill>
                <a:srgbClr val="000000"/>
              </a:solidFill>
              <a:effectLst/>
              <a:latin typeface="Verdana" panose="020B0604030504040204" pitchFamily="34" charset="0"/>
            </a:endParaRPr>
          </a:p>
          <a:p>
            <a:pPr algn="l"/>
            <a:endParaRPr lang="en-US" sz="1100" b="0" i="0" dirty="0">
              <a:solidFill>
                <a:srgbClr val="000000"/>
              </a:solidFill>
              <a:effectLst/>
              <a:latin typeface="Verdana" panose="020B0604030504040204" pitchFamily="34" charset="0"/>
            </a:endParaRPr>
          </a:p>
          <a:p>
            <a:pPr algn="l"/>
            <a:endParaRPr lang="en-US" sz="1800" dirty="0">
              <a:solidFill>
                <a:srgbClr val="000000"/>
              </a:solidFill>
              <a:latin typeface="Verdana" panose="020B0604030504040204" pitchFamily="34" charset="0"/>
            </a:endParaRPr>
          </a:p>
          <a:p>
            <a:pPr algn="l"/>
            <a:r>
              <a:rPr lang="en-US" sz="1800" b="0" i="0" dirty="0">
                <a:solidFill>
                  <a:srgbClr val="000000"/>
                </a:solidFill>
                <a:effectLst/>
                <a:latin typeface="Verdana" panose="020B0604030504040204" pitchFamily="34" charset="0"/>
              </a:rPr>
              <a:t>This step can be further divided into two processes:</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Data exploration:</a:t>
            </a:r>
            <a:br>
              <a:rPr lang="en-US" sz="1800" b="0" dirty="0">
                <a:solidFill>
                  <a:srgbClr val="000000"/>
                </a:solidFill>
                <a:effectLst/>
                <a:latin typeface="Verdana" panose="020B0604030504040204" pitchFamily="34" charset="0"/>
              </a:rPr>
            </a:br>
            <a:r>
              <a:rPr lang="en-US" sz="1800" b="0" dirty="0">
                <a:solidFill>
                  <a:srgbClr val="000000"/>
                </a:solidFill>
                <a:effectLst/>
                <a:latin typeface="Verdana" panose="020B0604030504040204" pitchFamily="34" charset="0"/>
              </a:rPr>
              <a:t>It is used to understand the nature of data that we have to work with. We need to understand the characteristics, format, and quality of data.</a:t>
            </a:r>
            <a:br>
              <a:rPr lang="en-US" sz="1800" b="0" dirty="0">
                <a:solidFill>
                  <a:srgbClr val="000000"/>
                </a:solidFill>
                <a:effectLst/>
                <a:latin typeface="Verdana" panose="020B0604030504040204" pitchFamily="34" charset="0"/>
              </a:rPr>
            </a:br>
            <a:r>
              <a:rPr lang="en-US" sz="1800" b="0" dirty="0">
                <a:solidFill>
                  <a:srgbClr val="000000"/>
                </a:solidFill>
                <a:effectLst/>
                <a:latin typeface="Verdana" panose="020B0604030504040204" pitchFamily="34" charset="0"/>
              </a:rPr>
              <a:t>A better understanding of data leads to an effective outcome. In this, we find Correlations, general trends, and outliers.</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Data pre-processing:</a:t>
            </a:r>
            <a:br>
              <a:rPr lang="en-US" sz="1800" b="0" dirty="0">
                <a:solidFill>
                  <a:srgbClr val="000000"/>
                </a:solidFill>
                <a:effectLst/>
                <a:latin typeface="Verdana" panose="020B0604030504040204" pitchFamily="34" charset="0"/>
              </a:rPr>
            </a:br>
            <a:r>
              <a:rPr lang="en-US" sz="1800" b="0" dirty="0">
                <a:solidFill>
                  <a:srgbClr val="000000"/>
                </a:solidFill>
                <a:effectLst/>
                <a:latin typeface="Verdana" panose="020B0604030504040204" pitchFamily="34" charset="0"/>
              </a:rPr>
              <a:t>Now the next step is preprocessing of data for its analysis.</a:t>
            </a:r>
            <a:endParaRPr lang="en-US" sz="1800" b="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3. Data Wrangling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64704"/>
            <a:ext cx="8229600" cy="5976664"/>
          </a:xfrm>
        </p:spPr>
        <p:txBody>
          <a:bodyPr>
            <a:normAutofit/>
          </a:bodyPr>
          <a:lstStyle/>
          <a:p>
            <a:r>
              <a:rPr lang="en-US" sz="1800" b="0" i="0" dirty="0">
                <a:solidFill>
                  <a:srgbClr val="000000"/>
                </a:solidFill>
                <a:effectLst/>
                <a:latin typeface="Verdana" panose="020B0604030504040204" pitchFamily="34" charset="0"/>
              </a:rPr>
              <a:t>Data wrangling is the process of cleaning and converting raw data into a useable format. It is the process of cleaning the data, selecting the variable to use, and transforming the data in a proper format to make it more suitable for analysis in the next step.</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pPr algn="l"/>
            <a:r>
              <a:rPr lang="en-US" sz="1800" b="0" i="0" dirty="0">
                <a:solidFill>
                  <a:srgbClr val="000000"/>
                </a:solidFill>
                <a:effectLst/>
                <a:latin typeface="Verdana" panose="020B0604030504040204" pitchFamily="34" charset="0"/>
              </a:rPr>
              <a:t> In real-world applications, collected data may have various issues, including:</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Missing Values</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Duplicate data</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Invalid data</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Noise</a:t>
            </a:r>
            <a:endParaRPr lang="en-US" sz="1800" b="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So, we use various filtering techniques to clean the data.</a:t>
            </a:r>
            <a:endParaRPr lang="en-US" sz="1800" b="0" i="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Negative Indexing</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000000"/>
                </a:solidFill>
                <a:effectLst/>
                <a:latin typeface="Verdana" panose="020B0604030504040204" pitchFamily="34" charset="0"/>
              </a:rPr>
              <a:t>Use negative indexing to access an array from the end.</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Print the last element from the 2nd dim:</a:t>
            </a:r>
            <a:endParaRPr lang="en-US" sz="1800" dirty="0">
              <a:solidFill>
                <a:srgbClr val="000000"/>
              </a:solidFill>
              <a:latin typeface="Verdana" panose="020B0604030504040204" pitchFamily="34" charset="0"/>
            </a:endParaRPr>
          </a:p>
          <a:p>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numpy</a:t>
            </a:r>
            <a:r>
              <a:rPr lang="en-US" sz="1800" b="0" i="0" dirty="0">
                <a:solidFill>
                  <a:srgbClr val="000000"/>
                </a:solidFill>
                <a:effectLst/>
                <a:latin typeface="Consolas" panose="020B0609020204030204" pitchFamily="49" charset="0"/>
              </a:rPr>
              <a:t> </a:t>
            </a:r>
            <a:r>
              <a:rPr lang="en-US" sz="1800" b="0" i="0" dirty="0">
                <a:solidFill>
                  <a:srgbClr val="0000CD"/>
                </a:solidFill>
                <a:effectLst/>
                <a:latin typeface="Consolas" panose="020B0609020204030204" pitchFamily="49" charset="0"/>
              </a:rPr>
              <a:t>as</a:t>
            </a:r>
            <a:r>
              <a:rPr lang="en-US" sz="1800" b="0" i="0" dirty="0">
                <a:solidFill>
                  <a:srgbClr val="000000"/>
                </a:solidFill>
                <a:effectLst/>
                <a:latin typeface="Consolas" panose="020B0609020204030204" pitchFamily="49" charset="0"/>
              </a:rPr>
              <a:t> np</a:t>
            </a:r>
            <a:br>
              <a:rPr lang="en-US" sz="1800" dirty="0"/>
            </a:br>
            <a:br>
              <a:rPr lang="en-US" sz="1800" dirty="0"/>
            </a:br>
            <a:r>
              <a:rPr lang="en-US" sz="1800" b="0" i="0" dirty="0" err="1">
                <a:solidFill>
                  <a:srgbClr val="000000"/>
                </a:solidFill>
                <a:effectLst/>
                <a:latin typeface="Consolas" panose="020B0609020204030204" pitchFamily="49" charset="0"/>
              </a:rPr>
              <a:t>arr</a:t>
            </a:r>
            <a:r>
              <a:rPr lang="en-US" sz="1800" b="0" i="0" dirty="0">
                <a:solidFill>
                  <a:srgbClr val="000000"/>
                </a:solidFill>
                <a:effectLst/>
                <a:latin typeface="Consolas" panose="020B0609020204030204" pitchFamily="49" charset="0"/>
              </a:rPr>
              <a:t> = </a:t>
            </a:r>
            <a:r>
              <a:rPr lang="en-US" sz="1800" b="0" i="0" dirty="0" err="1">
                <a:solidFill>
                  <a:srgbClr val="000000"/>
                </a:solidFill>
                <a:effectLst/>
                <a:latin typeface="Consolas" panose="020B0609020204030204" pitchFamily="49" charset="0"/>
              </a:rPr>
              <a:t>np.array</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1</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2</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3</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4</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5</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6</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7</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8</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9</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10</a:t>
            </a:r>
            <a:r>
              <a:rPr lang="en-US" sz="1800" b="0" i="0" dirty="0">
                <a:solidFill>
                  <a:srgbClr val="000000"/>
                </a:solidFill>
                <a:effectLst/>
                <a:latin typeface="Consolas" panose="020B0609020204030204" pitchFamily="49" charset="0"/>
              </a:rPr>
              <a:t>]])</a:t>
            </a:r>
            <a:br>
              <a:rPr lang="en-US" sz="1800" dirty="0"/>
            </a:br>
            <a:br>
              <a:rPr lang="en-US" sz="1800" dirty="0"/>
            </a:br>
            <a:r>
              <a:rPr lang="en-US" sz="1800" b="0" i="0" dirty="0">
                <a:solidFill>
                  <a:srgbClr val="0000CD"/>
                </a:solidFill>
                <a:effectLst/>
                <a:latin typeface="Consolas" panose="020B0609020204030204" pitchFamily="49" charset="0"/>
              </a:rPr>
              <a:t>print</a:t>
            </a:r>
            <a:r>
              <a:rPr lang="en-US" sz="1800" b="0" i="0" dirty="0">
                <a:solidFill>
                  <a:srgbClr val="000000"/>
                </a:solidFill>
                <a:effectLst/>
                <a:latin typeface="Consolas" panose="020B0609020204030204" pitchFamily="49" charset="0"/>
              </a:rPr>
              <a:t>(</a:t>
            </a:r>
            <a:r>
              <a:rPr lang="en-US" sz="1800" b="0" i="0" dirty="0">
                <a:solidFill>
                  <a:srgbClr val="A52A2A"/>
                </a:solidFill>
                <a:effectLst/>
                <a:latin typeface="Consolas" panose="020B0609020204030204" pitchFamily="49" charset="0"/>
              </a:rPr>
              <a:t>'Last element from 2nd dim: '</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arr</a:t>
            </a:r>
            <a:r>
              <a:rPr lang="en-US" sz="1800" b="0" i="0" dirty="0">
                <a:solidFill>
                  <a:srgbClr val="000000"/>
                </a:solidFill>
                <a:effectLst/>
                <a:latin typeface="Consolas" panose="020B0609020204030204" pitchFamily="49" charset="0"/>
              </a:rPr>
              <a:t>[</a:t>
            </a:r>
            <a:r>
              <a:rPr lang="en-US" sz="1800" b="0" i="0" dirty="0">
                <a:solidFill>
                  <a:srgbClr val="FF0000"/>
                </a:solidFill>
                <a:effectLst/>
                <a:latin typeface="Consolas" panose="020B0609020204030204" pitchFamily="49" charset="0"/>
              </a:rPr>
              <a:t>1</a:t>
            </a:r>
            <a:r>
              <a:rPr lang="en-US" sz="1800" b="0" i="0" dirty="0">
                <a:solidFill>
                  <a:srgbClr val="000000"/>
                </a:solidFill>
                <a:effectLst/>
                <a:latin typeface="Consolas" panose="020B0609020204030204" pitchFamily="49" charset="0"/>
              </a:rPr>
              <a:t>, -</a:t>
            </a:r>
            <a:r>
              <a:rPr lang="en-US" sz="1800" b="0" i="0" dirty="0">
                <a:solidFill>
                  <a:srgbClr val="FF0000"/>
                </a:solidFill>
                <a:effectLst/>
                <a:latin typeface="Consolas" panose="020B0609020204030204" pitchFamily="49" charset="0"/>
              </a:rPr>
              <a:t>1</a:t>
            </a:r>
            <a:r>
              <a:rPr lang="en-US" sz="1800" b="0" i="0" dirty="0">
                <a:solidFill>
                  <a:srgbClr val="000000"/>
                </a:solidFill>
                <a:effectLst/>
                <a:latin typeface="Consolas" panose="020B0609020204030204" pitchFamily="49" charset="0"/>
              </a:rPr>
              <a:t>])</a:t>
            </a:r>
            <a:endParaRPr lang="en-IN" sz="1800"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30026"/>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4. Data Analysis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6192688"/>
          </a:xfrm>
        </p:spPr>
        <p:txBody>
          <a:bodyPr/>
          <a:lstStyle/>
          <a:p>
            <a:pPr algn="l"/>
            <a:r>
              <a:rPr lang="en-US" sz="1800" b="0" i="0" dirty="0">
                <a:solidFill>
                  <a:srgbClr val="000000"/>
                </a:solidFill>
                <a:effectLst/>
                <a:latin typeface="Verdana" panose="020B0604030504040204" pitchFamily="34" charset="0"/>
              </a:rPr>
              <a:t>Now the cleaned and prepared data is passed on to the analysis step. This step involves:</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Selection of analytical techniques</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Building models</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1" dirty="0">
                <a:solidFill>
                  <a:srgbClr val="000000"/>
                </a:solidFill>
                <a:effectLst/>
                <a:latin typeface="Verdana" panose="020B0604030504040204" pitchFamily="34" charset="0"/>
              </a:rPr>
              <a:t>Review the result</a:t>
            </a:r>
            <a:endParaRPr lang="en-US" sz="1800" b="0" dirty="0">
              <a:solidFill>
                <a:srgbClr val="000000"/>
              </a:solidFill>
              <a:effectLst/>
              <a:latin typeface="Verdana" panose="020B0604030504040204" pitchFamily="34" charset="0"/>
            </a:endParaRPr>
          </a:p>
          <a:p>
            <a:endParaRPr lang="en-IN" dirty="0"/>
          </a:p>
          <a:p>
            <a:r>
              <a:rPr lang="en-US" b="0" i="0" dirty="0">
                <a:solidFill>
                  <a:srgbClr val="000000"/>
                </a:solidFill>
                <a:effectLst/>
                <a:latin typeface="Verdana" panose="020B0604030504040204" pitchFamily="34" charset="0"/>
              </a:rPr>
              <a:t>The aim of this step is to build a machine learning model to analyze the data using various analytical techniques and review the outcome. </a:t>
            </a:r>
            <a:endParaRPr lang="en-IN"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5. Train Model</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120680"/>
          </a:xfrm>
        </p:spPr>
        <p:txBody>
          <a:bodyPr/>
          <a:lstStyle/>
          <a:p>
            <a:pPr algn="l"/>
            <a:r>
              <a:rPr lang="en-US" b="0" i="0" dirty="0">
                <a:solidFill>
                  <a:srgbClr val="000000"/>
                </a:solidFill>
                <a:effectLst/>
                <a:latin typeface="Verdana" panose="020B0604030504040204" pitchFamily="34" charset="0"/>
              </a:rPr>
              <a:t>Now the next step is to train the model, in this step we train our model to improve its performance for better outcome of the problem.</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We use datasets to train the model using various machine learning algorithms. Training a model is required so that it can understand the various patterns, rules, and, features.</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6. Test Model</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048672"/>
          </a:xfrm>
        </p:spPr>
        <p:txBody>
          <a:bodyPr/>
          <a:lstStyle/>
          <a:p>
            <a:r>
              <a:rPr lang="en-US" b="0" i="0" dirty="0">
                <a:solidFill>
                  <a:srgbClr val="000000"/>
                </a:solidFill>
                <a:effectLst/>
                <a:latin typeface="Verdana" panose="020B0604030504040204" pitchFamily="34" charset="0"/>
              </a:rPr>
              <a:t>Once our machine learning model has been trained on a given dataset, then we test the model. In this step, we check for the accuracy of our model by providing a test dataset to it.</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7. Deployment</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120680"/>
          </a:xfrm>
        </p:spPr>
        <p:txBody>
          <a:bodyPr/>
          <a:lstStyle/>
          <a:p>
            <a:r>
              <a:rPr lang="en-US" b="0" i="0" dirty="0">
                <a:solidFill>
                  <a:srgbClr val="000000"/>
                </a:solidFill>
                <a:effectLst/>
                <a:latin typeface="Verdana" panose="020B0604030504040204" pitchFamily="34" charset="0"/>
              </a:rPr>
              <a:t>The last step of machine learning life cycle is deployment, where we deploy the model in the real-world system.</a:t>
            </a:r>
            <a:endParaRPr lang="en-IN"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br>
              <a:rPr lang="en-US" b="0" i="0" dirty="0">
                <a:solidFill>
                  <a:srgbClr val="610B4B"/>
                </a:solidFill>
                <a:effectLst/>
                <a:latin typeface="erdana"/>
              </a:rPr>
            </a:br>
            <a:r>
              <a:rPr lang="en-US" b="0" i="0" dirty="0">
                <a:solidFill>
                  <a:srgbClr val="610B4B"/>
                </a:solidFill>
                <a:effectLst/>
                <a:latin typeface="erdana"/>
              </a:rPr>
              <a:t>Types of data in datasets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692696"/>
            <a:ext cx="8229600" cy="6048672"/>
          </a:xfrm>
        </p:spPr>
        <p:txBody>
          <a:bodyPr/>
          <a:lstStyle/>
          <a:p>
            <a:pPr algn="l">
              <a:buFont typeface="Arial" panose="020B0604020202020204" pitchFamily="34" charset="0"/>
              <a:buChar char="•"/>
            </a:pPr>
            <a:r>
              <a:rPr lang="en-US" b="1" dirty="0">
                <a:solidFill>
                  <a:srgbClr val="000000"/>
                </a:solidFill>
                <a:effectLst/>
                <a:latin typeface="Verdana" panose="020B0604030504040204" pitchFamily="34" charset="0"/>
              </a:rPr>
              <a:t>Numerical </a:t>
            </a:r>
            <a:r>
              <a:rPr lang="en-US" b="1" dirty="0" err="1">
                <a:solidFill>
                  <a:srgbClr val="000000"/>
                </a:solidFill>
                <a:effectLst/>
                <a:latin typeface="Verdana" panose="020B0604030504040204" pitchFamily="34" charset="0"/>
              </a:rPr>
              <a:t>data:</a:t>
            </a:r>
            <a:r>
              <a:rPr lang="en-US" b="0" dirty="0" err="1">
                <a:solidFill>
                  <a:srgbClr val="000000"/>
                </a:solidFill>
                <a:effectLst/>
                <a:latin typeface="Verdana" panose="020B0604030504040204" pitchFamily="34" charset="0"/>
              </a:rPr>
              <a:t>Such</a:t>
            </a:r>
            <a:r>
              <a:rPr lang="en-US" b="0" dirty="0">
                <a:solidFill>
                  <a:srgbClr val="000000"/>
                </a:solidFill>
                <a:effectLst/>
                <a:latin typeface="Verdana" panose="020B0604030504040204" pitchFamily="34" charset="0"/>
              </a:rPr>
              <a:t> as house price, temperature, etc.</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Categorical </a:t>
            </a:r>
            <a:r>
              <a:rPr lang="en-US" b="1" dirty="0" err="1">
                <a:solidFill>
                  <a:srgbClr val="000000"/>
                </a:solidFill>
                <a:effectLst/>
                <a:latin typeface="Verdana" panose="020B0604030504040204" pitchFamily="34" charset="0"/>
              </a:rPr>
              <a:t>data:</a:t>
            </a:r>
            <a:r>
              <a:rPr lang="en-US" b="0" dirty="0" err="1">
                <a:solidFill>
                  <a:srgbClr val="000000"/>
                </a:solidFill>
                <a:effectLst/>
                <a:latin typeface="Verdana" panose="020B0604030504040204" pitchFamily="34" charset="0"/>
              </a:rPr>
              <a:t>Such</a:t>
            </a:r>
            <a:r>
              <a:rPr lang="en-US" b="0" dirty="0">
                <a:solidFill>
                  <a:srgbClr val="000000"/>
                </a:solidFill>
                <a:effectLst/>
                <a:latin typeface="Verdana" panose="020B0604030504040204" pitchFamily="34" charset="0"/>
              </a:rPr>
              <a:t> as Yes/No, True/False, Blue/green, etc.</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Ordinal </a:t>
            </a:r>
            <a:r>
              <a:rPr lang="en-US" b="1" dirty="0" err="1">
                <a:solidFill>
                  <a:srgbClr val="000000"/>
                </a:solidFill>
                <a:effectLst/>
                <a:latin typeface="Verdana" panose="020B0604030504040204" pitchFamily="34" charset="0"/>
              </a:rPr>
              <a:t>data:</a:t>
            </a:r>
            <a:r>
              <a:rPr lang="en-US" b="0" dirty="0" err="1">
                <a:solidFill>
                  <a:srgbClr val="000000"/>
                </a:solidFill>
                <a:effectLst/>
                <a:latin typeface="Verdana" panose="020B0604030504040204" pitchFamily="34" charset="0"/>
              </a:rPr>
              <a:t>These</a:t>
            </a:r>
            <a:r>
              <a:rPr lang="en-US" b="0" dirty="0">
                <a:solidFill>
                  <a:srgbClr val="000000"/>
                </a:solidFill>
                <a:effectLst/>
                <a:latin typeface="Verdana" panose="020B0604030504040204" pitchFamily="34" charset="0"/>
              </a:rPr>
              <a:t> data are similar to categorical data but can be measured on the basis of comparison.</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get datasets for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27584" y="116632"/>
            <a:ext cx="7776864" cy="6336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a:bodyPr>
          <a:lstStyle/>
          <a:p>
            <a:r>
              <a:rPr lang="en-US" sz="1800" b="1" i="0" dirty="0">
                <a:effectLst/>
                <a:latin typeface="Verdana" panose="020B0604030504040204" pitchFamily="34" charset="0"/>
              </a:rPr>
              <a:t>Extracting dependent and independent variables:</a:t>
            </a:r>
            <a:endParaRPr lang="en-IN" sz="1800" dirty="0"/>
          </a:p>
        </p:txBody>
      </p:sp>
      <p:sp>
        <p:nvSpPr>
          <p:cNvPr id="3" name="Content Placeholder 2"/>
          <p:cNvSpPr>
            <a:spLocks noGrp="1"/>
          </p:cNvSpPr>
          <p:nvPr>
            <p:ph idx="1"/>
          </p:nvPr>
        </p:nvSpPr>
        <p:spPr>
          <a:xfrm>
            <a:off x="457200" y="620688"/>
            <a:ext cx="8229600" cy="6237312"/>
          </a:xfrm>
        </p:spPr>
        <p:txBody>
          <a:bodyPr>
            <a:normAutofit/>
          </a:bodyPr>
          <a:lstStyle/>
          <a:p>
            <a:r>
              <a:rPr lang="en-US" sz="1800" b="0" i="0" dirty="0">
                <a:solidFill>
                  <a:srgbClr val="000000"/>
                </a:solidFill>
                <a:effectLst/>
                <a:latin typeface="Verdana" panose="020B0604030504040204" pitchFamily="34" charset="0"/>
              </a:rPr>
              <a:t>In machine learning, it is important to distinguish the matrix of features (independent variables) and dependent variables from dataset. </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In our dataset, there are three independent variables that are </a:t>
            </a:r>
            <a:r>
              <a:rPr lang="en-US" sz="1800" b="1" i="0" dirty="0">
                <a:effectLst/>
                <a:latin typeface="Verdana" panose="020B0604030504040204" pitchFamily="34" charset="0"/>
              </a:rPr>
              <a:t>Country, Age</a:t>
            </a:r>
            <a:r>
              <a:rPr lang="en-US" sz="1800" b="0" i="0" dirty="0">
                <a:solidFill>
                  <a:srgbClr val="000000"/>
                </a:solidFill>
                <a:effectLst/>
                <a:latin typeface="Verdana" panose="020B0604030504040204" pitchFamily="34" charset="0"/>
              </a:rPr>
              <a:t>, and </a:t>
            </a:r>
            <a:r>
              <a:rPr lang="en-US" sz="1800" b="1" i="0" dirty="0">
                <a:effectLst/>
                <a:latin typeface="Verdana" panose="020B0604030504040204" pitchFamily="34" charset="0"/>
              </a:rPr>
              <a:t>Salary</a:t>
            </a:r>
            <a:r>
              <a:rPr lang="en-US" sz="1800" b="0" i="0" dirty="0">
                <a:solidFill>
                  <a:srgbClr val="000000"/>
                </a:solidFill>
                <a:effectLst/>
                <a:latin typeface="Verdana" panose="020B0604030504040204" pitchFamily="34" charset="0"/>
              </a:rPr>
              <a:t>, and one is a dependent variable which is </a:t>
            </a:r>
            <a:r>
              <a:rPr lang="en-US" sz="1800" b="1" i="0" dirty="0">
                <a:effectLst/>
                <a:latin typeface="Verdana" panose="020B0604030504040204" pitchFamily="34" charset="0"/>
              </a:rPr>
              <a:t>Purchased</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r>
              <a:rPr lang="en-IN" sz="1600" b="1" i="0" u="sng" dirty="0">
                <a:effectLst/>
                <a:latin typeface="Verdana" panose="020B0604030504040204" pitchFamily="34" charset="0"/>
              </a:rPr>
              <a:t>Extracting independent variable:</a:t>
            </a:r>
            <a:endParaRPr lang="en-IN" sz="1600" b="1" i="0" u="sng" dirty="0">
              <a:effectLst/>
              <a:latin typeface="Verdana" panose="020B0604030504040204" pitchFamily="34" charset="0"/>
            </a:endParaRPr>
          </a:p>
          <a:p>
            <a:endParaRPr lang="en-IN" sz="1600" b="1" u="sng" dirty="0">
              <a:solidFill>
                <a:srgbClr val="000000"/>
              </a:solidFill>
              <a:latin typeface="Verdana" panose="020B0604030504040204" pitchFamily="34" charset="0"/>
            </a:endParaRPr>
          </a:p>
          <a:p>
            <a:r>
              <a:rPr lang="en-US" sz="1600" b="0" i="0" dirty="0">
                <a:solidFill>
                  <a:srgbClr val="000000"/>
                </a:solidFill>
                <a:effectLst/>
                <a:latin typeface="Verdana" panose="020B0604030504040204" pitchFamily="34" charset="0"/>
              </a:rPr>
              <a:t>To extract an independent variable, we will use </a:t>
            </a:r>
            <a:r>
              <a:rPr lang="en-US" sz="1600" b="1" i="0" dirty="0" err="1">
                <a:effectLst/>
                <a:latin typeface="Verdana" panose="020B0604030504040204" pitchFamily="34" charset="0"/>
              </a:rPr>
              <a:t>iloc</a:t>
            </a:r>
            <a:r>
              <a:rPr lang="en-US" sz="1600" b="1" i="0" dirty="0">
                <a:effectLst/>
                <a:latin typeface="Verdana" panose="020B0604030504040204" pitchFamily="34" charset="0"/>
              </a:rPr>
              <a:t>[ ] </a:t>
            </a:r>
            <a:r>
              <a:rPr lang="en-US" sz="1600" b="0" i="0" dirty="0">
                <a:solidFill>
                  <a:srgbClr val="000000"/>
                </a:solidFill>
                <a:effectLst/>
                <a:latin typeface="Verdana" panose="020B0604030504040204" pitchFamily="34" charset="0"/>
              </a:rPr>
              <a:t>method of Pandas library. It is used to extract the required rows and columns from the dataset.</a:t>
            </a:r>
            <a:endParaRPr lang="en-US" sz="1600" b="0" i="0" dirty="0">
              <a:solidFill>
                <a:srgbClr val="000000"/>
              </a:solidFill>
              <a:effectLst/>
              <a:latin typeface="Verdana" panose="020B0604030504040204" pitchFamily="34" charset="0"/>
            </a:endParaRPr>
          </a:p>
          <a:p>
            <a:r>
              <a:rPr lang="en-US" sz="1600" i="0" dirty="0">
                <a:solidFill>
                  <a:srgbClr val="000000"/>
                </a:solidFill>
                <a:effectLst/>
                <a:latin typeface="Verdana" panose="020B0604030504040204" pitchFamily="34" charset="0"/>
              </a:rPr>
              <a:t>x=</a:t>
            </a:r>
            <a:r>
              <a:rPr lang="en-US" sz="1600" i="0" dirty="0" err="1">
                <a:solidFill>
                  <a:srgbClr val="000000"/>
                </a:solidFill>
                <a:effectLst/>
                <a:latin typeface="Verdana" panose="020B0604030504040204" pitchFamily="34" charset="0"/>
              </a:rPr>
              <a:t>data_set.iloc</a:t>
            </a:r>
            <a:r>
              <a:rPr lang="en-US" sz="1600" i="0" dirty="0">
                <a:solidFill>
                  <a:srgbClr val="000000"/>
                </a:solidFill>
                <a:effectLst/>
                <a:latin typeface="Verdana" panose="020B0604030504040204" pitchFamily="34" charset="0"/>
              </a:rPr>
              <a:t>[:,0:3].values</a:t>
            </a:r>
            <a:endParaRPr lang="en-US" sz="1600" dirty="0">
              <a:solidFill>
                <a:srgbClr val="000000"/>
              </a:solidFill>
              <a:latin typeface="Verdana" panose="020B0604030504040204" pitchFamily="34" charset="0"/>
            </a:endParaRPr>
          </a:p>
          <a:p>
            <a:r>
              <a:rPr lang="en-IN" sz="1800" b="1" i="0" u="sng" dirty="0">
                <a:effectLst/>
                <a:latin typeface="Verdana" panose="020B0604030504040204" pitchFamily="34" charset="0"/>
              </a:rPr>
              <a:t>Extracting dependent variable:</a:t>
            </a:r>
            <a:endParaRPr lang="en-US" sz="1800" i="0" u="sng" dirty="0">
              <a:solidFill>
                <a:srgbClr val="000000"/>
              </a:solidFill>
              <a:effectLst/>
              <a:latin typeface="Verdana" panose="020B0604030504040204" pitchFamily="34" charset="0"/>
            </a:endParaRPr>
          </a:p>
          <a:p>
            <a:r>
              <a:rPr lang="en-US" sz="1800" dirty="0"/>
              <a:t>y=</a:t>
            </a:r>
            <a:r>
              <a:rPr lang="en-US" sz="1800" dirty="0" err="1"/>
              <a:t>data_set.iloc</a:t>
            </a:r>
            <a:r>
              <a:rPr lang="en-US" sz="1800" dirty="0"/>
              <a:t>[:,3].values</a:t>
            </a:r>
            <a:endParaRPr lang="en-US" sz="1800" dirty="0"/>
          </a:p>
          <a:p>
            <a:endParaRPr lang="en-IN" sz="18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Handling Missing data</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6126162"/>
          </a:xfrm>
        </p:spPr>
        <p:txBody>
          <a:bodyPr>
            <a:normAutofit/>
          </a:bodyPr>
          <a:lstStyle/>
          <a:p>
            <a:r>
              <a:rPr lang="en-US" sz="2400" b="1" i="0" dirty="0">
                <a:effectLst/>
                <a:latin typeface="Verdana" panose="020B0604030504040204" pitchFamily="34" charset="0"/>
              </a:rPr>
              <a:t>Ways to handle missing data:</a:t>
            </a:r>
            <a:endParaRPr lang="en-US" sz="2400" b="1" i="0" dirty="0">
              <a:effectLst/>
              <a:latin typeface="Verdana" panose="020B0604030504040204" pitchFamily="34" charset="0"/>
            </a:endParaRPr>
          </a:p>
          <a:p>
            <a:r>
              <a:rPr lang="en-US" sz="2400" b="1" i="0" dirty="0">
                <a:effectLst/>
                <a:latin typeface="Verdana" panose="020B0604030504040204" pitchFamily="34" charset="0"/>
              </a:rPr>
              <a:t>By deleting the particular row:</a:t>
            </a:r>
            <a:r>
              <a:rPr lang="en-US" sz="2400" b="0" i="0" dirty="0">
                <a:solidFill>
                  <a:srgbClr val="000000"/>
                </a:solidFill>
                <a:effectLst/>
                <a:latin typeface="Verdana" panose="020B0604030504040204" pitchFamily="34" charset="0"/>
              </a:rPr>
              <a:t> </a:t>
            </a:r>
            <a:endParaRPr lang="en-US" sz="2400" b="1" dirty="0">
              <a:solidFill>
                <a:srgbClr val="000000"/>
              </a:solidFill>
              <a:latin typeface="Verdana" panose="020B0604030504040204" pitchFamily="34" charset="0"/>
            </a:endParaRPr>
          </a:p>
          <a:p>
            <a:r>
              <a:rPr lang="en-IN" sz="2400" b="1" i="0" dirty="0">
                <a:effectLst/>
                <a:latin typeface="Verdana" panose="020B0604030504040204" pitchFamily="34" charset="0"/>
              </a:rPr>
              <a:t>By calculating the mean</a:t>
            </a:r>
            <a:endParaRPr lang="en-US" sz="2400" b="1"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To handle missing values, we will use </a:t>
            </a:r>
            <a:r>
              <a:rPr lang="en-US" sz="2400" b="1" i="0" dirty="0">
                <a:effectLst/>
                <a:latin typeface="Verdana" panose="020B0604030504040204" pitchFamily="34" charset="0"/>
              </a:rPr>
              <a:t>Scikit-learn</a:t>
            </a:r>
            <a:r>
              <a:rPr lang="en-US" sz="2400" b="0" i="0" dirty="0">
                <a:solidFill>
                  <a:srgbClr val="000000"/>
                </a:solidFill>
                <a:effectLst/>
                <a:latin typeface="Verdana" panose="020B0604030504040204" pitchFamily="34" charset="0"/>
              </a:rPr>
              <a:t> library in our code, which contains various libraries for building machine learning models.</a:t>
            </a:r>
            <a:endParaRPr lang="en-US" sz="2400" b="0" i="0" dirty="0">
              <a:solidFill>
                <a:srgbClr val="000000"/>
              </a:solidFill>
              <a:effectLst/>
              <a:latin typeface="Verdana" panose="020B0604030504040204" pitchFamily="34" charset="0"/>
            </a:endParaRPr>
          </a:p>
          <a:p>
            <a:r>
              <a:rPr lang="en-US" sz="2400" dirty="0"/>
              <a:t>from </a:t>
            </a:r>
            <a:r>
              <a:rPr lang="en-US" sz="2400" dirty="0" err="1"/>
              <a:t>sklearn.impute</a:t>
            </a:r>
            <a:r>
              <a:rPr lang="en-US" sz="2400" dirty="0"/>
              <a:t> import </a:t>
            </a:r>
            <a:r>
              <a:rPr lang="en-US" sz="2400" dirty="0" err="1"/>
              <a:t>SimpleImputer</a:t>
            </a:r>
            <a:endParaRPr lang="en-US" sz="2400" dirty="0">
              <a:solidFill>
                <a:srgbClr val="000000"/>
              </a:solidFill>
              <a:latin typeface="Verdana" panose="020B0604030504040204" pitchFamily="34" charset="0"/>
            </a:endParaRPr>
          </a:p>
          <a:p>
            <a:r>
              <a:rPr lang="en-US" sz="2400" dirty="0"/>
              <a:t>imputer=</a:t>
            </a:r>
            <a:r>
              <a:rPr lang="en-US" sz="2400" dirty="0" err="1"/>
              <a:t>SimpleImputer</a:t>
            </a:r>
            <a:r>
              <a:rPr lang="en-US" sz="2400" dirty="0"/>
              <a:t>(</a:t>
            </a:r>
            <a:r>
              <a:rPr lang="en-US" sz="2400" dirty="0" err="1"/>
              <a:t>fill_value</a:t>
            </a:r>
            <a:r>
              <a:rPr lang="en-US" sz="2400" dirty="0"/>
              <a:t>=</a:t>
            </a:r>
            <a:r>
              <a:rPr lang="en-US" sz="2400" dirty="0" err="1"/>
              <a:t>np.nan,strategy</a:t>
            </a:r>
            <a:r>
              <a:rPr lang="en-US" sz="2400" dirty="0"/>
              <a:t>='mean’)</a:t>
            </a:r>
            <a:endParaRPr lang="en-US" sz="2400" dirty="0">
              <a:solidFill>
                <a:srgbClr val="000000"/>
              </a:solidFill>
              <a:latin typeface="Verdana" panose="020B0604030504040204" pitchFamily="34" charset="0"/>
            </a:endParaRPr>
          </a:p>
          <a:p>
            <a:r>
              <a:rPr lang="it-IT" sz="2400" dirty="0"/>
              <a:t>imp=imputer.fit(x[:,1:3])</a:t>
            </a:r>
            <a:endParaRPr lang="en-US" sz="2400" dirty="0">
              <a:solidFill>
                <a:srgbClr val="000000"/>
              </a:solidFill>
              <a:latin typeface="Verdana" panose="020B0604030504040204" pitchFamily="34" charset="0"/>
            </a:endParaRPr>
          </a:p>
          <a:p>
            <a:r>
              <a:rPr lang="en-IN" sz="2400" dirty="0"/>
              <a:t>x[:,1:3]=</a:t>
            </a:r>
            <a:r>
              <a:rPr lang="en-IN" sz="2400" dirty="0" err="1"/>
              <a:t>imp.transform</a:t>
            </a:r>
            <a:r>
              <a:rPr lang="en-IN" sz="2400" dirty="0"/>
              <a:t>(x[:,1:3])</a:t>
            </a:r>
            <a:endParaRPr lang="en-IN" sz="24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Encoding Categorical data</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237312"/>
          </a:xfrm>
        </p:spPr>
        <p:txBody>
          <a:bodyPr>
            <a:normAutofit lnSpcReduction="10000"/>
          </a:bodyPr>
          <a:lstStyle/>
          <a:p>
            <a:r>
              <a:rPr lang="en-US" b="0" i="0" dirty="0">
                <a:solidFill>
                  <a:srgbClr val="000000"/>
                </a:solidFill>
                <a:effectLst/>
                <a:latin typeface="Verdana" panose="020B0604030504040204" pitchFamily="34" charset="0"/>
              </a:rPr>
              <a:t>C</a:t>
            </a:r>
            <a:r>
              <a:rPr lang="en-US" sz="1800" b="0" i="0" dirty="0">
                <a:solidFill>
                  <a:srgbClr val="000000"/>
                </a:solidFill>
                <a:effectLst/>
                <a:latin typeface="Verdana" panose="020B0604030504040204" pitchFamily="34" charset="0"/>
              </a:rPr>
              <a:t>ategorical data is data which has some categories such as, in our dataset; there are two categorical variable, </a:t>
            </a:r>
            <a:r>
              <a:rPr lang="en-US" sz="1800" b="1" i="0" dirty="0">
                <a:effectLst/>
                <a:latin typeface="Verdana" panose="020B0604030504040204" pitchFamily="34" charset="0"/>
              </a:rPr>
              <a:t>Country</a:t>
            </a:r>
            <a:r>
              <a:rPr lang="en-US" sz="1800" b="0" i="0" dirty="0">
                <a:solidFill>
                  <a:srgbClr val="000000"/>
                </a:solidFill>
                <a:effectLst/>
                <a:latin typeface="Verdana" panose="020B0604030504040204" pitchFamily="34" charset="0"/>
              </a:rPr>
              <a:t>, and </a:t>
            </a:r>
            <a:r>
              <a:rPr lang="en-US" sz="1800" b="1" i="0" dirty="0">
                <a:effectLst/>
                <a:latin typeface="Verdana" panose="020B0604030504040204" pitchFamily="34" charset="0"/>
              </a:rPr>
              <a:t>Purchased</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r>
              <a:rPr lang="en-IN" sz="1600" b="1" i="0" dirty="0">
                <a:effectLst/>
                <a:latin typeface="Verdana" panose="020B0604030504040204" pitchFamily="34" charset="0"/>
              </a:rPr>
              <a:t>For Country variable:</a:t>
            </a:r>
            <a:endParaRPr lang="en-IN" sz="1600" b="1" i="0" dirty="0">
              <a:effectLst/>
              <a:latin typeface="Verdana" panose="020B0604030504040204" pitchFamily="34" charset="0"/>
            </a:endParaRPr>
          </a:p>
          <a:p>
            <a:r>
              <a:rPr lang="en-US" sz="1800" b="0" i="0" dirty="0">
                <a:solidFill>
                  <a:srgbClr val="000000"/>
                </a:solidFill>
                <a:effectLst/>
                <a:latin typeface="Verdana" panose="020B0604030504040204" pitchFamily="34" charset="0"/>
              </a:rPr>
              <a:t>Firstly, we will convert the country variables into categorical data. So to do this, we will use </a:t>
            </a:r>
            <a:r>
              <a:rPr lang="en-US" sz="1800" b="1" i="0" dirty="0" err="1">
                <a:effectLst/>
                <a:latin typeface="Verdana" panose="020B0604030504040204" pitchFamily="34" charset="0"/>
              </a:rPr>
              <a:t>LabelEncoder</a:t>
            </a:r>
            <a:r>
              <a:rPr lang="en-US" sz="1800" b="1" i="0" dirty="0">
                <a:effectLst/>
                <a:latin typeface="Verdana" panose="020B0604030504040204" pitchFamily="34" charset="0"/>
              </a:rPr>
              <a:t>()</a:t>
            </a:r>
            <a:r>
              <a:rPr lang="en-US" sz="1800" b="0" i="0" dirty="0">
                <a:solidFill>
                  <a:srgbClr val="000000"/>
                </a:solidFill>
                <a:effectLst/>
                <a:latin typeface="Verdana" panose="020B0604030504040204" pitchFamily="34" charset="0"/>
              </a:rPr>
              <a:t> class from </a:t>
            </a:r>
            <a:r>
              <a:rPr lang="en-US" sz="1800" b="1" i="0" dirty="0">
                <a:effectLst/>
                <a:latin typeface="Verdana" panose="020B0604030504040204" pitchFamily="34" charset="0"/>
              </a:rPr>
              <a:t>preprocessing</a:t>
            </a:r>
            <a:r>
              <a:rPr lang="en-US" sz="1800" b="0" i="0" dirty="0">
                <a:solidFill>
                  <a:srgbClr val="000000"/>
                </a:solidFill>
                <a:effectLst/>
                <a:latin typeface="Verdana" panose="020B0604030504040204" pitchFamily="34" charset="0"/>
              </a:rPr>
              <a:t> library.</a:t>
            </a:r>
            <a:endParaRPr lang="en-US" sz="18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#Catgorical data  </a:t>
            </a:r>
            <a:endParaRPr lang="en-IN" sz="18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#for Country Variable  </a:t>
            </a:r>
            <a:endParaRPr lang="en-IN" sz="18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from </a:t>
            </a:r>
            <a:r>
              <a:rPr lang="en-IN" sz="1800" b="0" i="0" dirty="0" err="1">
                <a:solidFill>
                  <a:srgbClr val="000000"/>
                </a:solidFill>
                <a:effectLst/>
                <a:latin typeface="Verdana" panose="020B0604030504040204" pitchFamily="34" charset="0"/>
              </a:rPr>
              <a:t>sklearn.preprocessing</a:t>
            </a:r>
            <a:r>
              <a:rPr lang="en-IN" sz="1800" b="0" i="0" dirty="0">
                <a:solidFill>
                  <a:srgbClr val="000000"/>
                </a:solidFill>
                <a:effectLst/>
                <a:latin typeface="Verdana" panose="020B0604030504040204" pitchFamily="34" charset="0"/>
              </a:rPr>
              <a:t> import </a:t>
            </a:r>
            <a:r>
              <a:rPr lang="en-IN" sz="1800" b="0" i="0" dirty="0" err="1">
                <a:solidFill>
                  <a:srgbClr val="000000"/>
                </a:solidFill>
                <a:effectLst/>
                <a:latin typeface="Verdana" panose="020B0604030504040204" pitchFamily="34" charset="0"/>
              </a:rPr>
              <a:t>LabelEncoder</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lgn="l">
              <a:buNone/>
            </a:pPr>
            <a:r>
              <a:rPr lang="en-IN" sz="1800" b="0" i="0" dirty="0" err="1">
                <a:solidFill>
                  <a:srgbClr val="FF0000"/>
                </a:solidFill>
                <a:effectLst/>
                <a:latin typeface="Verdana" panose="020B0604030504040204" pitchFamily="34" charset="0"/>
              </a:rPr>
              <a:t>label_encoder_x</a:t>
            </a:r>
            <a:r>
              <a:rPr lang="en-IN" sz="1800" b="0" i="0" dirty="0">
                <a:solidFill>
                  <a:srgbClr val="000000"/>
                </a:solidFill>
                <a:effectLst/>
                <a:latin typeface="Verdana" panose="020B0604030504040204" pitchFamily="34" charset="0"/>
              </a:rPr>
              <a:t>= </a:t>
            </a:r>
            <a:r>
              <a:rPr lang="en-IN" sz="1800" b="0" i="0" dirty="0" err="1">
                <a:solidFill>
                  <a:srgbClr val="0000FF"/>
                </a:solidFill>
                <a:effectLst/>
                <a:latin typeface="Verdana" panose="020B0604030504040204" pitchFamily="34" charset="0"/>
              </a:rPr>
              <a:t>LabelEncoder</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x[:, 0]= </a:t>
            </a:r>
            <a:r>
              <a:rPr lang="en-IN" sz="1800" b="0" i="0" dirty="0" err="1">
                <a:solidFill>
                  <a:srgbClr val="000000"/>
                </a:solidFill>
                <a:effectLst/>
                <a:latin typeface="Verdana" panose="020B0604030504040204" pitchFamily="34" charset="0"/>
              </a:rPr>
              <a:t>label_encoder_x.fit_transform</a:t>
            </a:r>
            <a:r>
              <a:rPr lang="en-IN" sz="1800" b="0" i="0" dirty="0">
                <a:solidFill>
                  <a:srgbClr val="000000"/>
                </a:solidFill>
                <a:effectLst/>
                <a:latin typeface="Verdana" panose="020B0604030504040204" pitchFamily="34" charset="0"/>
              </a:rPr>
              <a:t>(x[:, 0])  </a:t>
            </a:r>
            <a:endParaRPr lang="en-IN" sz="1800" b="0" i="0" dirty="0">
              <a:solidFill>
                <a:srgbClr val="000000"/>
              </a:solidFill>
              <a:effectLst/>
              <a:latin typeface="Verdana" panose="020B0604030504040204" pitchFamily="34" charset="0"/>
            </a:endParaRPr>
          </a:p>
          <a:p>
            <a:pPr marL="0" indent="0" algn="l">
              <a:buNone/>
            </a:pPr>
            <a:endParaRPr lang="en-IN" sz="1800" dirty="0">
              <a:solidFill>
                <a:srgbClr val="000000"/>
              </a:solidFill>
              <a:latin typeface="Verdana" panose="020B0604030504040204" pitchFamily="34" charset="0"/>
            </a:endParaRPr>
          </a:p>
          <a:p>
            <a:r>
              <a:rPr lang="en-US" sz="1800" b="0" i="0" dirty="0">
                <a:solidFill>
                  <a:srgbClr val="000000"/>
                </a:solidFill>
                <a:effectLst/>
                <a:latin typeface="Verdana" panose="020B0604030504040204" pitchFamily="34" charset="0"/>
              </a:rPr>
              <a:t>But in our case, there are three country variables, and as we can see in the above output, these variables are encoded into 0, 1, and 2. </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By these values, the machine learning model may assume that there is some correlation between these variables which will produce the wrong output. So to remove this issue, we will use </a:t>
            </a:r>
            <a:r>
              <a:rPr lang="en-US" sz="1800" b="1" i="0" dirty="0">
                <a:effectLst/>
                <a:latin typeface="Verdana" panose="020B0604030504040204" pitchFamily="34" charset="0"/>
              </a:rPr>
              <a:t>dummy encoding</a:t>
            </a:r>
            <a:r>
              <a:rPr lang="en-US" sz="1800" b="0" i="0" dirty="0">
                <a:solidFill>
                  <a:srgbClr val="000000"/>
                </a:solidFill>
                <a:effectLst/>
                <a:latin typeface="Verdana" panose="020B0604030504040204" pitchFamily="34" charset="0"/>
              </a:rPr>
              <a:t>.</a:t>
            </a:r>
            <a:endParaRPr lang="en-IN" sz="1800" b="0" i="0" dirty="0">
              <a:solidFill>
                <a:srgbClr val="000000"/>
              </a:solidFill>
              <a:effectLst/>
              <a:latin typeface="Verdana" panose="020B0604030504040204" pitchFamily="34" charset="0"/>
            </a:endParaRPr>
          </a:p>
          <a:p>
            <a:endParaRPr lang="en-IN" sz="1800" b="1" dirty="0">
              <a:solidFill>
                <a:srgbClr val="000000"/>
              </a:solidFill>
              <a:latin typeface="Verdana" panose="020B0604030504040204" pitchFamily="34" charset="0"/>
            </a:endParaRPr>
          </a:p>
          <a:p>
            <a:endParaRPr lang="en-IN" sz="1800" dirty="0"/>
          </a:p>
          <a:p>
            <a:endParaRPr lang="en-IN" sz="16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effectLst/>
                <a:latin typeface="Verdana" panose="020B0604030504040204" pitchFamily="34" charset="0"/>
              </a:rPr>
              <a:t>Dummy Variables:</a:t>
            </a:r>
            <a:endParaRPr lang="en-IN" dirty="0"/>
          </a:p>
        </p:txBody>
      </p:sp>
      <p:sp>
        <p:nvSpPr>
          <p:cNvPr id="3" name="Content Placeholder 2"/>
          <p:cNvSpPr>
            <a:spLocks noGrp="1"/>
          </p:cNvSpPr>
          <p:nvPr>
            <p:ph idx="1"/>
          </p:nvPr>
        </p:nvSpPr>
        <p:spPr>
          <a:xfrm>
            <a:off x="457200" y="620688"/>
            <a:ext cx="8229600" cy="6237312"/>
          </a:xfrm>
        </p:spPr>
        <p:txBody>
          <a:bodyPr>
            <a:normAutofit/>
          </a:bodyPr>
          <a:lstStyle/>
          <a:p>
            <a:r>
              <a:rPr lang="en-US" sz="1800" b="0" i="0" dirty="0">
                <a:solidFill>
                  <a:srgbClr val="000000"/>
                </a:solidFill>
                <a:effectLst/>
                <a:latin typeface="Verdana" panose="020B0604030504040204" pitchFamily="34" charset="0"/>
              </a:rPr>
              <a:t>Dummy variables are those variables which have values 0 or 1. The 1 value gives the presence of that variable in a particular column, and rest variables become 0. </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With dummy encoding, we will have a number of columns equal to the number of categories.</a:t>
            </a:r>
            <a:endParaRPr lang="en-US" sz="18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In our dataset, we have 3 categories so it will produce three columns having 0 and 1 values. For Dummy Encoding, we will use </a:t>
            </a:r>
            <a:r>
              <a:rPr lang="en-US" sz="1600" b="1" i="0" dirty="0" err="1">
                <a:effectLst/>
                <a:latin typeface="Verdana" panose="020B0604030504040204" pitchFamily="34" charset="0"/>
              </a:rPr>
              <a:t>OneHotEncoder</a:t>
            </a:r>
            <a:r>
              <a:rPr lang="en-US" sz="1600" b="0" i="0" dirty="0">
                <a:solidFill>
                  <a:srgbClr val="000000"/>
                </a:solidFill>
                <a:effectLst/>
                <a:latin typeface="Verdana" panose="020B0604030504040204" pitchFamily="34" charset="0"/>
              </a:rPr>
              <a:t> class of </a:t>
            </a:r>
            <a:r>
              <a:rPr lang="en-US" sz="1600" b="1" i="0" dirty="0">
                <a:effectLst/>
                <a:latin typeface="Verdana" panose="020B0604030504040204" pitchFamily="34" charset="0"/>
              </a:rPr>
              <a:t>preprocessing</a:t>
            </a:r>
            <a:r>
              <a:rPr lang="en-US" sz="1600" b="0" i="0" dirty="0">
                <a:solidFill>
                  <a:srgbClr val="000000"/>
                </a:solidFill>
                <a:effectLst/>
                <a:latin typeface="Verdana" panose="020B0604030504040204" pitchFamily="34" charset="0"/>
              </a:rPr>
              <a:t> library</a:t>
            </a:r>
            <a:r>
              <a:rPr lang="en-US" sz="1100" b="0" i="0" dirty="0">
                <a:solidFill>
                  <a:srgbClr val="000000"/>
                </a:solidFill>
                <a:effectLst/>
                <a:latin typeface="Verdana" panose="020B0604030504040204" pitchFamily="34" charset="0"/>
              </a:rPr>
              <a:t>.</a:t>
            </a:r>
            <a:endParaRPr lang="en-US" sz="1100" b="0" i="0" dirty="0">
              <a:solidFill>
                <a:srgbClr val="000000"/>
              </a:solidFill>
              <a:effectLst/>
              <a:latin typeface="Verdana" panose="020B0604030504040204" pitchFamily="34" charset="0"/>
            </a:endParaRPr>
          </a:p>
          <a:p>
            <a:endParaRPr lang="en-US" sz="1100" dirty="0">
              <a:solidFill>
                <a:srgbClr val="000000"/>
              </a:solidFill>
              <a:latin typeface="Verdana" panose="020B0604030504040204" pitchFamily="34" charset="0"/>
            </a:endParaRPr>
          </a:p>
          <a:p>
            <a:r>
              <a:rPr lang="en-IN" sz="1800" dirty="0"/>
              <a:t>from </a:t>
            </a:r>
            <a:r>
              <a:rPr lang="en-IN" sz="1800" dirty="0" err="1"/>
              <a:t>sklearn.preprocessing</a:t>
            </a:r>
            <a:r>
              <a:rPr lang="en-IN" sz="1800" dirty="0"/>
              <a:t> import </a:t>
            </a:r>
            <a:r>
              <a:rPr lang="en-IN" sz="1800" dirty="0" err="1"/>
              <a:t>LabelEncoder,OneHotEncoder</a:t>
            </a:r>
            <a:endParaRPr lang="en-IN" sz="1800" dirty="0"/>
          </a:p>
          <a:p>
            <a:r>
              <a:rPr lang="en-IN" sz="1800" dirty="0"/>
              <a:t>from </a:t>
            </a:r>
            <a:r>
              <a:rPr lang="en-IN" sz="1800" dirty="0" err="1"/>
              <a:t>sklearn.compose</a:t>
            </a:r>
            <a:r>
              <a:rPr lang="en-IN" sz="1800" dirty="0"/>
              <a:t> import </a:t>
            </a:r>
            <a:r>
              <a:rPr lang="en-IN" sz="1800" dirty="0" err="1"/>
              <a:t>ColumnTransformer</a:t>
            </a:r>
            <a:endParaRPr lang="en-US" sz="1100" dirty="0">
              <a:solidFill>
                <a:srgbClr val="000000"/>
              </a:solidFill>
              <a:latin typeface="Verdana" panose="020B0604030504040204" pitchFamily="34" charset="0"/>
            </a:endParaRPr>
          </a:p>
          <a:p>
            <a:r>
              <a:rPr lang="en-US" sz="1800" dirty="0" err="1"/>
              <a:t>ct</a:t>
            </a:r>
            <a:r>
              <a:rPr lang="en-US" sz="1800" dirty="0"/>
              <a:t> = </a:t>
            </a:r>
            <a:r>
              <a:rPr lang="en-US" sz="1800" dirty="0" err="1"/>
              <a:t>ColumnTransformer</a:t>
            </a:r>
            <a:r>
              <a:rPr lang="en-US" sz="1800" dirty="0"/>
              <a:t>([('Country', </a:t>
            </a:r>
            <a:r>
              <a:rPr lang="en-US" sz="1800" dirty="0" err="1"/>
              <a:t>OneHotEncoder</a:t>
            </a:r>
            <a:r>
              <a:rPr lang="en-US" sz="1800" dirty="0"/>
              <a:t>(), [0])], remainder='passthrough’)</a:t>
            </a:r>
            <a:endParaRPr lang="en-US" sz="1100" dirty="0">
              <a:solidFill>
                <a:srgbClr val="000000"/>
              </a:solidFill>
              <a:latin typeface="Verdana" panose="020B0604030504040204" pitchFamily="34" charset="0"/>
            </a:endParaRPr>
          </a:p>
          <a:p>
            <a:r>
              <a:rPr lang="fr-FR" sz="1800" dirty="0"/>
              <a:t>x = </a:t>
            </a:r>
            <a:r>
              <a:rPr lang="fr-FR" sz="1800" dirty="0" err="1"/>
              <a:t>ct.fit_transform</a:t>
            </a:r>
            <a:r>
              <a:rPr lang="fr-FR" sz="1800" dirty="0"/>
              <a:t>(x)</a:t>
            </a:r>
            <a:endParaRPr lang="en-US" sz="1100" dirty="0">
              <a:solidFill>
                <a:srgbClr val="000000"/>
              </a:solidFill>
              <a:latin typeface="Verdana" panose="020B0604030504040204" pitchFamily="34" charset="0"/>
            </a:endParaRPr>
          </a:p>
          <a:p>
            <a:endParaRPr lang="en-IN" sz="1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NumPy Array Slicing</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effectLst/>
                <a:latin typeface="Verdana" panose="020B0604030504040204" pitchFamily="34" charset="0"/>
              </a:rPr>
              <a:t>For Purchased Variable:</a:t>
            </a:r>
            <a:endParaRPr lang="en-IN" dirty="0"/>
          </a:p>
        </p:txBody>
      </p:sp>
      <p:sp>
        <p:nvSpPr>
          <p:cNvPr id="3" name="Content Placeholder 2"/>
          <p:cNvSpPr>
            <a:spLocks noGrp="1"/>
          </p:cNvSpPr>
          <p:nvPr>
            <p:ph idx="1"/>
          </p:nvPr>
        </p:nvSpPr>
        <p:spPr>
          <a:xfrm>
            <a:off x="457200" y="620688"/>
            <a:ext cx="8229600" cy="6120680"/>
          </a:xfrm>
        </p:spPr>
        <p:txBody>
          <a:bodyPr/>
          <a:lstStyle/>
          <a:p>
            <a:pPr marL="0" indent="0" algn="l">
              <a:buNone/>
            </a:pPr>
            <a:r>
              <a:rPr lang="es-ES" b="0" i="0" dirty="0" err="1">
                <a:solidFill>
                  <a:srgbClr val="FF0000"/>
                </a:solidFill>
                <a:effectLst/>
                <a:latin typeface="Verdana" panose="020B0604030504040204" pitchFamily="34" charset="0"/>
              </a:rPr>
              <a:t>labelencoder_y</a:t>
            </a:r>
            <a:r>
              <a:rPr lang="es-ES" b="0" i="0" dirty="0">
                <a:solidFill>
                  <a:srgbClr val="000000"/>
                </a:solidFill>
                <a:effectLst/>
                <a:latin typeface="Verdana" panose="020B0604030504040204" pitchFamily="34" charset="0"/>
              </a:rPr>
              <a:t>= </a:t>
            </a:r>
            <a:r>
              <a:rPr lang="es-ES" b="0" i="0" dirty="0" err="1">
                <a:solidFill>
                  <a:srgbClr val="0000FF"/>
                </a:solidFill>
                <a:effectLst/>
                <a:latin typeface="Verdana" panose="020B0604030504040204" pitchFamily="34" charset="0"/>
              </a:rPr>
              <a:t>LabelEncoder</a:t>
            </a:r>
            <a:r>
              <a:rPr lang="es-ES" b="0" i="0" dirty="0">
                <a:solidFill>
                  <a:srgbClr val="000000"/>
                </a:solidFill>
                <a:effectLst/>
                <a:latin typeface="Verdana" panose="020B0604030504040204" pitchFamily="34" charset="0"/>
              </a:rPr>
              <a:t>()  </a:t>
            </a:r>
            <a:endParaRPr lang="es-ES" b="0" i="0" dirty="0">
              <a:solidFill>
                <a:srgbClr val="000000"/>
              </a:solidFill>
              <a:effectLst/>
              <a:latin typeface="Verdana" panose="020B0604030504040204" pitchFamily="34" charset="0"/>
            </a:endParaRPr>
          </a:p>
          <a:p>
            <a:pPr marL="0" indent="0" algn="l">
              <a:buNone/>
            </a:pPr>
            <a:r>
              <a:rPr lang="es-ES" b="0" i="0" dirty="0">
                <a:solidFill>
                  <a:srgbClr val="FF0000"/>
                </a:solidFill>
                <a:effectLst/>
                <a:latin typeface="Verdana" panose="020B0604030504040204" pitchFamily="34" charset="0"/>
              </a:rPr>
              <a:t>y</a:t>
            </a:r>
            <a:r>
              <a:rPr lang="es-ES" b="0" i="0" dirty="0">
                <a:solidFill>
                  <a:srgbClr val="000000"/>
                </a:solidFill>
                <a:effectLst/>
                <a:latin typeface="Verdana" panose="020B0604030504040204" pitchFamily="34" charset="0"/>
              </a:rPr>
              <a:t>= </a:t>
            </a:r>
            <a:r>
              <a:rPr lang="es-ES" b="0" i="0" dirty="0" err="1">
                <a:solidFill>
                  <a:srgbClr val="0000FF"/>
                </a:solidFill>
                <a:effectLst/>
                <a:latin typeface="Verdana" panose="020B0604030504040204" pitchFamily="34" charset="0"/>
              </a:rPr>
              <a:t>labelencoder_y</a:t>
            </a:r>
            <a:r>
              <a:rPr lang="es-ES" b="0" i="0" dirty="0" err="1">
                <a:solidFill>
                  <a:srgbClr val="000000"/>
                </a:solidFill>
                <a:effectLst/>
                <a:latin typeface="Verdana" panose="020B0604030504040204" pitchFamily="34" charset="0"/>
              </a:rPr>
              <a:t>.fit_transform</a:t>
            </a:r>
            <a:r>
              <a:rPr lang="es-ES" b="0" i="0" dirty="0">
                <a:solidFill>
                  <a:srgbClr val="000000"/>
                </a:solidFill>
                <a:effectLst/>
                <a:latin typeface="Verdana" panose="020B0604030504040204" pitchFamily="34" charset="0"/>
              </a:rPr>
              <a:t>(y) </a:t>
            </a:r>
            <a:endParaRPr lang="es-ES" b="0" i="0" dirty="0">
              <a:solidFill>
                <a:srgbClr val="000000"/>
              </a:solidFill>
              <a:effectLst/>
              <a:latin typeface="Verdana" panose="020B0604030504040204" pitchFamily="34" charset="0"/>
            </a:endParaRPr>
          </a:p>
          <a:p>
            <a:pPr marL="0" indent="0" algn="l">
              <a:buNone/>
            </a:pPr>
            <a:r>
              <a:rPr lang="es-ES" b="0" i="0" dirty="0">
                <a:solidFill>
                  <a:srgbClr val="000000"/>
                </a:solidFill>
                <a:effectLst/>
                <a:latin typeface="Verdana" panose="020B0604030504040204" pitchFamily="34" charset="0"/>
              </a:rPr>
              <a:t> </a:t>
            </a:r>
            <a:endParaRPr lang="es-E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82840"/>
          </a:xfrm>
        </p:spPr>
        <p:txBody>
          <a:bodyPr>
            <a:normAutofit fontScale="90000"/>
          </a:bodyPr>
          <a:lstStyle/>
          <a:p>
            <a:r>
              <a:rPr lang="en-US" sz="2200" b="0" i="0" dirty="0">
                <a:solidFill>
                  <a:srgbClr val="610B38"/>
                </a:solidFill>
                <a:effectLst/>
                <a:latin typeface="erdana"/>
              </a:rPr>
              <a:t>Splitting the Dataset into the Training set and Test set</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404664"/>
            <a:ext cx="8229600" cy="6552728"/>
          </a:xfrm>
        </p:spPr>
        <p:txBody>
          <a:bodyPr>
            <a:normAutofit/>
          </a:bodyPr>
          <a:lstStyle/>
          <a:p>
            <a:r>
              <a:rPr lang="en-US" sz="2000" b="1" i="0" dirty="0">
                <a:effectLst/>
                <a:latin typeface="Verdana" panose="020B0604030504040204" pitchFamily="34" charset="0"/>
              </a:rPr>
              <a:t>Training Set:</a:t>
            </a:r>
            <a:r>
              <a:rPr lang="en-US" sz="2000" b="0" i="0" dirty="0">
                <a:solidFill>
                  <a:srgbClr val="000000"/>
                </a:solidFill>
                <a:effectLst/>
                <a:latin typeface="Verdana" panose="020B0604030504040204" pitchFamily="34" charset="0"/>
              </a:rPr>
              <a:t> A subset of dataset to train the machine learning model, and we already know the output.</a:t>
            </a:r>
            <a:endParaRPr lang="en-US" sz="2000" b="0" i="0" dirty="0">
              <a:solidFill>
                <a:srgbClr val="000000"/>
              </a:solidFill>
              <a:effectLst/>
              <a:latin typeface="Verdana" panose="020B0604030504040204" pitchFamily="34" charset="0"/>
            </a:endParaRPr>
          </a:p>
          <a:p>
            <a:r>
              <a:rPr lang="en-US" sz="2000" b="1" i="0" dirty="0">
                <a:effectLst/>
                <a:latin typeface="Verdana" panose="020B0604030504040204" pitchFamily="34" charset="0"/>
              </a:rPr>
              <a:t>Test set:</a:t>
            </a:r>
            <a:r>
              <a:rPr lang="en-US" sz="2000" b="0" i="0" dirty="0">
                <a:solidFill>
                  <a:srgbClr val="000000"/>
                </a:solidFill>
                <a:effectLst/>
                <a:latin typeface="Verdana" panose="020B0604030504040204" pitchFamily="34" charset="0"/>
              </a:rPr>
              <a:t> A subset of dataset to test the machine learning model, and by using the test set, model predicts the output.</a:t>
            </a:r>
            <a:endParaRPr lang="en-US" sz="2000" b="0" i="0" dirty="0">
              <a:solidFill>
                <a:srgbClr val="000000"/>
              </a:solidFill>
              <a:effectLst/>
              <a:latin typeface="Verdana" panose="020B0604030504040204" pitchFamily="34" charset="0"/>
            </a:endParaRPr>
          </a:p>
          <a:p>
            <a:pPr marL="0" indent="0" algn="l">
              <a:buNone/>
            </a:pPr>
            <a:endParaRPr lang="en-IN" sz="12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from </a:t>
            </a:r>
            <a:r>
              <a:rPr lang="en-IN" sz="1800" b="0" i="0" dirty="0" err="1">
                <a:solidFill>
                  <a:srgbClr val="000000"/>
                </a:solidFill>
                <a:effectLst/>
                <a:latin typeface="Verdana" panose="020B0604030504040204" pitchFamily="34" charset="0"/>
              </a:rPr>
              <a:t>sklearn.model_selection</a:t>
            </a:r>
            <a:r>
              <a:rPr lang="en-IN" sz="1800" b="0" i="0" dirty="0">
                <a:solidFill>
                  <a:srgbClr val="000000"/>
                </a:solidFill>
                <a:effectLst/>
                <a:latin typeface="Verdana" panose="020B0604030504040204" pitchFamily="34" charset="0"/>
              </a:rPr>
              <a:t> import </a:t>
            </a:r>
            <a:r>
              <a:rPr lang="en-IN" sz="1800" b="0" i="0" dirty="0" err="1">
                <a:solidFill>
                  <a:srgbClr val="000000"/>
                </a:solidFill>
                <a:effectLst/>
                <a:latin typeface="Verdana" panose="020B0604030504040204" pitchFamily="34" charset="0"/>
              </a:rPr>
              <a:t>train_test_split</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lgn="l">
              <a:buNone/>
            </a:pPr>
            <a:r>
              <a:rPr lang="en-IN" sz="1800" b="0" i="0" dirty="0" err="1">
                <a:solidFill>
                  <a:srgbClr val="000000"/>
                </a:solidFill>
                <a:effectLst/>
                <a:latin typeface="Verdana" panose="020B0604030504040204" pitchFamily="34" charset="0"/>
              </a:rPr>
              <a:t>x_train</a:t>
            </a:r>
            <a:r>
              <a:rPr lang="en-IN" sz="1800" b="0" i="0" dirty="0">
                <a:solidFill>
                  <a:srgbClr val="000000"/>
                </a:solidFill>
                <a:effectLst/>
                <a:latin typeface="Verdana" panose="020B0604030504040204" pitchFamily="34" charset="0"/>
              </a:rPr>
              <a:t>, </a:t>
            </a:r>
            <a:r>
              <a:rPr lang="en-IN" sz="1800" b="0" i="0" dirty="0" err="1">
                <a:solidFill>
                  <a:srgbClr val="000000"/>
                </a:solidFill>
                <a:effectLst/>
                <a:latin typeface="Verdana" panose="020B0604030504040204" pitchFamily="34" charset="0"/>
              </a:rPr>
              <a:t>x_test</a:t>
            </a:r>
            <a:r>
              <a:rPr lang="en-IN" sz="1800" b="0" i="0" dirty="0">
                <a:solidFill>
                  <a:srgbClr val="000000"/>
                </a:solidFill>
                <a:effectLst/>
                <a:latin typeface="Verdana" panose="020B0604030504040204" pitchFamily="34" charset="0"/>
              </a:rPr>
              <a:t>, </a:t>
            </a:r>
            <a:r>
              <a:rPr lang="en-IN" sz="1800" b="0" i="0" dirty="0" err="1">
                <a:solidFill>
                  <a:srgbClr val="000000"/>
                </a:solidFill>
                <a:effectLst/>
                <a:latin typeface="Verdana" panose="020B0604030504040204" pitchFamily="34" charset="0"/>
              </a:rPr>
              <a:t>y_train</a:t>
            </a:r>
            <a:r>
              <a:rPr lang="en-IN" sz="1800" b="0" i="0" dirty="0">
                <a:solidFill>
                  <a:srgbClr val="000000"/>
                </a:solidFill>
                <a:effectLst/>
                <a:latin typeface="Verdana" panose="020B0604030504040204" pitchFamily="34" charset="0"/>
              </a:rPr>
              <a:t>, </a:t>
            </a:r>
            <a:r>
              <a:rPr lang="en-IN" sz="1800" b="0" i="0" dirty="0" err="1">
                <a:solidFill>
                  <a:srgbClr val="FF0000"/>
                </a:solidFill>
                <a:effectLst/>
                <a:latin typeface="Verdana" panose="020B0604030504040204" pitchFamily="34" charset="0"/>
              </a:rPr>
              <a:t>y_test</a:t>
            </a:r>
            <a:r>
              <a:rPr lang="en-IN" sz="1800" b="0" i="0" dirty="0">
                <a:solidFill>
                  <a:srgbClr val="000000"/>
                </a:solidFill>
                <a:effectLst/>
                <a:latin typeface="Verdana" panose="020B0604030504040204" pitchFamily="34" charset="0"/>
              </a:rPr>
              <a:t>= </a:t>
            </a:r>
            <a:r>
              <a:rPr lang="en-IN" sz="1800" b="0" i="0" dirty="0" err="1">
                <a:solidFill>
                  <a:srgbClr val="0000FF"/>
                </a:solidFill>
                <a:effectLst/>
                <a:latin typeface="Verdana" panose="020B0604030504040204" pitchFamily="34" charset="0"/>
              </a:rPr>
              <a:t>train_test_split</a:t>
            </a:r>
            <a:r>
              <a:rPr lang="en-IN" sz="1800" b="0" i="0" dirty="0">
                <a:solidFill>
                  <a:srgbClr val="000000"/>
                </a:solidFill>
                <a:effectLst/>
                <a:latin typeface="Verdana" panose="020B0604030504040204" pitchFamily="34" charset="0"/>
              </a:rPr>
              <a:t>(x, y, </a:t>
            </a:r>
            <a:r>
              <a:rPr lang="en-IN" sz="1800" b="0" i="0" dirty="0" err="1">
                <a:solidFill>
                  <a:srgbClr val="FF0000"/>
                </a:solidFill>
                <a:effectLst/>
                <a:latin typeface="Verdana" panose="020B0604030504040204" pitchFamily="34" charset="0"/>
              </a:rPr>
              <a:t>test_size</a:t>
            </a:r>
            <a:r>
              <a:rPr lang="en-IN" sz="1800" b="0" i="0" dirty="0">
                <a:solidFill>
                  <a:srgbClr val="000000"/>
                </a:solidFill>
                <a:effectLst/>
                <a:latin typeface="Verdana" panose="020B0604030504040204" pitchFamily="34" charset="0"/>
              </a:rPr>
              <a:t>= </a:t>
            </a:r>
            <a:r>
              <a:rPr lang="en-IN" sz="1800" b="0" i="0" dirty="0">
                <a:solidFill>
                  <a:srgbClr val="0000FF"/>
                </a:solidFill>
                <a:effectLst/>
                <a:latin typeface="Verdana" panose="020B0604030504040204" pitchFamily="34" charset="0"/>
              </a:rPr>
              <a:t>0</a:t>
            </a:r>
            <a:r>
              <a:rPr lang="en-IN" sz="1800" b="0" i="0" dirty="0">
                <a:solidFill>
                  <a:srgbClr val="000000"/>
                </a:solidFill>
                <a:effectLst/>
                <a:latin typeface="Verdana" panose="020B0604030504040204" pitchFamily="34" charset="0"/>
              </a:rPr>
              <a:t>.2, </a:t>
            </a:r>
            <a:r>
              <a:rPr lang="en-IN" sz="1800" b="0" i="0" dirty="0" err="1">
                <a:solidFill>
                  <a:srgbClr val="FF0000"/>
                </a:solidFill>
                <a:effectLst/>
                <a:latin typeface="Verdana" panose="020B0604030504040204" pitchFamily="34" charset="0"/>
              </a:rPr>
              <a:t>random_state</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0</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Feature Scaling</a:t>
            </a:r>
            <a:br>
              <a:rPr lang="en-IN" b="0" i="0" dirty="0">
                <a:solidFill>
                  <a:srgbClr val="610B38"/>
                </a:solidFill>
                <a:effectLst/>
                <a:latin typeface="erdana"/>
              </a:rPr>
            </a:br>
            <a:endParaRPr lang="en-IN" dirty="0"/>
          </a:p>
        </p:txBody>
      </p:sp>
      <p:sp>
        <p:nvSpPr>
          <p:cNvPr id="5" name="Content Placeholder 4"/>
          <p:cNvSpPr>
            <a:spLocks noGrp="1"/>
          </p:cNvSpPr>
          <p:nvPr>
            <p:ph idx="1"/>
          </p:nvPr>
        </p:nvSpPr>
        <p:spPr>
          <a:xfrm>
            <a:off x="457200" y="692696"/>
            <a:ext cx="8229600" cy="6048672"/>
          </a:xfrm>
        </p:spPr>
        <p:txBody>
          <a:bodyPr/>
          <a:lstStyle/>
          <a:p>
            <a:r>
              <a:rPr lang="en-US" b="0" i="0" dirty="0">
                <a:solidFill>
                  <a:srgbClr val="000000"/>
                </a:solidFill>
                <a:effectLst/>
                <a:latin typeface="Verdana" panose="020B0604030504040204" pitchFamily="34" charset="0"/>
              </a:rPr>
              <a:t>Feature scaling is the final step of data preprocessing in machine learning. It is a technique to standardize the independent variables of the dataset in a specific range. </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In feature scaling, we put our variables in the same range and in the same scale so that no any variable dominate the other variable.</a:t>
            </a:r>
            <a:endParaRPr lang="en-IN"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731838"/>
            <a:ext cx="8229600" cy="5937522"/>
          </a:xfrm>
        </p:spPr>
        <p:txBody>
          <a:bodyPr/>
          <a:lstStyle/>
          <a:p>
            <a:pPr algn="l"/>
            <a:r>
              <a:rPr lang="en-US" b="0" i="0" dirty="0">
                <a:solidFill>
                  <a:srgbClr val="000000"/>
                </a:solidFill>
                <a:effectLst/>
                <a:latin typeface="Verdana" panose="020B0604030504040204" pitchFamily="34" charset="0"/>
              </a:rPr>
              <a:t>There are two ways to perform feature scaling in machine learning:</a:t>
            </a:r>
            <a:endParaRPr lang="en-US" b="0" i="0" dirty="0">
              <a:solidFill>
                <a:srgbClr val="000000"/>
              </a:solidFill>
              <a:effectLst/>
              <a:latin typeface="Verdana" panose="020B0604030504040204" pitchFamily="34" charset="0"/>
            </a:endParaRPr>
          </a:p>
          <a:p>
            <a:pPr algn="l"/>
            <a:r>
              <a:rPr lang="en-US" b="1" i="0" dirty="0">
                <a:solidFill>
                  <a:srgbClr val="000000"/>
                </a:solidFill>
                <a:effectLst/>
                <a:latin typeface="Verdana" panose="020B0604030504040204" pitchFamily="34" charset="0"/>
              </a:rPr>
              <a:t>Standardization</a:t>
            </a:r>
            <a:endParaRPr lang="en-US" b="0" i="0" dirty="0">
              <a:solidFill>
                <a:srgbClr val="000000"/>
              </a:solidFill>
              <a:effectLst/>
              <a:latin typeface="Verdana" panose="020B0604030504040204" pitchFamily="34" charset="0"/>
            </a:endParaRPr>
          </a:p>
          <a:p>
            <a:r>
              <a:rPr lang="en-IN" b="1" i="0" dirty="0">
                <a:effectLst/>
                <a:latin typeface="Verdana" panose="020B0604030504040204" pitchFamily="34" charset="0"/>
              </a:rPr>
              <a:t>Normalization</a:t>
            </a:r>
            <a:endParaRPr lang="en-IN" b="1" i="0" dirty="0">
              <a:effectLst/>
              <a:latin typeface="Verdana" panose="020B0604030504040204" pitchFamily="34" charset="0"/>
            </a:endParaRPr>
          </a:p>
          <a:p>
            <a:endParaRPr lang="en-IN" b="1" dirty="0">
              <a:latin typeface="Verdana" panose="020B0604030504040204" pitchFamily="34" charset="0"/>
            </a:endParaRPr>
          </a:p>
          <a:p>
            <a:pPr marL="0" indent="0">
              <a:buNone/>
            </a:pPr>
            <a:r>
              <a:rPr lang="en-US" sz="2400" b="0" i="0" dirty="0">
                <a:solidFill>
                  <a:srgbClr val="000000"/>
                </a:solidFill>
                <a:effectLst/>
                <a:latin typeface="Verdana" panose="020B0604030504040204" pitchFamily="34" charset="0"/>
              </a:rPr>
              <a:t>from </a:t>
            </a:r>
            <a:r>
              <a:rPr lang="en-US" sz="2400" b="0" i="0" dirty="0" err="1">
                <a:solidFill>
                  <a:srgbClr val="000000"/>
                </a:solidFill>
                <a:effectLst/>
                <a:latin typeface="Verdana" panose="020B0604030504040204" pitchFamily="34" charset="0"/>
              </a:rPr>
              <a:t>sklearn.preprocessing</a:t>
            </a:r>
            <a:r>
              <a:rPr lang="en-US" sz="2400" b="0" i="0" dirty="0">
                <a:solidFill>
                  <a:srgbClr val="000000"/>
                </a:solidFill>
                <a:effectLst/>
                <a:latin typeface="Verdana" panose="020B0604030504040204" pitchFamily="34" charset="0"/>
              </a:rPr>
              <a:t> import </a:t>
            </a:r>
            <a:r>
              <a:rPr lang="en-US" sz="2400" b="0" i="0" dirty="0" err="1">
                <a:solidFill>
                  <a:srgbClr val="000000"/>
                </a:solidFill>
                <a:effectLst/>
                <a:latin typeface="Verdana" panose="020B0604030504040204" pitchFamily="34" charset="0"/>
              </a:rPr>
              <a:t>StandardScaler</a:t>
            </a:r>
            <a:r>
              <a:rPr lang="en-US" sz="2400" b="0" i="0" dirty="0">
                <a:solidFill>
                  <a:srgbClr val="000000"/>
                </a:solidFill>
                <a:effectLst/>
                <a:latin typeface="Verdana" panose="020B0604030504040204" pitchFamily="34" charset="0"/>
              </a:rPr>
              <a:t> </a:t>
            </a:r>
            <a:endParaRPr lang="en-US" sz="2400" b="0" i="0" dirty="0">
              <a:solidFill>
                <a:srgbClr val="000000"/>
              </a:solidFill>
              <a:effectLst/>
              <a:latin typeface="Verdana" panose="020B0604030504040204" pitchFamily="34" charset="0"/>
            </a:endParaRPr>
          </a:p>
          <a:p>
            <a:pPr marL="0" indent="0" algn="l">
              <a:buNone/>
            </a:pPr>
            <a:r>
              <a:rPr lang="en-IN" sz="1800" b="0" i="0" dirty="0" err="1">
                <a:solidFill>
                  <a:srgbClr val="FF0000"/>
                </a:solidFill>
                <a:effectLst/>
                <a:latin typeface="Verdana" panose="020B0604030504040204" pitchFamily="34" charset="0"/>
              </a:rPr>
              <a:t>st_x</a:t>
            </a:r>
            <a:r>
              <a:rPr lang="en-IN" sz="1800" b="0" i="0" dirty="0">
                <a:solidFill>
                  <a:srgbClr val="000000"/>
                </a:solidFill>
                <a:effectLst/>
                <a:latin typeface="Verdana" panose="020B0604030504040204" pitchFamily="34" charset="0"/>
              </a:rPr>
              <a:t>= </a:t>
            </a:r>
            <a:r>
              <a:rPr lang="en-IN" sz="1800" b="0" i="0" dirty="0" err="1">
                <a:solidFill>
                  <a:srgbClr val="0000FF"/>
                </a:solidFill>
                <a:effectLst/>
                <a:latin typeface="Verdana" panose="020B0604030504040204" pitchFamily="34" charset="0"/>
              </a:rPr>
              <a:t>StandardScaler</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lgn="l">
              <a:buNone/>
            </a:pPr>
            <a:r>
              <a:rPr lang="en-IN" sz="1800" b="0" i="0" dirty="0" err="1">
                <a:solidFill>
                  <a:srgbClr val="FF0000"/>
                </a:solidFill>
                <a:effectLst/>
                <a:latin typeface="Verdana" panose="020B0604030504040204" pitchFamily="34" charset="0"/>
              </a:rPr>
              <a:t>x_train</a:t>
            </a:r>
            <a:r>
              <a:rPr lang="en-IN" sz="1800" b="0" i="0" dirty="0">
                <a:solidFill>
                  <a:srgbClr val="000000"/>
                </a:solidFill>
                <a:effectLst/>
                <a:latin typeface="Verdana" panose="020B0604030504040204" pitchFamily="34" charset="0"/>
              </a:rPr>
              <a:t>= </a:t>
            </a:r>
            <a:r>
              <a:rPr lang="en-IN" sz="1800" b="0" i="0" dirty="0" err="1">
                <a:solidFill>
                  <a:srgbClr val="0000FF"/>
                </a:solidFill>
                <a:effectLst/>
                <a:latin typeface="Verdana" panose="020B0604030504040204" pitchFamily="34" charset="0"/>
              </a:rPr>
              <a:t>st_x</a:t>
            </a:r>
            <a:r>
              <a:rPr lang="en-IN" sz="1800" b="0" i="0" dirty="0" err="1">
                <a:solidFill>
                  <a:srgbClr val="000000"/>
                </a:solidFill>
                <a:effectLst/>
                <a:latin typeface="Verdana" panose="020B0604030504040204" pitchFamily="34" charset="0"/>
              </a:rPr>
              <a:t>.fit_transform</a:t>
            </a:r>
            <a:r>
              <a:rPr lang="en-IN" sz="1800" b="0" i="0" dirty="0">
                <a:solidFill>
                  <a:srgbClr val="000000"/>
                </a:solidFill>
                <a:effectLst/>
                <a:latin typeface="Verdana" panose="020B0604030504040204" pitchFamily="34" charset="0"/>
              </a:rPr>
              <a:t>(</a:t>
            </a:r>
            <a:r>
              <a:rPr lang="en-IN" sz="1800" b="0" i="0" dirty="0" err="1">
                <a:solidFill>
                  <a:srgbClr val="000000"/>
                </a:solidFill>
                <a:effectLst/>
                <a:latin typeface="Verdana" panose="020B0604030504040204" pitchFamily="34" charset="0"/>
              </a:rPr>
              <a:t>x_train</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buNone/>
            </a:pPr>
            <a:r>
              <a:rPr lang="en-US" sz="1800" b="0" i="0" dirty="0" err="1">
                <a:solidFill>
                  <a:srgbClr val="FF0000"/>
                </a:solidFill>
                <a:effectLst/>
                <a:latin typeface="Verdana" panose="020B0604030504040204" pitchFamily="34" charset="0"/>
              </a:rPr>
              <a:t>x_test</a:t>
            </a:r>
            <a:r>
              <a:rPr lang="en-US" sz="1800" b="0" i="0" dirty="0">
                <a:solidFill>
                  <a:srgbClr val="000000"/>
                </a:solidFill>
                <a:effectLst/>
                <a:latin typeface="Verdana" panose="020B0604030504040204" pitchFamily="34" charset="0"/>
              </a:rPr>
              <a:t>= </a:t>
            </a:r>
            <a:r>
              <a:rPr lang="en-US" sz="1800" b="0" i="0" dirty="0" err="1">
                <a:solidFill>
                  <a:srgbClr val="0000FF"/>
                </a:solidFill>
                <a:effectLst/>
                <a:latin typeface="Verdana" panose="020B0604030504040204" pitchFamily="34" charset="0"/>
              </a:rPr>
              <a:t>st_x</a:t>
            </a:r>
            <a:r>
              <a:rPr lang="en-US" sz="1800" b="0" i="0" dirty="0" err="1">
                <a:solidFill>
                  <a:srgbClr val="000000"/>
                </a:solidFill>
                <a:effectLst/>
                <a:latin typeface="Verdana" panose="020B0604030504040204" pitchFamily="34" charset="0"/>
              </a:rPr>
              <a:t>.transform</a:t>
            </a:r>
            <a:r>
              <a:rPr lang="en-US" sz="1800" b="0" i="0" dirty="0">
                <a:solidFill>
                  <a:srgbClr val="000000"/>
                </a:solidFill>
                <a:effectLst/>
                <a:latin typeface="Verdana" panose="020B0604030504040204" pitchFamily="34" charset="0"/>
              </a:rPr>
              <a:t>(</a:t>
            </a:r>
            <a:r>
              <a:rPr lang="en-US" sz="1800" b="0" i="0" dirty="0" err="1">
                <a:solidFill>
                  <a:srgbClr val="000000"/>
                </a:solidFill>
                <a:effectLst/>
                <a:latin typeface="Verdana" panose="020B0604030504040204" pitchFamily="34" charset="0"/>
              </a:rPr>
              <a:t>x_test</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marL="0" indent="0" algn="l">
              <a:buNone/>
            </a:pPr>
            <a:endParaRPr lang="en-IN" sz="1800" b="0" i="0" dirty="0">
              <a:solidFill>
                <a:srgbClr val="000000"/>
              </a:solidFill>
              <a:effectLst/>
              <a:latin typeface="Verdana" panose="020B0604030504040204" pitchFamily="34" charset="0"/>
            </a:endParaRPr>
          </a:p>
          <a:p>
            <a:endParaRPr lang="en-IN" sz="2400" b="1"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Supervised Machine Learning</a:t>
            </a:r>
            <a:br>
              <a:rPr lang="en-IN" b="0" i="0" dirty="0">
                <a:solidFill>
                  <a:srgbClr val="610B38"/>
                </a:solidFill>
                <a:effectLst/>
                <a:latin typeface="erdana"/>
              </a:rPr>
            </a:br>
            <a:endParaRPr lang="en-IN" dirty="0"/>
          </a:p>
        </p:txBody>
      </p:sp>
      <p:sp>
        <p:nvSpPr>
          <p:cNvPr id="4" name="Content Placeholder 3"/>
          <p:cNvSpPr>
            <a:spLocks noGrp="1"/>
          </p:cNvSpPr>
          <p:nvPr>
            <p:ph idx="1"/>
          </p:nvPr>
        </p:nvSpPr>
        <p:spPr>
          <a:xfrm>
            <a:off x="457200" y="836712"/>
            <a:ext cx="8229600" cy="6021288"/>
          </a:xfrm>
        </p:spPr>
        <p:txBody>
          <a:bodyPr>
            <a:normAutofit lnSpcReduction="10000"/>
          </a:bodyPr>
          <a:lstStyle/>
          <a:p>
            <a:pPr algn="l"/>
            <a:r>
              <a:rPr lang="en-US" b="0" i="0" dirty="0">
                <a:solidFill>
                  <a:srgbClr val="000000"/>
                </a:solidFill>
                <a:effectLst/>
                <a:latin typeface="Verdana" panose="020B0604030504040204" pitchFamily="34" charset="0"/>
              </a:rPr>
              <a:t>Supervised learning is the types of machine learning in which machines are trained using well "labelled" training data, and on basis of that data, machines predict the output. The labelled data means some input data is already tagged with the correct output.</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In supervised learning, the training data provided to the machines work as the team lead that teaches the machines to predict the output correctly.</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pervised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27584" y="980728"/>
            <a:ext cx="7200800" cy="3985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l"/>
            <a:r>
              <a:rPr lang="en-US" b="0" i="0" dirty="0">
                <a:solidFill>
                  <a:srgbClr val="000000"/>
                </a:solidFill>
                <a:effectLst/>
                <a:latin typeface="Verdana" panose="020B0604030504040204" pitchFamily="34" charset="0"/>
              </a:rPr>
              <a:t>Suppose we have a dataset of different types of shapes which includes square, rectangle, triangle, and Polygon. Now the first step is that we need to train the model for each shape.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If the given shape has four sides, and all the sides are equal, then it will be labelled as a </a:t>
            </a:r>
            <a:r>
              <a:rPr lang="en-US" b="1" dirty="0">
                <a:solidFill>
                  <a:srgbClr val="000000"/>
                </a:solidFill>
                <a:effectLst/>
                <a:latin typeface="Verdana" panose="020B0604030504040204" pitchFamily="34" charset="0"/>
              </a:rPr>
              <a:t>Square</a:t>
            </a:r>
            <a:r>
              <a:rPr lang="en-US" b="0" dirty="0">
                <a:solidFill>
                  <a:srgbClr val="000000"/>
                </a:solidFill>
                <a:effectLst/>
                <a:latin typeface="Verdana" panose="020B0604030504040204" pitchFamily="34" charset="0"/>
              </a:rPr>
              <a:t>.</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If the given shape has three sides, then it will be labelled as a </a:t>
            </a:r>
            <a:r>
              <a:rPr lang="en-US" b="1" dirty="0">
                <a:solidFill>
                  <a:srgbClr val="000000"/>
                </a:solidFill>
                <a:effectLst/>
                <a:latin typeface="Verdana" panose="020B0604030504040204" pitchFamily="34" charset="0"/>
              </a:rPr>
              <a:t>triangle</a:t>
            </a:r>
            <a:r>
              <a:rPr lang="en-US" b="0" dirty="0">
                <a:solidFill>
                  <a:srgbClr val="000000"/>
                </a:solidFill>
                <a:effectLst/>
                <a:latin typeface="Verdana" panose="020B0604030504040204" pitchFamily="34" charset="0"/>
              </a:rPr>
              <a:t>.</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US" b="0" i="0" dirty="0">
                <a:solidFill>
                  <a:srgbClr val="610B38"/>
                </a:solidFill>
                <a:effectLst/>
                <a:latin typeface="erdana"/>
              </a:rPr>
            </a:br>
            <a:r>
              <a:rPr lang="en-US" sz="2200" b="0" i="0" dirty="0">
                <a:solidFill>
                  <a:srgbClr val="610B38"/>
                </a:solidFill>
                <a:effectLst/>
                <a:latin typeface="erdana"/>
              </a:rPr>
              <a:t>Types of supervised Machine learning Algorithms:</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6126162"/>
          </a:xfrm>
        </p:spPr>
        <p:txBody>
          <a:bodyPr/>
          <a:lstStyle/>
          <a:p>
            <a:r>
              <a:rPr lang="en-IN" b="1" i="0" dirty="0">
                <a:effectLst/>
                <a:latin typeface="Verdana" panose="020B0604030504040204" pitchFamily="34" charset="0"/>
              </a:rPr>
              <a:t>1. Regression</a:t>
            </a:r>
            <a:endParaRPr lang="en-IN" b="1" i="0" dirty="0">
              <a:effectLst/>
              <a:latin typeface="Verdana" panose="020B0604030504040204" pitchFamily="34" charset="0"/>
            </a:endParaRPr>
          </a:p>
          <a:p>
            <a:r>
              <a:rPr lang="en-US" sz="1800" b="0" i="0" dirty="0">
                <a:solidFill>
                  <a:srgbClr val="000000"/>
                </a:solidFill>
                <a:effectLst/>
                <a:latin typeface="Verdana" panose="020B0604030504040204" pitchFamily="34" charset="0"/>
              </a:rPr>
              <a:t>Regression algorithms are used if there is a relationship between the input variable and the output variable. It is used for the prediction of continuous variables, such as Weather forecasting, Market Trends, etc. Below are some popular Regression algorithms which come under supervised learning:</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dirty="0">
                <a:solidFill>
                  <a:srgbClr val="000000"/>
                </a:solidFill>
                <a:effectLst/>
                <a:latin typeface="Verdana" panose="020B0604030504040204" pitchFamily="34" charset="0"/>
              </a:rPr>
              <a:t>Linear Regression</a:t>
            </a:r>
            <a:endParaRPr lang="en-IN" sz="2000" b="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dirty="0">
                <a:solidFill>
                  <a:srgbClr val="000000"/>
                </a:solidFill>
                <a:effectLst/>
                <a:latin typeface="Verdana" panose="020B0604030504040204" pitchFamily="34" charset="0"/>
              </a:rPr>
              <a:t>Regression Trees</a:t>
            </a:r>
            <a:endParaRPr lang="en-IN" sz="2000" b="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dirty="0">
                <a:solidFill>
                  <a:srgbClr val="000000"/>
                </a:solidFill>
                <a:effectLst/>
                <a:latin typeface="Verdana" panose="020B0604030504040204" pitchFamily="34" charset="0"/>
              </a:rPr>
              <a:t>Non-Linear Regression</a:t>
            </a:r>
            <a:endParaRPr lang="en-IN" sz="2000" b="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dirty="0">
                <a:solidFill>
                  <a:srgbClr val="000000"/>
                </a:solidFill>
                <a:effectLst/>
                <a:latin typeface="Verdana" panose="020B0604030504040204" pitchFamily="34" charset="0"/>
              </a:rPr>
              <a:t>Bayesian Linear Regression</a:t>
            </a:r>
            <a:endParaRPr lang="en-IN" sz="2000" b="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dirty="0">
                <a:solidFill>
                  <a:srgbClr val="000000"/>
                </a:solidFill>
                <a:effectLst/>
                <a:latin typeface="Verdana" panose="020B0604030504040204" pitchFamily="34" charset="0"/>
              </a:rPr>
              <a:t>Polynomial Regression</a:t>
            </a:r>
            <a:endParaRPr lang="en-IN" sz="2000" b="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effectLst/>
                <a:latin typeface="Verdana" panose="020B0604030504040204" pitchFamily="34" charset="0"/>
              </a:rPr>
              <a:t>Classification</a:t>
            </a:r>
            <a:endParaRPr lang="en-IN" dirty="0"/>
          </a:p>
        </p:txBody>
      </p:sp>
      <p:sp>
        <p:nvSpPr>
          <p:cNvPr id="3" name="Content Placeholder 2"/>
          <p:cNvSpPr>
            <a:spLocks noGrp="1"/>
          </p:cNvSpPr>
          <p:nvPr>
            <p:ph idx="1"/>
          </p:nvPr>
        </p:nvSpPr>
        <p:spPr>
          <a:xfrm>
            <a:off x="457200" y="836712"/>
            <a:ext cx="8229600" cy="5904656"/>
          </a:xfrm>
        </p:spPr>
        <p:txBody>
          <a:bodyPr/>
          <a:lstStyle/>
          <a:p>
            <a:pPr algn="l"/>
            <a:r>
              <a:rPr lang="en-US" b="0" i="0" dirty="0">
                <a:solidFill>
                  <a:srgbClr val="000000"/>
                </a:solidFill>
                <a:effectLst/>
                <a:latin typeface="Verdana" panose="020B0604030504040204" pitchFamily="34" charset="0"/>
              </a:rPr>
              <a:t>Classification algorithms are used when the output variable is categorical, which means there are two classes such as Yes-No, Male-Female, True-false, etc.</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Spam Filtering,</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Random Forest</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Decision Trees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Logistic Regression</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Support vector Machines</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Regression Analysis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92696"/>
            <a:ext cx="8229600" cy="6165304"/>
          </a:xfrm>
        </p:spPr>
        <p:txBody>
          <a:bodyPr>
            <a:normAutofit fontScale="92500" lnSpcReduction="10000"/>
          </a:bodyPr>
          <a:lstStyle/>
          <a:p>
            <a:r>
              <a:rPr lang="en-US" b="0" i="0" dirty="0">
                <a:solidFill>
                  <a:srgbClr val="000000"/>
                </a:solidFill>
                <a:effectLst/>
                <a:latin typeface="Verdana" panose="020B0604030504040204" pitchFamily="34" charset="0"/>
              </a:rPr>
              <a:t>Regression analysis is a statistical method to model the relationship between a dependent (target) and independent (predictor) variables with one or more independent variables. More specifically, Regression analysis helps us to understand how the value of the dependent variable is changing corresponding to an independent variable when other independent variables are held fixed. It predicts continuous/real values such as </a:t>
            </a:r>
            <a:r>
              <a:rPr lang="en-US" b="1" i="0" dirty="0">
                <a:effectLst/>
                <a:latin typeface="Verdana" panose="020B0604030504040204" pitchFamily="34" charset="0"/>
              </a:rPr>
              <a:t>temperature, age, salary, price,</a:t>
            </a:r>
            <a:r>
              <a:rPr lang="en-US" b="0" i="0" dirty="0">
                <a:solidFill>
                  <a:srgbClr val="000000"/>
                </a:solidFill>
                <a:effectLst/>
                <a:latin typeface="Verdana" panose="020B0604030504040204" pitchFamily="34" charset="0"/>
              </a:rPr>
              <a:t> etc.</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000000"/>
                </a:solidFill>
                <a:effectLst/>
                <a:latin typeface="Segoe UI" panose="020B0502040204020203" pitchFamily="34" charset="0"/>
              </a:rPr>
              <a:t>Slicing 2-D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sz="2400" b="0" i="0" dirty="0">
                <a:solidFill>
                  <a:srgbClr val="000000"/>
                </a:solidFill>
                <a:effectLst/>
                <a:latin typeface="Verdana" panose="020B0604030504040204" pitchFamily="34" charset="0"/>
              </a:rPr>
              <a:t>From the second element, slice elements from index 1 to index 4 (not included):</a:t>
            </a:r>
            <a:endParaRPr lang="en-US" sz="2400" b="0" i="0" dirty="0">
              <a:solidFill>
                <a:srgbClr val="000000"/>
              </a:solidFill>
              <a:effectLst/>
              <a:latin typeface="Verdana" panose="020B0604030504040204" pitchFamily="34" charset="0"/>
            </a:endParaRPr>
          </a:p>
          <a:p>
            <a:pPr algn="l"/>
            <a:r>
              <a:rPr lang="en-US" sz="1400" b="0" i="0" dirty="0">
                <a:solidFill>
                  <a:srgbClr val="0000CD"/>
                </a:solidFill>
                <a:effectLst/>
                <a:latin typeface="Consolas" panose="020B0609020204030204" pitchFamily="49" charset="0"/>
              </a:rPr>
              <a:t>import</a:t>
            </a:r>
            <a:r>
              <a:rPr lang="en-US" sz="1400" b="0" i="0" dirty="0">
                <a:solidFill>
                  <a:srgbClr val="000000"/>
                </a:solidFill>
                <a:effectLst/>
                <a:latin typeface="Consolas" panose="020B0609020204030204" pitchFamily="49" charset="0"/>
              </a:rPr>
              <a:t> </a:t>
            </a:r>
            <a:r>
              <a:rPr lang="en-US" sz="1400" b="0" i="0" dirty="0" err="1">
                <a:solidFill>
                  <a:srgbClr val="000000"/>
                </a:solidFill>
                <a:effectLst/>
                <a:latin typeface="Consolas" panose="020B0609020204030204" pitchFamily="49" charset="0"/>
              </a:rPr>
              <a:t>numpy</a:t>
            </a: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as</a:t>
            </a:r>
            <a:r>
              <a:rPr lang="en-US" sz="1400" b="0" i="0" dirty="0">
                <a:solidFill>
                  <a:srgbClr val="000000"/>
                </a:solidFill>
                <a:effectLst/>
                <a:latin typeface="Consolas" panose="020B0609020204030204" pitchFamily="49" charset="0"/>
              </a:rPr>
              <a:t> np</a:t>
            </a:r>
            <a:br>
              <a:rPr lang="en-US" sz="1400" b="0" i="0" dirty="0">
                <a:solidFill>
                  <a:srgbClr val="000000"/>
                </a:solidFill>
                <a:effectLst/>
                <a:latin typeface="Consolas" panose="020B0609020204030204" pitchFamily="49" charset="0"/>
              </a:rPr>
            </a:br>
            <a:br>
              <a:rPr lang="en-US" sz="1400" b="0" i="0" dirty="0">
                <a:solidFill>
                  <a:srgbClr val="000000"/>
                </a:solidFill>
                <a:effectLst/>
                <a:latin typeface="Consolas" panose="020B0609020204030204" pitchFamily="49" charset="0"/>
              </a:rPr>
            </a:br>
            <a:r>
              <a:rPr lang="en-US" sz="1400" b="0" i="0" dirty="0" err="1">
                <a:solidFill>
                  <a:srgbClr val="000000"/>
                </a:solidFill>
                <a:effectLst/>
                <a:latin typeface="Consolas" panose="020B0609020204030204" pitchFamily="49" charset="0"/>
              </a:rPr>
              <a:t>arr</a:t>
            </a:r>
            <a:r>
              <a:rPr lang="en-US" sz="1400" b="0" i="0" dirty="0">
                <a:solidFill>
                  <a:srgbClr val="000000"/>
                </a:solidFill>
                <a:effectLst/>
                <a:latin typeface="Consolas" panose="020B0609020204030204" pitchFamily="49" charset="0"/>
              </a:rPr>
              <a:t> = </a:t>
            </a:r>
            <a:r>
              <a:rPr lang="en-US" sz="1400" b="0" i="0" dirty="0" err="1">
                <a:solidFill>
                  <a:srgbClr val="000000"/>
                </a:solidFill>
                <a:effectLst/>
                <a:latin typeface="Consolas" panose="020B0609020204030204" pitchFamily="49" charset="0"/>
              </a:rPr>
              <a:t>np.array</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1</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2</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3</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4</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5</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6</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7</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8</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9</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10</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br>
              <a:rPr lang="en-US" sz="1400" b="0" i="0" dirty="0">
                <a:solidFill>
                  <a:srgbClr val="000000"/>
                </a:solidFill>
                <a:effectLst/>
                <a:latin typeface="Consolas" panose="020B0609020204030204" pitchFamily="49" charset="0"/>
              </a:rPr>
            </a:br>
            <a:r>
              <a:rPr lang="en-US" sz="1400" b="0" i="0" dirty="0">
                <a:solidFill>
                  <a:srgbClr val="0000CD"/>
                </a:solidFill>
                <a:effectLst/>
                <a:latin typeface="Consolas" panose="020B0609020204030204" pitchFamily="49" charset="0"/>
              </a:rPr>
              <a:t>print</a:t>
            </a:r>
            <a:r>
              <a:rPr lang="en-US" sz="1400" b="0" i="0" dirty="0">
                <a:solidFill>
                  <a:srgbClr val="000000"/>
                </a:solidFill>
                <a:effectLst/>
                <a:latin typeface="Consolas" panose="020B0609020204030204" pitchFamily="49" charset="0"/>
              </a:rPr>
              <a:t>(</a:t>
            </a:r>
            <a:r>
              <a:rPr lang="en-US" sz="1400" b="0" i="0" dirty="0" err="1">
                <a:solidFill>
                  <a:srgbClr val="000000"/>
                </a:solidFill>
                <a:effectLst/>
                <a:latin typeface="Consolas" panose="020B0609020204030204" pitchFamily="49" charset="0"/>
              </a:rPr>
              <a:t>arr</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1</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1</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4</a:t>
            </a:r>
            <a:r>
              <a:rPr lang="en-US" sz="1400" b="0" i="0" dirty="0">
                <a:solidFill>
                  <a:srgbClr val="000000"/>
                </a:solidFill>
                <a:effectLst/>
                <a:latin typeface="Consolas" panose="020B0609020204030204" pitchFamily="49" charset="0"/>
              </a:rPr>
              <a:t>])</a:t>
            </a:r>
            <a:endParaRPr lang="en-US" sz="1400" b="0" i="0" dirty="0">
              <a:solidFill>
                <a:srgbClr val="000000"/>
              </a:solidFill>
              <a:effectLst/>
              <a:latin typeface="Consolas" panose="020B0609020204030204" pitchFamily="49" charset="0"/>
            </a:endParaRPr>
          </a:p>
          <a:p>
            <a:endParaRPr lang="en-US" sz="14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From both elements, return index 2:</a:t>
            </a:r>
            <a:endParaRPr lang="en-US" sz="1600" dirty="0">
              <a:solidFill>
                <a:srgbClr val="000000"/>
              </a:solidFill>
              <a:latin typeface="Verdana" panose="020B0604030504040204" pitchFamily="34" charset="0"/>
            </a:endParaRPr>
          </a:p>
          <a:p>
            <a:r>
              <a:rPr lang="en-US" sz="1600" b="0" i="0" dirty="0">
                <a:solidFill>
                  <a:srgbClr val="0000CD"/>
                </a:solidFill>
                <a:effectLst/>
                <a:latin typeface="Consolas" panose="020B0609020204030204" pitchFamily="49" charset="0"/>
              </a:rPr>
              <a:t>import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numpy</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as</a:t>
            </a:r>
            <a:r>
              <a:rPr lang="en-US" sz="1600" b="0" i="0" dirty="0">
                <a:solidFill>
                  <a:srgbClr val="000000"/>
                </a:solidFill>
                <a:effectLst/>
                <a:latin typeface="Consolas" panose="020B0609020204030204" pitchFamily="49" charset="0"/>
              </a:rPr>
              <a:t> np</a:t>
            </a:r>
            <a:br>
              <a:rPr lang="en-US" sz="1600" dirty="0"/>
            </a:br>
            <a:br>
              <a:rPr lang="en-US" sz="1600" dirty="0"/>
            </a:b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np.array</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1</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3</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4</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5</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6</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7</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8</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9</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10</a:t>
            </a:r>
            <a:r>
              <a:rPr lang="en-US" sz="1600" b="0" i="0" dirty="0">
                <a:solidFill>
                  <a:srgbClr val="000000"/>
                </a:solidFill>
                <a:effectLst/>
                <a:latin typeface="Consolas" panose="020B0609020204030204" pitchFamily="49" charset="0"/>
              </a:rPr>
              <a:t>]])</a:t>
            </a:r>
            <a:br>
              <a:rPr lang="en-US" sz="1600" dirty="0"/>
            </a:br>
            <a:br>
              <a:rPr lang="en-US" sz="1600" dirty="0"/>
            </a:br>
            <a:r>
              <a:rPr lang="en-US" sz="1600" b="0" i="0" dirty="0">
                <a:solidFill>
                  <a:srgbClr val="0000CD"/>
                </a:solidFill>
                <a:effectLst/>
                <a:latin typeface="Consolas" panose="020B0609020204030204" pitchFamily="49" charset="0"/>
              </a:rPr>
              <a:t>print</a:t>
            </a:r>
            <a:r>
              <a:rPr lang="en-US" sz="1600" b="0" i="0" dirty="0">
                <a:solidFill>
                  <a:srgbClr val="000000"/>
                </a:solidFill>
                <a:effectLst/>
                <a:latin typeface="Consolas" panose="020B0609020204030204" pitchFamily="49" charset="0"/>
              </a:rPr>
              <a:t>(</a:t>
            </a: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0</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a:t>
            </a:r>
            <a:br>
              <a:rPr lang="en-US" sz="1600" b="0" i="0" dirty="0">
                <a:solidFill>
                  <a:srgbClr val="000000"/>
                </a:solidFill>
                <a:effectLst/>
                <a:latin typeface="Verdana" panose="020B0604030504040204" pitchFamily="34" charset="0"/>
              </a:rPr>
            </a:br>
            <a:endParaRPr lang="en-US" sz="16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From both elements, slice index 1 to index 4 (not included), this will return a 2-D array:</a:t>
            </a:r>
            <a:endParaRPr lang="en-US" sz="1600" b="0" i="0" dirty="0">
              <a:solidFill>
                <a:srgbClr val="000000"/>
              </a:solidFill>
              <a:effectLst/>
              <a:latin typeface="Verdana" panose="020B0604030504040204" pitchFamily="34" charset="0"/>
            </a:endParaRPr>
          </a:p>
          <a:p>
            <a:r>
              <a:rPr lang="en-US" sz="1200" b="0" i="0" dirty="0">
                <a:solidFill>
                  <a:srgbClr val="0000CD"/>
                </a:solidFill>
                <a:effectLst/>
                <a:latin typeface="Consolas" panose="020B0609020204030204" pitchFamily="49" charset="0"/>
              </a:rPr>
              <a:t>import</a:t>
            </a:r>
            <a:r>
              <a:rPr lang="en-US" sz="1200" b="0" i="0" dirty="0">
                <a:solidFill>
                  <a:srgbClr val="00000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numpy</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as</a:t>
            </a:r>
            <a:r>
              <a:rPr lang="en-US" sz="1200" b="0" i="0" dirty="0">
                <a:solidFill>
                  <a:srgbClr val="000000"/>
                </a:solidFill>
                <a:effectLst/>
                <a:latin typeface="Consolas" panose="020B0609020204030204" pitchFamily="49" charset="0"/>
              </a:rPr>
              <a:t> np</a:t>
            </a:r>
            <a:br>
              <a:rPr lang="en-US" sz="1200" dirty="0"/>
            </a:br>
            <a:br>
              <a:rPr lang="en-US" sz="1200" dirty="0"/>
            </a:br>
            <a:r>
              <a:rPr lang="en-US" sz="1200" b="0" i="0" dirty="0" err="1">
                <a:solidFill>
                  <a:srgbClr val="000000"/>
                </a:solidFill>
                <a:effectLst/>
                <a:latin typeface="Consolas" panose="020B0609020204030204" pitchFamily="49" charset="0"/>
              </a:rPr>
              <a:t>arr</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np.array</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1</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2</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3</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4</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5</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6</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7</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8</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9</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10</a:t>
            </a:r>
            <a:r>
              <a:rPr lang="en-US" sz="1200" b="0" i="0" dirty="0">
                <a:solidFill>
                  <a:srgbClr val="000000"/>
                </a:solidFill>
                <a:effectLst/>
                <a:latin typeface="Consolas" panose="020B0609020204030204" pitchFamily="49" charset="0"/>
              </a:rPr>
              <a:t>]])</a:t>
            </a:r>
            <a:br>
              <a:rPr lang="en-US" sz="1200" dirty="0"/>
            </a:br>
            <a:br>
              <a:rPr lang="en-US" sz="1200" dirty="0"/>
            </a:b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arr</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0</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2</a:t>
            </a:r>
            <a:r>
              <a:rPr lang="en-US" sz="1200" b="0" i="0" dirty="0">
                <a:solidFill>
                  <a:srgbClr val="000000"/>
                </a:solidFill>
                <a:effectLst/>
                <a:latin typeface="Consolas" panose="020B0609020204030204" pitchFamily="49" charset="0"/>
              </a:rPr>
              <a:t>, </a:t>
            </a:r>
            <a:r>
              <a:rPr lang="en-US" sz="1200" b="0" i="0" dirty="0">
                <a:solidFill>
                  <a:srgbClr val="FF0000"/>
                </a:solidFill>
                <a:effectLst/>
                <a:latin typeface="Consolas" panose="020B0609020204030204" pitchFamily="49" charset="0"/>
              </a:rPr>
              <a:t>1</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4</a:t>
            </a:r>
            <a:r>
              <a:rPr lang="en-US" sz="1200" b="0" i="0" dirty="0">
                <a:solidFill>
                  <a:srgbClr val="000000"/>
                </a:solidFill>
                <a:effectLst/>
                <a:latin typeface="Consolas" panose="020B0609020204030204" pitchFamily="49" charset="0"/>
              </a:rPr>
              <a:t>])</a:t>
            </a:r>
            <a:endParaRPr lang="en-US" sz="12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199" y="906200"/>
            <a:ext cx="8229600" cy="6021288"/>
          </a:xfrm>
        </p:spPr>
        <p:txBody>
          <a:bodyPr>
            <a:normAutofit/>
          </a:bodyPr>
          <a:lstStyle/>
          <a:p>
            <a:r>
              <a:rPr lang="en-US" sz="1800" b="0" i="0" dirty="0">
                <a:solidFill>
                  <a:srgbClr val="000000"/>
                </a:solidFill>
                <a:effectLst/>
                <a:latin typeface="Verdana" panose="020B0604030504040204" pitchFamily="34" charset="0"/>
              </a:rPr>
              <a:t>Suppose there is a marketing company A, who does various advertisement every year and get sales on that. The below list shows the advertisement made by the company in the last 5 years and the corresponding sales:</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r>
              <a:rPr lang="en-US" sz="1600" b="0" i="0" dirty="0">
                <a:solidFill>
                  <a:srgbClr val="000000"/>
                </a:solidFill>
                <a:effectLst/>
                <a:latin typeface="Verdana" panose="020B0604030504040204" pitchFamily="34" charset="0"/>
              </a:rPr>
              <a:t>Now, the company wants to do the advertisement of $200 in the year 2019 </a:t>
            </a:r>
            <a:r>
              <a:rPr lang="en-US" sz="1600" b="1" i="0" dirty="0">
                <a:effectLst/>
                <a:latin typeface="Verdana" panose="020B0604030504040204" pitchFamily="34" charset="0"/>
              </a:rPr>
              <a:t>and wants to know the prediction about the sales for this year</a:t>
            </a:r>
            <a:r>
              <a:rPr lang="en-US" sz="1600" b="0" i="0" dirty="0">
                <a:solidFill>
                  <a:srgbClr val="000000"/>
                </a:solidFill>
                <a:effectLst/>
                <a:latin typeface="Verdana" panose="020B0604030504040204" pitchFamily="34" charset="0"/>
              </a:rPr>
              <a:t>. So to solve such type of prediction problems in machine learning, we need regression analysis.</a:t>
            </a:r>
            <a:endParaRPr lang="en-IN" sz="1600" dirty="0"/>
          </a:p>
        </p:txBody>
      </p:sp>
      <p:pic>
        <p:nvPicPr>
          <p:cNvPr id="3074" name="Picture 2" descr="Regression Analysis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937" y="2204864"/>
            <a:ext cx="3286125" cy="2936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lstStyle/>
          <a:p>
            <a:pPr algn="l"/>
            <a:r>
              <a:rPr lang="en-US" b="0" i="0" dirty="0">
                <a:solidFill>
                  <a:srgbClr val="000000"/>
                </a:solidFill>
                <a:effectLst/>
                <a:latin typeface="Verdana" panose="020B0604030504040204" pitchFamily="34" charset="0"/>
              </a:rPr>
              <a:t>Some examples of regression can be as:</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Prediction of rain using temperature and other factors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Determining Market trends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Prediction of road accidents due to rash driving.</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Types of Regression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120680"/>
          </a:xfrm>
        </p:spPr>
        <p:txBody>
          <a:bodyPr/>
          <a:lstStyle/>
          <a:p>
            <a:pPr algn="l">
              <a:buFont typeface="Arial" panose="020B0604020202020204" pitchFamily="34" charset="0"/>
              <a:buChar char="•"/>
            </a:pPr>
            <a:r>
              <a:rPr lang="en-IN" b="1" dirty="0">
                <a:solidFill>
                  <a:srgbClr val="000000"/>
                </a:solidFill>
                <a:effectLst/>
                <a:latin typeface="Verdana" panose="020B0604030504040204" pitchFamily="34" charset="0"/>
              </a:rPr>
              <a:t>Linear Regression</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Logistic Regression</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Polynomial Regression</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Support Vector Regression</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Decision Tree Regression</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Random Forest Regression</a:t>
            </a:r>
            <a:endParaRPr lang="en-IN"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Linear Regression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5851524"/>
          </a:xfrm>
        </p:spPr>
        <p:txBody>
          <a:bodyPr>
            <a:normAutofit/>
          </a:bodyPr>
          <a:lstStyle/>
          <a:p>
            <a:r>
              <a:rPr lang="en-US" sz="2000" b="0" i="0" dirty="0">
                <a:solidFill>
                  <a:srgbClr val="000000"/>
                </a:solidFill>
                <a:effectLst/>
                <a:latin typeface="Verdana" panose="020B0604030504040204" pitchFamily="34" charset="0"/>
              </a:rPr>
              <a:t>It is a statistical method that is used for predictive analysis. Linear regression makes predictions for continuous/real or numeric variables such as </a:t>
            </a:r>
            <a:r>
              <a:rPr lang="en-US" sz="2000" b="1" i="0" dirty="0">
                <a:effectLst/>
                <a:latin typeface="Verdana" panose="020B0604030504040204" pitchFamily="34" charset="0"/>
              </a:rPr>
              <a:t>sales, salary, age, product price,</a:t>
            </a:r>
            <a:r>
              <a:rPr lang="en-US" sz="2000" b="0" i="0" dirty="0">
                <a:solidFill>
                  <a:srgbClr val="000000"/>
                </a:solidFill>
                <a:effectLst/>
                <a:latin typeface="Verdana" panose="020B0604030504040204" pitchFamily="34" charset="0"/>
              </a:rPr>
              <a:t> etc.</a:t>
            </a:r>
            <a:endParaRPr lang="en-US" sz="20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Linear regression algorithm shows a linear relationship between a dependent (y) and one or more independent (y) variables, hence called as linear regression.</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pPr algn="l"/>
            <a:r>
              <a:rPr lang="en-US" sz="1600" b="0" i="0" dirty="0">
                <a:solidFill>
                  <a:srgbClr val="000000"/>
                </a:solidFill>
                <a:effectLst/>
                <a:latin typeface="Verdana" panose="020B0604030504040204" pitchFamily="34" charset="0"/>
              </a:rPr>
              <a:t>The linear regression model provides a sloped straight line representing the relationship between the variables. Consider the below image:</a:t>
            </a:r>
            <a:endParaRPr lang="en-US" sz="1600" b="0" i="0" dirty="0">
              <a:solidFill>
                <a:srgbClr val="000000"/>
              </a:solidFill>
              <a:effectLst/>
              <a:latin typeface="Verdana" panose="020B0604030504040204" pitchFamily="34" charset="0"/>
            </a:endParaRPr>
          </a:p>
          <a:p>
            <a:endParaRPr lang="en-US" sz="1100" b="0" i="0" dirty="0">
              <a:solidFill>
                <a:srgbClr val="000000"/>
              </a:solidFill>
              <a:effectLst/>
              <a:latin typeface="Verdana" panose="020B0604030504040204" pitchFamily="34" charset="0"/>
            </a:endParaRPr>
          </a:p>
          <a:p>
            <a:endParaRPr lang="en-US" sz="1100" dirty="0">
              <a:solidFill>
                <a:srgbClr val="000000"/>
              </a:solidFill>
              <a:latin typeface="Verdana" panose="020B0604030504040204" pitchFamily="34" charset="0"/>
            </a:endParaRPr>
          </a:p>
          <a:p>
            <a:endParaRPr lang="en-US" sz="1100" b="0" i="0" dirty="0">
              <a:solidFill>
                <a:srgbClr val="000000"/>
              </a:solidFill>
              <a:effectLst/>
              <a:latin typeface="Verdana" panose="020B0604030504040204" pitchFamily="34" charset="0"/>
            </a:endParaRPr>
          </a:p>
          <a:p>
            <a:br>
              <a:rPr lang="en-US" sz="1100" b="0" i="0" dirty="0">
                <a:solidFill>
                  <a:srgbClr val="000000"/>
                </a:solidFill>
                <a:effectLst/>
                <a:latin typeface="Verdana" panose="020B0604030504040204" pitchFamily="34" charset="0"/>
              </a:rPr>
            </a:br>
            <a:endParaRPr lang="en-IN" sz="1800" dirty="0"/>
          </a:p>
        </p:txBody>
      </p:sp>
      <p:pic>
        <p:nvPicPr>
          <p:cNvPr id="4" name="Picture 3"/>
          <p:cNvPicPr>
            <a:picLocks noChangeAspect="1"/>
          </p:cNvPicPr>
          <p:nvPr/>
        </p:nvPicPr>
        <p:blipFill>
          <a:blip r:embed="rId1"/>
          <a:stretch>
            <a:fillRect/>
          </a:stretch>
        </p:blipFill>
        <p:spPr>
          <a:xfrm>
            <a:off x="2267744" y="3958282"/>
            <a:ext cx="3810000" cy="2625080"/>
          </a:xfrm>
          <a:prstGeom prst="rect">
            <a:avLst/>
          </a:prstGeo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323528" y="565230"/>
            <a:ext cx="9259699" cy="301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91440" bIns="3174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000000"/>
                </a:solidFill>
                <a:effectLst/>
                <a:latin typeface="Verdana" panose="020B0604030504040204" pitchFamily="34" charset="0"/>
              </a:rPr>
              <a:t>Mathematically, we can represent a linear regression as: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000000"/>
                </a:solidFill>
                <a:effectLst/>
                <a:latin typeface="Arial Unicode MS"/>
              </a:rPr>
              <a:t>y= a</a:t>
            </a:r>
            <a:r>
              <a:rPr kumimoji="0" lang="en-US" altLang="en-US" sz="1800" b="0" i="0" u="none" strike="noStrike" cap="none" normalizeH="0" baseline="-30000" dirty="0">
                <a:ln>
                  <a:noFill/>
                </a:ln>
                <a:solidFill>
                  <a:srgbClr val="000000"/>
                </a:solidFill>
                <a:effectLst/>
                <a:latin typeface="Arial Unicode MS"/>
              </a:rPr>
              <a:t>0</a:t>
            </a:r>
            <a:r>
              <a:rPr kumimoji="0" lang="en-US" altLang="en-US" sz="1800" b="0" i="0" u="none" strike="noStrike" cap="none" normalizeH="0" baseline="0" dirty="0">
                <a:ln>
                  <a:noFill/>
                </a:ln>
                <a:solidFill>
                  <a:srgbClr val="000000"/>
                </a:solidFill>
                <a:effectLst/>
                <a:latin typeface="Arial Unicode MS"/>
              </a:rPr>
              <a:t>+a</a:t>
            </a:r>
            <a:r>
              <a:rPr kumimoji="0" lang="en-US" altLang="en-US" sz="1800" b="0" i="0" u="none" strike="noStrike" cap="none" normalizeH="0" baseline="-30000" dirty="0">
                <a:ln>
                  <a:noFill/>
                </a:ln>
                <a:solidFill>
                  <a:srgbClr val="000000"/>
                </a:solidFill>
                <a:effectLst/>
                <a:latin typeface="Arial Unicode MS"/>
              </a:rPr>
              <a:t>1</a:t>
            </a:r>
            <a:r>
              <a:rPr kumimoji="0" lang="en-US" altLang="en-US" sz="1800" b="0" i="0" u="none" strike="noStrike" cap="none" normalizeH="0" baseline="0" dirty="0">
                <a:ln>
                  <a:noFill/>
                </a:ln>
                <a:solidFill>
                  <a:srgbClr val="000000"/>
                </a:solidFill>
                <a:effectLst/>
                <a:latin typeface="Arial Unicode MS"/>
              </a:rPr>
              <a:t>x+ ε</a:t>
            </a:r>
            <a:endParaRPr kumimoji="0" lang="en-US" altLang="en-US" sz="18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800" dirty="0">
              <a:solidFill>
                <a:srgbClr val="000000"/>
              </a:solidFill>
              <a:latin typeface="Arial Unicode MS"/>
            </a:endParaRPr>
          </a:p>
          <a:p>
            <a:pPr algn="l"/>
            <a:r>
              <a:rPr lang="en-US" sz="2000" b="1" i="0" dirty="0">
                <a:solidFill>
                  <a:srgbClr val="000000"/>
                </a:solidFill>
                <a:effectLst/>
                <a:latin typeface="Verdana" panose="020B0604030504040204" pitchFamily="34" charset="0"/>
              </a:rPr>
              <a:t>Here,</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Y= Dependent Variable (Target Variable)</a:t>
            </a:r>
            <a:br>
              <a:rPr lang="en-US" sz="2000" b="0" i="0" dirty="0">
                <a:solidFill>
                  <a:srgbClr val="000000"/>
                </a:solidFill>
                <a:effectLst/>
                <a:latin typeface="Verdana" panose="020B0604030504040204" pitchFamily="34" charset="0"/>
              </a:rPr>
            </a:br>
            <a:r>
              <a:rPr lang="en-US" sz="2000" b="0" i="0" dirty="0">
                <a:solidFill>
                  <a:srgbClr val="000000"/>
                </a:solidFill>
                <a:effectLst/>
                <a:latin typeface="Verdana" panose="020B0604030504040204" pitchFamily="34" charset="0"/>
              </a:rPr>
              <a:t>X= Independent Variable (predictor Variable)</a:t>
            </a:r>
            <a:br>
              <a:rPr lang="en-US" sz="2000" b="0" i="0" dirty="0">
                <a:solidFill>
                  <a:srgbClr val="000000"/>
                </a:solidFill>
                <a:effectLst/>
                <a:latin typeface="Verdana" panose="020B0604030504040204" pitchFamily="34" charset="0"/>
              </a:rPr>
            </a:br>
            <a:r>
              <a:rPr lang="en-US" sz="2000" b="0" i="0" dirty="0">
                <a:solidFill>
                  <a:srgbClr val="000000"/>
                </a:solidFill>
                <a:effectLst/>
                <a:latin typeface="Verdana" panose="020B0604030504040204" pitchFamily="34" charset="0"/>
              </a:rPr>
              <a:t>a0= intercept of the line (Gives an additional degree of freedom)</a:t>
            </a:r>
            <a:br>
              <a:rPr lang="en-US" sz="2000" b="0" i="0" dirty="0">
                <a:solidFill>
                  <a:srgbClr val="000000"/>
                </a:solidFill>
                <a:effectLst/>
                <a:latin typeface="Verdana" panose="020B0604030504040204" pitchFamily="34" charset="0"/>
              </a:rPr>
            </a:br>
            <a:r>
              <a:rPr lang="en-US" sz="2000" b="0" i="0" dirty="0">
                <a:solidFill>
                  <a:srgbClr val="000000"/>
                </a:solidFill>
                <a:effectLst/>
                <a:latin typeface="Verdana" panose="020B0604030504040204" pitchFamily="34" charset="0"/>
              </a:rPr>
              <a:t>a1 = Linear regression coefficient (scale factor to each input value).</a:t>
            </a:r>
            <a:br>
              <a:rPr lang="en-US" sz="2000" b="0" i="0" dirty="0">
                <a:solidFill>
                  <a:srgbClr val="000000"/>
                </a:solidFill>
                <a:effectLst/>
                <a:latin typeface="Verdana" panose="020B0604030504040204" pitchFamily="34" charset="0"/>
              </a:rPr>
            </a:br>
            <a:r>
              <a:rPr lang="en-US" sz="2000" b="0" i="0" dirty="0">
                <a:solidFill>
                  <a:srgbClr val="000000"/>
                </a:solidFill>
                <a:effectLst/>
                <a:latin typeface="Verdana" panose="020B0604030504040204" pitchFamily="34" charset="0"/>
              </a:rPr>
              <a:t>ε = random error</a:t>
            </a:r>
            <a:endParaRPr lang="en-US" sz="2000" b="0" i="0" dirty="0">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Types of Linear Regression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6237312"/>
          </a:xfrm>
        </p:spPr>
        <p:txBody>
          <a:bodyPr>
            <a:normAutofit lnSpcReduction="10000"/>
          </a:bodyPr>
          <a:lstStyle/>
          <a:p>
            <a:pPr algn="l">
              <a:buFont typeface="Arial" panose="020B0604020202020204" pitchFamily="34" charset="0"/>
              <a:buChar char="•"/>
            </a:pPr>
            <a:r>
              <a:rPr lang="en-US" b="1" dirty="0">
                <a:solidFill>
                  <a:srgbClr val="000000"/>
                </a:solidFill>
                <a:effectLst/>
                <a:latin typeface="Verdana" panose="020B0604030504040204" pitchFamily="34" charset="0"/>
              </a:rPr>
              <a:t>Simple Linear Regression:</a:t>
            </a:r>
            <a:br>
              <a:rPr lang="en-US" b="0" dirty="0">
                <a:solidFill>
                  <a:srgbClr val="000000"/>
                </a:solidFill>
                <a:effectLst/>
                <a:latin typeface="Verdana" panose="020B0604030504040204" pitchFamily="34" charset="0"/>
              </a:rPr>
            </a:br>
            <a:r>
              <a:rPr lang="en-US" b="0" dirty="0">
                <a:solidFill>
                  <a:srgbClr val="000000"/>
                </a:solidFill>
                <a:effectLst/>
                <a:latin typeface="Verdana" panose="020B0604030504040204" pitchFamily="34" charset="0"/>
              </a:rPr>
              <a:t>If a single independent variable is used to predict the value of a numerical dependent variable, then such a Linear Regression algorithm is called Simple Linear Regression.</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Multiple Linear regression:</a:t>
            </a:r>
            <a:br>
              <a:rPr lang="en-US" b="0" dirty="0">
                <a:solidFill>
                  <a:srgbClr val="000000"/>
                </a:solidFill>
                <a:effectLst/>
                <a:latin typeface="Verdana" panose="020B0604030504040204" pitchFamily="34" charset="0"/>
              </a:rPr>
            </a:br>
            <a:r>
              <a:rPr lang="en-US" b="0" dirty="0">
                <a:solidFill>
                  <a:srgbClr val="000000"/>
                </a:solidFill>
                <a:effectLst/>
                <a:latin typeface="Verdana" panose="020B0604030504040204" pitchFamily="34" charset="0"/>
              </a:rPr>
              <a:t>If more than one independent variable is used to predict the value of a numerical dependent variable, then such a Linear Regression algorithm is called Multiple Linear Regression.</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40" y="203200"/>
            <a:ext cx="8239760" cy="345480"/>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Simple Linear Regression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6264696"/>
          </a:xfrm>
        </p:spPr>
        <p:txBody>
          <a:bodyPr>
            <a:normAutofit/>
          </a:bodyPr>
          <a:lstStyle/>
          <a:p>
            <a:r>
              <a:rPr lang="en-US" sz="2000" b="0" i="0" dirty="0">
                <a:solidFill>
                  <a:srgbClr val="000000"/>
                </a:solidFill>
                <a:effectLst/>
                <a:latin typeface="Verdana" panose="020B0604030504040204" pitchFamily="34" charset="0"/>
              </a:rPr>
              <a:t>The relationship shown by a Simple Linear Regression model is linear or a sloped straight line, hence it is called Simple Linear Regression.</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The key point in Simple Linear Regression is that the </a:t>
            </a:r>
            <a:r>
              <a:rPr lang="en-US" sz="2000" b="1" i="1" dirty="0">
                <a:effectLst/>
                <a:latin typeface="Verdana" panose="020B0604030504040204" pitchFamily="34" charset="0"/>
              </a:rPr>
              <a:t>dependent variable must be a continuous/real value</a:t>
            </a:r>
            <a:r>
              <a:rPr lang="en-US" sz="2000" b="0" i="0" dirty="0">
                <a:solidFill>
                  <a:srgbClr val="000000"/>
                </a:solidFill>
                <a:effectLst/>
                <a:latin typeface="Verdana" panose="020B0604030504040204" pitchFamily="34" charset="0"/>
              </a:rPr>
              <a:t>. However, the independent variable can be measured on continuous or categorical values.</a:t>
            </a:r>
            <a:endParaRPr lang="en-US" sz="2000" b="0" i="0" dirty="0">
              <a:solidFill>
                <a:srgbClr val="000000"/>
              </a:solidFill>
              <a:effectLst/>
              <a:latin typeface="Verdana" panose="020B0604030504040204" pitchFamily="34" charset="0"/>
            </a:endParaRPr>
          </a:p>
          <a:p>
            <a:r>
              <a:rPr lang="en-IN" sz="2000" b="1" i="0" u="sng" dirty="0">
                <a:solidFill>
                  <a:srgbClr val="610B38"/>
                </a:solidFill>
                <a:effectLst/>
                <a:latin typeface="erdana"/>
              </a:rPr>
              <a:t>Simple Linear Regression Model:</a:t>
            </a:r>
            <a:endParaRPr lang="en-IN" sz="2000" b="1" i="0" u="sng" dirty="0">
              <a:solidFill>
                <a:srgbClr val="610B38"/>
              </a:solidFill>
              <a:effectLst/>
              <a:latin typeface="erdana"/>
            </a:endParaRPr>
          </a:p>
          <a:p>
            <a:endParaRPr lang="en-IN" sz="2000" b="1" u="sng" dirty="0">
              <a:solidFill>
                <a:srgbClr val="610B38"/>
              </a:solidFill>
              <a:latin typeface="erdana"/>
            </a:endParaRPr>
          </a:p>
          <a:p>
            <a:r>
              <a:rPr lang="en-IN" sz="2000" dirty="0">
                <a:solidFill>
                  <a:srgbClr val="610B38"/>
                </a:solidFill>
                <a:latin typeface="erdana"/>
              </a:rPr>
              <a:t>Y=a0+a1 </a:t>
            </a:r>
            <a:r>
              <a:rPr lang="en-IN" sz="2000" dirty="0" err="1">
                <a:solidFill>
                  <a:srgbClr val="610B38"/>
                </a:solidFill>
                <a:latin typeface="erdana"/>
              </a:rPr>
              <a:t>x+e</a:t>
            </a:r>
            <a:r>
              <a:rPr lang="en-IN" sz="2000" dirty="0">
                <a:solidFill>
                  <a:srgbClr val="610B38"/>
                </a:solidFill>
                <a:latin typeface="erdana"/>
              </a:rPr>
              <a:t>(error)</a:t>
            </a:r>
            <a:endParaRPr lang="en-IN" sz="2000" dirty="0">
              <a:solidFill>
                <a:srgbClr val="610B38"/>
              </a:solidFill>
              <a:latin typeface="erdana"/>
            </a:endParaRPr>
          </a:p>
          <a:p>
            <a:endParaRPr lang="en-IN" sz="2000" dirty="0">
              <a:solidFill>
                <a:srgbClr val="610B38"/>
              </a:solidFill>
              <a:latin typeface="erdana"/>
            </a:endParaRPr>
          </a:p>
          <a:p>
            <a:pPr algn="l"/>
            <a:r>
              <a:rPr lang="en-US" sz="1800" b="0" i="0" dirty="0">
                <a:solidFill>
                  <a:srgbClr val="000000"/>
                </a:solidFill>
                <a:effectLst/>
                <a:latin typeface="Verdana" panose="020B0604030504040204" pitchFamily="34" charset="0"/>
              </a:rPr>
              <a:t>Where,</a:t>
            </a:r>
            <a:endParaRPr lang="en-US" sz="1800" b="0" i="0" dirty="0">
              <a:solidFill>
                <a:srgbClr val="000000"/>
              </a:solidFill>
              <a:effectLst/>
              <a:latin typeface="Verdana" panose="020B0604030504040204" pitchFamily="34" charset="0"/>
            </a:endParaRPr>
          </a:p>
          <a:p>
            <a:pPr algn="l"/>
            <a:r>
              <a:rPr lang="en-US" sz="1800" b="1" i="0" dirty="0">
                <a:solidFill>
                  <a:srgbClr val="000000"/>
                </a:solidFill>
                <a:effectLst/>
                <a:latin typeface="Verdana" panose="020B0604030504040204" pitchFamily="34" charset="0"/>
              </a:rPr>
              <a:t>a0= It is the intercept of the Regression line (can be obtained putting x=0)</a:t>
            </a:r>
            <a:br>
              <a:rPr lang="en-US" sz="1800" b="0" i="0" dirty="0">
                <a:solidFill>
                  <a:srgbClr val="000000"/>
                </a:solidFill>
                <a:effectLst/>
                <a:latin typeface="Verdana" panose="020B0604030504040204" pitchFamily="34" charset="0"/>
              </a:rPr>
            </a:br>
            <a:r>
              <a:rPr lang="en-US" sz="1800" b="1" i="0" dirty="0">
                <a:solidFill>
                  <a:srgbClr val="000000"/>
                </a:solidFill>
                <a:effectLst/>
                <a:latin typeface="Verdana" panose="020B0604030504040204" pitchFamily="34" charset="0"/>
              </a:rPr>
              <a:t>a1= It is the slope of the regression line, which tells whether the line is increasing or decreasing.</a:t>
            </a:r>
            <a:br>
              <a:rPr lang="en-US" sz="1800" b="0" i="0" dirty="0">
                <a:solidFill>
                  <a:srgbClr val="000000"/>
                </a:solidFill>
                <a:effectLst/>
                <a:latin typeface="Verdana" panose="020B0604030504040204" pitchFamily="34" charset="0"/>
              </a:rPr>
            </a:br>
            <a:r>
              <a:rPr lang="en-US" sz="1800" b="1" i="0" dirty="0">
                <a:solidFill>
                  <a:srgbClr val="000000"/>
                </a:solidFill>
                <a:effectLst/>
                <a:latin typeface="Verdana" panose="020B0604030504040204" pitchFamily="34" charset="0"/>
              </a:rPr>
              <a:t>ε = The error term. (For a good model it will be negligible)</a:t>
            </a:r>
            <a:endParaRPr lang="en-US" sz="1800" b="0" i="0" dirty="0">
              <a:solidFill>
                <a:srgbClr val="000000"/>
              </a:solidFill>
              <a:effectLst/>
              <a:latin typeface="Verdana" panose="020B0604030504040204" pitchFamily="34" charset="0"/>
            </a:endParaRPr>
          </a:p>
          <a:p>
            <a:endParaRPr lang="en-IN" sz="2000" dirty="0">
              <a:solidFill>
                <a:srgbClr val="610B38"/>
              </a:solidFill>
              <a:latin typeface="erdana"/>
            </a:endParaRPr>
          </a:p>
          <a:p>
            <a:endParaRPr lang="en-IN" sz="2000" b="1" i="0" u="sng" dirty="0">
              <a:solidFill>
                <a:srgbClr val="610B38"/>
              </a:solidFill>
              <a:effectLst/>
              <a:latin typeface="erdana"/>
            </a:endParaRPr>
          </a:p>
          <a:p>
            <a:endParaRPr lang="en-IN" sz="2000" i="0" dirty="0">
              <a:solidFill>
                <a:srgbClr val="610B38"/>
              </a:solidFill>
              <a:effectLst/>
              <a:latin typeface="erdana"/>
            </a:endParaRPr>
          </a:p>
          <a:p>
            <a:endParaRPr lang="en-IN" sz="2000" b="1" u="sng" dirty="0">
              <a:solidFill>
                <a:srgbClr val="610B38"/>
              </a:solidFill>
              <a:latin typeface="erdana"/>
            </a:endParaRPr>
          </a:p>
          <a:p>
            <a:endParaRPr lang="en-IN" sz="2000" b="1" i="0" u="sng" dirty="0">
              <a:solidFill>
                <a:srgbClr val="610B38"/>
              </a:solidFill>
              <a:effectLst/>
              <a:latin typeface="erdana"/>
            </a:endParaRPr>
          </a:p>
          <a:p>
            <a:endParaRPr lang="en-IN" sz="2000" b="1" u="sng" dirty="0">
              <a:solidFill>
                <a:srgbClr val="610B38"/>
              </a:solidFill>
              <a:latin typeface="erdana"/>
            </a:endParaRPr>
          </a:p>
          <a:p>
            <a:endParaRPr lang="en-IN" sz="2000" b="1" u="sng" dirty="0">
              <a:solidFill>
                <a:srgbClr val="610B38"/>
              </a:solidFill>
              <a:latin typeface="erdana"/>
            </a:endParaRPr>
          </a:p>
          <a:p>
            <a:endParaRPr lang="en-IN" sz="2000" b="1" i="0" u="sng" dirty="0">
              <a:solidFill>
                <a:srgbClr val="610B38"/>
              </a:solidFill>
              <a:effectLst/>
              <a:latin typeface="erdana"/>
            </a:endParaRPr>
          </a:p>
          <a:p>
            <a:endParaRPr lang="en-IN" sz="2000" dirty="0"/>
          </a:p>
        </p:txBody>
      </p:sp>
      <p:sp>
        <p:nvSpPr>
          <p:cNvPr id="4" name="Rectangle 1"/>
          <p:cNvSpPr>
            <a:spLocks noChangeArrowheads="1"/>
          </p:cNvSpPr>
          <p:nvPr/>
        </p:nvSpPr>
        <p:spPr bwMode="auto">
          <a:xfrm>
            <a:off x="0" y="127300"/>
            <a:ext cx="172468" cy="20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91440" bIns="317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000000"/>
                </a:solidFill>
                <a:effectLst/>
                <a:latin typeface="Arial Unicode MS"/>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sz="2000" b="0" i="0" dirty="0">
                <a:solidFill>
                  <a:srgbClr val="610B38"/>
                </a:solidFill>
                <a:effectLst/>
                <a:latin typeface="erdana"/>
              </a:rPr>
              <a:t>Implementation of Simple Linear Regression Algorithm</a:t>
            </a:r>
            <a:r>
              <a:rPr lang="en-US" b="0" i="0" dirty="0">
                <a:solidFill>
                  <a:srgbClr val="610B38"/>
                </a:solidFill>
                <a:effectLst/>
                <a:latin typeface="erdana"/>
              </a:rPr>
              <a:t> </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274638"/>
            <a:ext cx="8229600" cy="6583362"/>
          </a:xfrm>
        </p:spPr>
        <p:txBody>
          <a:bodyPr>
            <a:normAutofit/>
          </a:bodyPr>
          <a:lstStyle/>
          <a:p>
            <a:pPr algn="l"/>
            <a:r>
              <a:rPr lang="en-US" sz="2000" b="0" i="0" dirty="0">
                <a:solidFill>
                  <a:srgbClr val="000000"/>
                </a:solidFill>
                <a:effectLst/>
                <a:latin typeface="Verdana" panose="020B0604030504040204" pitchFamily="34" charset="0"/>
              </a:rPr>
              <a:t>Here we are taking a dataset that has two variables: salary (dependent variable) and experience (Independent variable). The goals of this problem is:</a:t>
            </a:r>
            <a:endParaRPr lang="en-US" sz="20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We want to find out if there is any correlation between these two variables</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We will find the best fit line for the dataset.</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How the independent variable is changing by changing the dependent variable.</a:t>
            </a:r>
            <a:endParaRPr lang="en-US" sz="20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768" y="260648"/>
            <a:ext cx="8229600" cy="5750099"/>
          </a:xfrm>
        </p:spPr>
        <p:txBody>
          <a:bodyPr/>
          <a:lstStyle/>
          <a:p>
            <a:pPr algn="l"/>
            <a:r>
              <a:rPr lang="en-US" b="0" i="0" dirty="0">
                <a:solidFill>
                  <a:srgbClr val="333333"/>
                </a:solidFill>
                <a:effectLst/>
                <a:latin typeface="roboto" panose="02000000000000000000" pitchFamily="2" charset="0"/>
              </a:rPr>
              <a:t>Formula for linear regression equation is given by:</a:t>
            </a:r>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MJXc-TeX-math-I"/>
              </a:rPr>
              <a:t>y</a:t>
            </a:r>
            <a:r>
              <a:rPr lang="en-US" b="0" i="0" dirty="0">
                <a:solidFill>
                  <a:srgbClr val="333333"/>
                </a:solidFill>
                <a:effectLst/>
                <a:latin typeface="MJXc-TeX-main-R"/>
              </a:rPr>
              <a:t>=</a:t>
            </a:r>
            <a:r>
              <a:rPr lang="en-US" b="0" i="0" dirty="0" err="1">
                <a:solidFill>
                  <a:srgbClr val="333333"/>
                </a:solidFill>
                <a:effectLst/>
                <a:latin typeface="MJXc-TeX-math-I"/>
              </a:rPr>
              <a:t>a</a:t>
            </a:r>
            <a:r>
              <a:rPr lang="en-US" b="0" i="0" dirty="0" err="1">
                <a:solidFill>
                  <a:srgbClr val="333333"/>
                </a:solidFill>
                <a:effectLst/>
                <a:latin typeface="MJXc-TeX-main-R"/>
              </a:rPr>
              <a:t>+</a:t>
            </a:r>
            <a:r>
              <a:rPr lang="en-US" b="0" i="0" dirty="0" err="1">
                <a:solidFill>
                  <a:srgbClr val="333333"/>
                </a:solidFill>
                <a:effectLst/>
                <a:latin typeface="MJXc-TeX-math-I"/>
              </a:rPr>
              <a:t>bx</a:t>
            </a:r>
            <a:endParaRPr lang="en-US" b="0" i="0" dirty="0">
              <a:solidFill>
                <a:srgbClr val="333333"/>
              </a:solidFill>
              <a:effectLst/>
              <a:latin typeface="MJXc-TeX-math-I"/>
            </a:endParaRPr>
          </a:p>
          <a:p>
            <a:pPr algn="l"/>
            <a:r>
              <a:rPr lang="en-US" b="0" i="0" dirty="0">
                <a:solidFill>
                  <a:srgbClr val="333333"/>
                </a:solidFill>
                <a:effectLst/>
                <a:latin typeface="roboto" panose="02000000000000000000" pitchFamily="2" charset="0"/>
              </a:rPr>
              <a:t>Where,</a:t>
            </a:r>
            <a:br>
              <a:rPr lang="en-US" dirty="0"/>
            </a:br>
            <a:r>
              <a:rPr lang="en-US" b="0" i="1" dirty="0">
                <a:solidFill>
                  <a:srgbClr val="333333"/>
                </a:solidFill>
                <a:effectLst/>
                <a:latin typeface="roboto" panose="02000000000000000000" pitchFamily="2" charset="0"/>
              </a:rPr>
              <a:t>x</a:t>
            </a:r>
            <a:r>
              <a:rPr lang="en-US" b="0" i="0" dirty="0">
                <a:solidFill>
                  <a:srgbClr val="333333"/>
                </a:solidFill>
                <a:effectLst/>
                <a:latin typeface="roboto" panose="02000000000000000000" pitchFamily="2" charset="0"/>
              </a:rPr>
              <a:t> and </a:t>
            </a:r>
            <a:r>
              <a:rPr lang="en-US" b="0" i="1" dirty="0">
                <a:solidFill>
                  <a:srgbClr val="333333"/>
                </a:solidFill>
                <a:effectLst/>
                <a:latin typeface="roboto" panose="02000000000000000000" pitchFamily="2" charset="0"/>
              </a:rPr>
              <a:t>y</a:t>
            </a:r>
            <a:r>
              <a:rPr lang="en-US" b="0" i="0" dirty="0">
                <a:solidFill>
                  <a:srgbClr val="333333"/>
                </a:solidFill>
                <a:effectLst/>
                <a:latin typeface="roboto" panose="02000000000000000000" pitchFamily="2" charset="0"/>
              </a:rPr>
              <a:t> are two variables on the regression line.</a:t>
            </a:r>
            <a:br>
              <a:rPr lang="en-US" dirty="0"/>
            </a:br>
            <a:r>
              <a:rPr lang="en-US" b="0" i="1" dirty="0">
                <a:solidFill>
                  <a:srgbClr val="333333"/>
                </a:solidFill>
                <a:effectLst/>
                <a:latin typeface="roboto" panose="02000000000000000000" pitchFamily="2" charset="0"/>
              </a:rPr>
              <a:t>b</a:t>
            </a:r>
            <a:r>
              <a:rPr lang="en-US" b="0" i="0" dirty="0">
                <a:solidFill>
                  <a:srgbClr val="333333"/>
                </a:solidFill>
                <a:effectLst/>
                <a:latin typeface="roboto" panose="02000000000000000000" pitchFamily="2" charset="0"/>
              </a:rPr>
              <a:t> = Slope of the line.</a:t>
            </a:r>
            <a:br>
              <a:rPr lang="en-US" dirty="0"/>
            </a:br>
            <a:r>
              <a:rPr lang="en-US" b="0" i="1" dirty="0">
                <a:solidFill>
                  <a:srgbClr val="333333"/>
                </a:solidFill>
                <a:effectLst/>
                <a:latin typeface="roboto" panose="02000000000000000000" pitchFamily="2" charset="0"/>
              </a:rPr>
              <a:t>a</a:t>
            </a:r>
            <a:r>
              <a:rPr lang="en-US" b="0" i="0" dirty="0">
                <a:solidFill>
                  <a:srgbClr val="333333"/>
                </a:solidFill>
                <a:effectLst/>
                <a:latin typeface="roboto" panose="02000000000000000000" pitchFamily="2" charset="0"/>
              </a:rPr>
              <a:t> = </a:t>
            </a:r>
            <a:r>
              <a:rPr lang="en-US" b="0" i="1" dirty="0">
                <a:solidFill>
                  <a:srgbClr val="333333"/>
                </a:solidFill>
                <a:effectLst/>
                <a:latin typeface="roboto" panose="02000000000000000000" pitchFamily="2" charset="0"/>
              </a:rPr>
              <a:t>y</a:t>
            </a:r>
            <a:r>
              <a:rPr lang="en-US" b="0" i="0" dirty="0">
                <a:solidFill>
                  <a:srgbClr val="333333"/>
                </a:solidFill>
                <a:effectLst/>
                <a:latin typeface="roboto" panose="02000000000000000000" pitchFamily="2" charset="0"/>
              </a:rPr>
              <a:t>-intercept of the line.</a:t>
            </a:r>
            <a:br>
              <a:rPr lang="en-US" dirty="0"/>
            </a:br>
            <a:r>
              <a:rPr lang="en-US" b="0" i="1" dirty="0">
                <a:solidFill>
                  <a:srgbClr val="333333"/>
                </a:solidFill>
                <a:effectLst/>
                <a:latin typeface="roboto" panose="02000000000000000000" pitchFamily="2" charset="0"/>
              </a:rPr>
              <a:t>x</a:t>
            </a:r>
            <a:r>
              <a:rPr lang="en-US" b="0" i="0" dirty="0">
                <a:solidFill>
                  <a:srgbClr val="333333"/>
                </a:solidFill>
                <a:effectLst/>
                <a:latin typeface="roboto" panose="02000000000000000000" pitchFamily="2" charset="0"/>
              </a:rPr>
              <a:t> = Values of the first data set.</a:t>
            </a:r>
            <a:br>
              <a:rPr lang="en-US" dirty="0"/>
            </a:br>
            <a:r>
              <a:rPr lang="en-US" b="0" i="1" dirty="0">
                <a:solidFill>
                  <a:srgbClr val="333333"/>
                </a:solidFill>
                <a:effectLst/>
                <a:latin typeface="roboto" panose="02000000000000000000" pitchFamily="2" charset="0"/>
              </a:rPr>
              <a:t>y</a:t>
            </a:r>
            <a:r>
              <a:rPr lang="en-US" b="0" i="0" dirty="0">
                <a:solidFill>
                  <a:srgbClr val="333333"/>
                </a:solidFill>
                <a:effectLst/>
                <a:latin typeface="roboto" panose="02000000000000000000" pitchFamily="2" charset="0"/>
              </a:rPr>
              <a:t> = Values of the second data set.</a:t>
            </a:r>
            <a:endParaRPr lang="en-US" b="0" i="0" dirty="0">
              <a:solidFill>
                <a:srgbClr val="333333"/>
              </a:solidFill>
              <a:effectLst/>
              <a:latin typeface="roboto" panose="02000000000000000000" pitchFamily="2" charset="0"/>
            </a:endParaRPr>
          </a:p>
          <a:p>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graphicFrame>
        <p:nvGraphicFramePr>
          <p:cNvPr id="4" name="Content Placeholder 3"/>
          <p:cNvGraphicFramePr>
            <a:graphicFrameLocks noGrp="1"/>
          </p:cNvGraphicFramePr>
          <p:nvPr>
            <p:ph idx="1"/>
          </p:nvPr>
        </p:nvGraphicFramePr>
        <p:xfrm>
          <a:off x="1115616" y="836712"/>
          <a:ext cx="4824535" cy="1080120"/>
        </p:xfrm>
        <a:graphic>
          <a:graphicData uri="http://schemas.openxmlformats.org/drawingml/2006/table">
            <a:tbl>
              <a:tblPr/>
              <a:tblGrid>
                <a:gridCol w="964907"/>
                <a:gridCol w="964907"/>
                <a:gridCol w="964907"/>
                <a:gridCol w="964907"/>
                <a:gridCol w="964907"/>
              </a:tblGrid>
              <a:tr h="540060">
                <a:tc>
                  <a:txBody>
                    <a:bodyPr/>
                    <a:lstStyle/>
                    <a:p>
                      <a:pPr algn="ctr"/>
                      <a:r>
                        <a:rPr lang="en-IN">
                          <a:effectLst/>
                        </a:rPr>
                        <a:t>  x</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 2</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 4</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 6</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8</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540060">
                <a:tc>
                  <a:txBody>
                    <a:bodyPr/>
                    <a:lstStyle/>
                    <a:p>
                      <a:pPr algn="ctr"/>
                      <a:r>
                        <a:rPr lang="en-IN">
                          <a:effectLst/>
                        </a:rPr>
                        <a:t>y</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3</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7</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5</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dirty="0">
                          <a:effectLst/>
                        </a:rPr>
                        <a:t> 10</a:t>
                      </a:r>
                      <a:endParaRPr lang="en-IN" dirty="0">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755576" y="2420888"/>
            <a:ext cx="6696744" cy="923330"/>
          </a:xfrm>
          <a:prstGeom prst="rect">
            <a:avLst/>
          </a:prstGeom>
          <a:noFill/>
        </p:spPr>
        <p:txBody>
          <a:bodyPr wrap="square">
            <a:spAutoFit/>
          </a:bodyPr>
          <a:lstStyle/>
          <a:p>
            <a:r>
              <a:rPr lang="en-IN" b="0" i="0" dirty="0">
                <a:solidFill>
                  <a:srgbClr val="333333"/>
                </a:solidFill>
                <a:effectLst/>
                <a:latin typeface="roboto" panose="02000000000000000000" pitchFamily="2" charset="0"/>
              </a:rPr>
              <a:t>Construct the following table:</a:t>
            </a:r>
            <a:endParaRPr lang="en-IN" b="0" i="0" dirty="0">
              <a:solidFill>
                <a:srgbClr val="333333"/>
              </a:solidFill>
              <a:effectLst/>
              <a:latin typeface="roboto" panose="02000000000000000000" pitchFamily="2" charset="0"/>
            </a:endParaRPr>
          </a:p>
          <a:p>
            <a:endParaRPr lang="en-IN" dirty="0">
              <a:solidFill>
                <a:srgbClr val="333333"/>
              </a:solidFill>
              <a:latin typeface="roboto" panose="02000000000000000000" pitchFamily="2" charset="0"/>
            </a:endParaRPr>
          </a:p>
          <a:p>
            <a:endParaRPr lang="en-IN" dirty="0"/>
          </a:p>
        </p:txBody>
      </p:sp>
      <p:graphicFrame>
        <p:nvGraphicFramePr>
          <p:cNvPr id="7" name="Table 6"/>
          <p:cNvGraphicFramePr>
            <a:graphicFrameLocks noGrp="1"/>
          </p:cNvGraphicFramePr>
          <p:nvPr/>
        </p:nvGraphicFramePr>
        <p:xfrm>
          <a:off x="1043608" y="3068960"/>
          <a:ext cx="6120680" cy="2529840"/>
        </p:xfrm>
        <a:graphic>
          <a:graphicData uri="http://schemas.openxmlformats.org/drawingml/2006/table">
            <a:tbl>
              <a:tblPr/>
              <a:tblGrid>
                <a:gridCol w="1530170"/>
                <a:gridCol w="1530170"/>
                <a:gridCol w="1530170"/>
                <a:gridCol w="1530170"/>
              </a:tblGrid>
              <a:tr h="0">
                <a:tc>
                  <a:txBody>
                    <a:bodyPr/>
                    <a:lstStyle/>
                    <a:p>
                      <a:pPr algn="ctr"/>
                      <a:r>
                        <a:rPr lang="en-IN">
                          <a:effectLst/>
                        </a:rPr>
                        <a:t>x</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y</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x</a:t>
                      </a:r>
                      <a:r>
                        <a:rPr lang="en-IN" baseline="30000">
                          <a:effectLst/>
                        </a:rPr>
                        <a:t>2</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xy</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0">
                <a:tc>
                  <a:txBody>
                    <a:bodyPr/>
                    <a:lstStyle/>
                    <a:p>
                      <a:pPr algn="ctr"/>
                      <a:r>
                        <a:rPr lang="en-IN">
                          <a:effectLst/>
                        </a:rPr>
                        <a:t>2</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3</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4</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6</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0">
                <a:tc>
                  <a:txBody>
                    <a:bodyPr/>
                    <a:lstStyle/>
                    <a:p>
                      <a:pPr algn="ctr"/>
                      <a:r>
                        <a:rPr lang="en-IN">
                          <a:effectLst/>
                        </a:rPr>
                        <a:t>4</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7</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16</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28</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0">
                <a:tc>
                  <a:txBody>
                    <a:bodyPr/>
                    <a:lstStyle/>
                    <a:p>
                      <a:pPr algn="ctr"/>
                      <a:r>
                        <a:rPr lang="en-IN">
                          <a:effectLst/>
                        </a:rPr>
                        <a:t>6</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5</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36</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30</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0">
                <a:tc>
                  <a:txBody>
                    <a:bodyPr/>
                    <a:lstStyle/>
                    <a:p>
                      <a:pPr algn="ctr"/>
                      <a:r>
                        <a:rPr lang="en-IN">
                          <a:effectLst/>
                        </a:rPr>
                        <a:t>8</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10</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64</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80</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0">
                <a:tc>
                  <a:txBody>
                    <a:bodyPr/>
                    <a:lstStyle/>
                    <a:p>
                      <a:pPr algn="ctr"/>
                      <a:r>
                        <a:rPr lang="en-IN">
                          <a:effectLst/>
                        </a:rPr>
                        <a:t> $\sum x$ = 20</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 $\sum y$ = 25</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a:effectLst/>
                        </a:rPr>
                        <a:t> $\sum x^{2}$ = 120</a:t>
                      </a:r>
                      <a:endParaRPr lang="en-IN">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IN" dirty="0">
                          <a:effectLst/>
                        </a:rPr>
                        <a:t> $\sum </a:t>
                      </a:r>
                      <a:r>
                        <a:rPr lang="en-IN" dirty="0" err="1">
                          <a:effectLst/>
                        </a:rPr>
                        <a:t>xy</a:t>
                      </a:r>
                      <a:r>
                        <a:rPr lang="en-IN" dirty="0">
                          <a:effectLst/>
                        </a:rPr>
                        <a:t>$ = 144</a:t>
                      </a:r>
                      <a:endParaRPr lang="en-IN" dirty="0">
                        <a:effectLst/>
                      </a:endParaRPr>
                    </a:p>
                  </a:txBody>
                  <a:tcPr marL="69850" marR="6985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NumPy Data Types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1800" b="0" i="0" dirty="0">
                <a:solidFill>
                  <a:srgbClr val="000000"/>
                </a:solidFill>
                <a:effectLst/>
                <a:latin typeface="Verdana" panose="020B0604030504040204" pitchFamily="34" charset="0"/>
              </a:rPr>
              <a:t>NumPy has some extra data types, and refer to data types with one character, like </a:t>
            </a:r>
            <a:r>
              <a:rPr lang="en-US" sz="1800" b="0" i="0" dirty="0" err="1">
                <a:solidFill>
                  <a:srgbClr val="000000"/>
                </a:solidFill>
                <a:effectLst/>
                <a:latin typeface="Verdana" panose="020B0604030504040204" pitchFamily="34" charset="0"/>
              </a:rPr>
              <a:t>i</a:t>
            </a:r>
            <a:r>
              <a:rPr lang="en-US" sz="1800" b="0" i="0" dirty="0">
                <a:solidFill>
                  <a:srgbClr val="000000"/>
                </a:solidFill>
                <a:effectLst/>
                <a:latin typeface="Verdana" panose="020B0604030504040204" pitchFamily="34" charset="0"/>
              </a:rPr>
              <a:t> for integers, u for unsigned integers etc.</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Below is a list of all data types in NumPy and the characters used to represent them.</a:t>
            </a:r>
            <a:endParaRPr lang="en-US" sz="1800" b="0" i="0" dirty="0">
              <a:solidFill>
                <a:srgbClr val="000000"/>
              </a:solidFill>
              <a:effectLst/>
              <a:latin typeface="Verdana" panose="020B0604030504040204" pitchFamily="34" charset="0"/>
            </a:endParaRPr>
          </a:p>
          <a:p>
            <a:r>
              <a:rPr lang="en-IN" sz="1800" dirty="0" err="1"/>
              <a:t>i</a:t>
            </a:r>
            <a:r>
              <a:rPr lang="en-IN" sz="1800" dirty="0"/>
              <a:t>- integer</a:t>
            </a:r>
            <a:endParaRPr lang="en-IN" sz="1800" dirty="0"/>
          </a:p>
          <a:p>
            <a:r>
              <a:rPr lang="en-IN" sz="1800" dirty="0"/>
              <a:t>B-Boolean</a:t>
            </a:r>
            <a:endParaRPr lang="en-IN" sz="1800" dirty="0"/>
          </a:p>
          <a:p>
            <a:r>
              <a:rPr lang="en-IN" sz="1800" dirty="0"/>
              <a:t>f-float</a:t>
            </a:r>
            <a:endParaRPr lang="en-IN" sz="1800" dirty="0"/>
          </a:p>
          <a:p>
            <a:r>
              <a:rPr lang="en-IN" sz="1800" dirty="0"/>
              <a:t>c-complex float</a:t>
            </a:r>
            <a:endParaRPr lang="en-IN" sz="1800" dirty="0"/>
          </a:p>
          <a:p>
            <a:r>
              <a:rPr lang="en-IN" sz="1800" dirty="0"/>
              <a:t>M-datetime</a:t>
            </a:r>
            <a:endParaRPr lang="en-IN" sz="1800" dirty="0"/>
          </a:p>
          <a:p>
            <a:r>
              <a:rPr lang="en-IN" sz="1800" dirty="0"/>
              <a:t>O-object</a:t>
            </a:r>
            <a:endParaRPr lang="en-IN" sz="1800" dirty="0"/>
          </a:p>
          <a:p>
            <a:r>
              <a:rPr lang="en-IN" sz="1800" dirty="0"/>
              <a:t>S-string</a:t>
            </a:r>
            <a:endParaRPr lang="en-IN" sz="1800" dirty="0"/>
          </a:p>
          <a:p>
            <a:r>
              <a:rPr lang="en-US" sz="1600" b="0" i="0" dirty="0">
                <a:solidFill>
                  <a:srgbClr val="000000"/>
                </a:solidFill>
                <a:effectLst/>
                <a:latin typeface="Verdana" panose="020B0604030504040204" pitchFamily="34" charset="0"/>
              </a:rPr>
              <a:t>The NumPy array object has a property called</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dtype</a:t>
            </a:r>
            <a:r>
              <a:rPr lang="en-IN" sz="1600" b="0" i="0" dirty="0">
                <a:solidFill>
                  <a:srgbClr val="000000"/>
                </a:solidFill>
                <a:effectLst/>
                <a:latin typeface="Verdana" panose="020B0604030504040204" pitchFamily="34" charset="0"/>
              </a:rPr>
              <a:t> </a:t>
            </a:r>
            <a:r>
              <a:rPr lang="en-US" sz="1600" b="0" i="0" dirty="0">
                <a:solidFill>
                  <a:srgbClr val="000000"/>
                </a:solidFill>
                <a:effectLst/>
                <a:latin typeface="Verdana" panose="020B0604030504040204" pitchFamily="34" charset="0"/>
              </a:rPr>
              <a:t>that returns the data type of the array:</a:t>
            </a:r>
            <a:endParaRPr lang="en-IN" sz="1600" b="0" i="0" dirty="0">
              <a:solidFill>
                <a:srgbClr val="000000"/>
              </a:solidFill>
              <a:effectLst/>
              <a:latin typeface="Verdana" panose="020B0604030504040204" pitchFamily="34" charset="0"/>
            </a:endParaRPr>
          </a:p>
          <a:p>
            <a:r>
              <a:rPr lang="en-US" sz="1600" b="0" i="0" dirty="0">
                <a:solidFill>
                  <a:srgbClr val="0000CD"/>
                </a:solidFill>
                <a:effectLst/>
                <a:latin typeface="Consolas" panose="020B0609020204030204" pitchFamily="49" charset="0"/>
              </a:rPr>
              <a:t>import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numpy</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as</a:t>
            </a:r>
            <a:r>
              <a:rPr lang="en-US" sz="1600" b="0" i="0" dirty="0">
                <a:solidFill>
                  <a:srgbClr val="000000"/>
                </a:solidFill>
                <a:effectLst/>
                <a:latin typeface="Consolas" panose="020B0609020204030204" pitchFamily="49" charset="0"/>
              </a:rPr>
              <a:t> np</a:t>
            </a:r>
            <a:br>
              <a:rPr lang="en-US" sz="1600" dirty="0"/>
            </a:br>
            <a:br>
              <a:rPr lang="en-US" sz="1600" dirty="0"/>
            </a:b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np.array</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1</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3</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4</a:t>
            </a:r>
            <a:r>
              <a:rPr lang="en-US" sz="1600" b="0" i="0" dirty="0">
                <a:solidFill>
                  <a:srgbClr val="000000"/>
                </a:solidFill>
                <a:effectLst/>
                <a:latin typeface="Consolas" panose="020B0609020204030204" pitchFamily="49" charset="0"/>
              </a:rPr>
              <a:t>])</a:t>
            </a:r>
            <a:br>
              <a:rPr lang="en-US" sz="1600" dirty="0"/>
            </a:br>
            <a:br>
              <a:rPr lang="en-US" sz="1600" dirty="0"/>
            </a:br>
            <a:r>
              <a:rPr lang="en-US" sz="1600" b="0" i="0" dirty="0">
                <a:solidFill>
                  <a:srgbClr val="0000CD"/>
                </a:solidFill>
                <a:effectLst/>
                <a:latin typeface="Consolas" panose="020B0609020204030204" pitchFamily="49" charset="0"/>
              </a:rPr>
              <a:t>print</a:t>
            </a:r>
            <a:r>
              <a:rPr lang="en-US" sz="1600" b="0" i="0" dirty="0">
                <a:solidFill>
                  <a:srgbClr val="000000"/>
                </a:solidFill>
                <a:effectLst/>
                <a:latin typeface="Consolas" panose="020B0609020204030204" pitchFamily="49" charset="0"/>
              </a:rPr>
              <a:t>(</a:t>
            </a:r>
            <a:r>
              <a:rPr lang="en-US" sz="1600" b="0" i="0" dirty="0" err="1">
                <a:solidFill>
                  <a:srgbClr val="000000"/>
                </a:solidFill>
                <a:effectLst/>
                <a:latin typeface="Consolas" panose="020B0609020204030204" pitchFamily="49" charset="0"/>
              </a:rPr>
              <a:t>arr.dtype</a:t>
            </a:r>
            <a:r>
              <a:rPr lang="en-US" sz="1600" b="0" i="0" dirty="0">
                <a:solidFill>
                  <a:srgbClr val="000000"/>
                </a:solidFill>
                <a:effectLst/>
                <a:latin typeface="Consolas" panose="020B0609020204030204" pitchFamily="49" charset="0"/>
              </a:rPr>
              <a:t>)</a:t>
            </a:r>
            <a:endParaRPr lang="en-IN" sz="1600"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Calculating the Slope of line</a:t>
            </a:r>
            <a:endParaRPr lang="en-IN" dirty="0"/>
          </a:p>
        </p:txBody>
      </p:sp>
      <p:sp>
        <p:nvSpPr>
          <p:cNvPr id="3" name="Content Placeholder 2"/>
          <p:cNvSpPr>
            <a:spLocks noGrp="1"/>
          </p:cNvSpPr>
          <p:nvPr>
            <p:ph idx="1"/>
          </p:nvPr>
        </p:nvSpPr>
        <p:spPr>
          <a:xfrm>
            <a:off x="457200" y="836712"/>
            <a:ext cx="8229600" cy="5289451"/>
          </a:xfrm>
        </p:spPr>
        <p:txBody>
          <a:bodyPr/>
          <a:lstStyle/>
          <a:p>
            <a:r>
              <a:rPr lang="en-IN" b="0" i="0" dirty="0">
                <a:solidFill>
                  <a:srgbClr val="333333"/>
                </a:solidFill>
                <a:effectLst/>
                <a:latin typeface="MJXc-TeX-math-I"/>
              </a:rPr>
              <a:t>b</a:t>
            </a:r>
            <a:r>
              <a:rPr lang="en-IN" b="0" i="0" dirty="0">
                <a:solidFill>
                  <a:srgbClr val="333333"/>
                </a:solidFill>
                <a:effectLst/>
                <a:latin typeface="MJXc-TeX-main-R"/>
              </a:rPr>
              <a:t>(</a:t>
            </a:r>
            <a:r>
              <a:rPr lang="en-IN" b="0" i="0" dirty="0">
                <a:solidFill>
                  <a:srgbClr val="333333"/>
                </a:solidFill>
                <a:effectLst/>
                <a:latin typeface="MJXc-TeX-math-I"/>
              </a:rPr>
              <a:t>slope</a:t>
            </a:r>
            <a:r>
              <a:rPr lang="en-IN" b="0" i="0" dirty="0">
                <a:solidFill>
                  <a:srgbClr val="333333"/>
                </a:solidFill>
                <a:effectLst/>
                <a:latin typeface="MJXc-TeX-main-R"/>
              </a:rPr>
              <a:t>)=</a:t>
            </a:r>
            <a:r>
              <a:rPr lang="en-IN" b="0" i="0" dirty="0" err="1">
                <a:solidFill>
                  <a:srgbClr val="333333"/>
                </a:solidFill>
                <a:effectLst/>
                <a:latin typeface="MJXc-TeX-math-I"/>
              </a:rPr>
              <a:t>n</a:t>
            </a:r>
            <a:r>
              <a:rPr lang="en-IN" b="0" i="0" dirty="0" err="1">
                <a:solidFill>
                  <a:srgbClr val="333333"/>
                </a:solidFill>
                <a:effectLst/>
                <a:latin typeface="MJXc-TeX-size1-R"/>
              </a:rPr>
              <a:t>∑</a:t>
            </a:r>
            <a:r>
              <a:rPr lang="en-IN" b="0" i="0" dirty="0" err="1">
                <a:solidFill>
                  <a:srgbClr val="333333"/>
                </a:solidFill>
                <a:effectLst/>
                <a:latin typeface="MJXc-TeX-math-I"/>
              </a:rPr>
              <a:t>xy</a:t>
            </a:r>
            <a:r>
              <a:rPr lang="en-IN" b="0" i="0" dirty="0">
                <a:solidFill>
                  <a:srgbClr val="333333"/>
                </a:solidFill>
                <a:effectLst/>
                <a:latin typeface="MJXc-TeX-main-R"/>
              </a:rPr>
              <a:t>−(</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a:t>
            </a:r>
            <a:r>
              <a:rPr lang="en-IN" b="0" i="0" dirty="0">
                <a:solidFill>
                  <a:srgbClr val="333333"/>
                </a:solidFill>
                <a:effectLst/>
                <a:latin typeface="MJXc-TeX-size1-R"/>
              </a:rPr>
              <a:t>∑</a:t>
            </a:r>
            <a:r>
              <a:rPr lang="en-IN" b="0" i="0" dirty="0">
                <a:solidFill>
                  <a:srgbClr val="333333"/>
                </a:solidFill>
                <a:effectLst/>
                <a:latin typeface="MJXc-TeX-math-I"/>
              </a:rPr>
              <a:t>y</a:t>
            </a:r>
            <a:r>
              <a:rPr lang="en-IN" b="0" i="0" dirty="0">
                <a:solidFill>
                  <a:srgbClr val="333333"/>
                </a:solidFill>
                <a:effectLst/>
                <a:latin typeface="MJXc-TeX-main-R"/>
              </a:rPr>
              <a:t>)/</a:t>
            </a:r>
            <a:r>
              <a:rPr lang="en-IN" b="0" i="0" dirty="0">
                <a:solidFill>
                  <a:srgbClr val="333333"/>
                </a:solidFill>
                <a:effectLst/>
                <a:latin typeface="MJXc-TeX-math-I"/>
              </a:rPr>
              <a:t>n</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2−(</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)2</a:t>
            </a:r>
            <a:endParaRPr lang="en-IN" b="0" i="0" dirty="0">
              <a:solidFill>
                <a:srgbClr val="333333"/>
              </a:solidFill>
              <a:effectLst/>
              <a:latin typeface="MJXc-TeX-main-R"/>
            </a:endParaRPr>
          </a:p>
          <a:p>
            <a:endParaRPr lang="en-IN" dirty="0">
              <a:solidFill>
                <a:srgbClr val="333333"/>
              </a:solidFill>
              <a:latin typeface="MJXc-TeX-main-R"/>
            </a:endParaRPr>
          </a:p>
          <a:p>
            <a:r>
              <a:rPr lang="en-IN" b="0" i="0" dirty="0">
                <a:solidFill>
                  <a:srgbClr val="333333"/>
                </a:solidFill>
                <a:effectLst/>
                <a:latin typeface="MJXc-TeX-math-I"/>
              </a:rPr>
              <a:t>a</a:t>
            </a:r>
            <a:r>
              <a:rPr lang="en-IN" b="0" i="0" dirty="0">
                <a:solidFill>
                  <a:srgbClr val="333333"/>
                </a:solidFill>
                <a:effectLst/>
                <a:latin typeface="MJXc-TeX-main-R"/>
              </a:rPr>
              <a:t>(</a:t>
            </a:r>
            <a:r>
              <a:rPr lang="en-IN" b="0" i="0" dirty="0">
                <a:solidFill>
                  <a:srgbClr val="333333"/>
                </a:solidFill>
                <a:effectLst/>
                <a:latin typeface="MJXc-TeX-math-I"/>
              </a:rPr>
              <a:t>intercept</a:t>
            </a:r>
            <a:r>
              <a:rPr lang="en-IN" b="0" i="0" dirty="0">
                <a:solidFill>
                  <a:srgbClr val="333333"/>
                </a:solidFill>
                <a:effectLst/>
                <a:latin typeface="MJXc-TeX-main-R"/>
              </a:rPr>
              <a:t>)=</a:t>
            </a:r>
            <a:r>
              <a:rPr lang="en-IN" b="0" i="0" dirty="0">
                <a:solidFill>
                  <a:srgbClr val="333333"/>
                </a:solidFill>
                <a:effectLst/>
                <a:latin typeface="MJXc-TeX-size1-R"/>
              </a:rPr>
              <a:t>∑</a:t>
            </a:r>
            <a:r>
              <a:rPr lang="en-IN" b="0" i="0" dirty="0">
                <a:solidFill>
                  <a:srgbClr val="333333"/>
                </a:solidFill>
                <a:effectLst/>
                <a:latin typeface="MJXc-TeX-math-I"/>
              </a:rPr>
              <a:t>y</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2–</a:t>
            </a:r>
            <a:r>
              <a:rPr lang="en-IN" b="0" i="0" dirty="0">
                <a:solidFill>
                  <a:srgbClr val="333333"/>
                </a:solidFill>
                <a:effectLst/>
                <a:latin typeface="MJXc-TeX-size1-R"/>
              </a:rPr>
              <a:t>∑</a:t>
            </a:r>
            <a:r>
              <a:rPr lang="en-IN" b="0" i="0" dirty="0" err="1">
                <a:solidFill>
                  <a:srgbClr val="333333"/>
                </a:solidFill>
                <a:effectLst/>
                <a:latin typeface="MJXc-TeX-math-I"/>
              </a:rPr>
              <a:t>x</a:t>
            </a:r>
            <a:r>
              <a:rPr lang="en-IN" b="0" i="0" dirty="0" err="1">
                <a:solidFill>
                  <a:srgbClr val="333333"/>
                </a:solidFill>
                <a:effectLst/>
                <a:latin typeface="MJXc-TeX-size1-R"/>
              </a:rPr>
              <a:t>∑</a:t>
            </a:r>
            <a:r>
              <a:rPr lang="en-IN" b="0" i="0" dirty="0" err="1">
                <a:solidFill>
                  <a:srgbClr val="333333"/>
                </a:solidFill>
                <a:effectLst/>
                <a:latin typeface="MJXc-TeX-math-I"/>
              </a:rPr>
              <a:t>xy</a:t>
            </a:r>
            <a:r>
              <a:rPr lang="en-IN" b="0" i="0" dirty="0">
                <a:solidFill>
                  <a:srgbClr val="333333"/>
                </a:solidFill>
                <a:effectLst/>
                <a:latin typeface="MJXc-TeX-math-I"/>
              </a:rPr>
              <a:t>/</a:t>
            </a:r>
            <a:r>
              <a:rPr lang="en-IN" b="0" i="0" dirty="0">
                <a:solidFill>
                  <a:srgbClr val="333333"/>
                </a:solidFill>
                <a:effectLst/>
                <a:latin typeface="MJXc-TeX-main-R"/>
              </a:rPr>
              <a:t>(</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2)–(</a:t>
            </a:r>
            <a:r>
              <a:rPr lang="en-IN" b="0" i="0" dirty="0">
                <a:solidFill>
                  <a:srgbClr val="333333"/>
                </a:solidFill>
                <a:effectLst/>
                <a:latin typeface="MJXc-TeX-size1-R"/>
              </a:rPr>
              <a:t>∑</a:t>
            </a:r>
            <a:r>
              <a:rPr lang="en-IN" b="0" i="0" dirty="0">
                <a:solidFill>
                  <a:srgbClr val="333333"/>
                </a:solidFill>
                <a:effectLst/>
                <a:latin typeface="MJXc-TeX-math-I"/>
              </a:rPr>
              <a:t>x</a:t>
            </a:r>
            <a:r>
              <a:rPr lang="en-IN" b="0" i="0" dirty="0">
                <a:solidFill>
                  <a:srgbClr val="333333"/>
                </a:solidFill>
                <a:effectLst/>
                <a:latin typeface="MJXc-TeX-main-R"/>
              </a:rPr>
              <a:t>)2</a:t>
            </a:r>
            <a:endParaRPr lang="en-IN" b="0" i="0" dirty="0">
              <a:solidFill>
                <a:srgbClr val="333333"/>
              </a:solidFill>
              <a:effectLst/>
              <a:latin typeface="MJXc-TeX-main-R"/>
            </a:endParaRPr>
          </a:p>
          <a:p>
            <a:r>
              <a:rPr lang="en-IN" dirty="0">
                <a:solidFill>
                  <a:srgbClr val="333333"/>
                </a:solidFill>
                <a:latin typeface="MJXc-TeX-main-R"/>
              </a:rPr>
              <a:t>b=0.95</a:t>
            </a:r>
            <a:endParaRPr lang="en-IN" dirty="0">
              <a:solidFill>
                <a:srgbClr val="333333"/>
              </a:solidFill>
              <a:latin typeface="MJXc-TeX-main-R"/>
            </a:endParaRPr>
          </a:p>
          <a:p>
            <a:r>
              <a:rPr lang="en-IN" dirty="0">
                <a:solidFill>
                  <a:srgbClr val="333333"/>
                </a:solidFill>
                <a:latin typeface="MJXc-TeX-main-R"/>
              </a:rPr>
              <a:t>a=1.5</a:t>
            </a:r>
            <a:endParaRPr lang="en-IN" dirty="0">
              <a:solidFill>
                <a:srgbClr val="333333"/>
              </a:solidFill>
              <a:latin typeface="MJXc-TeX-main-R"/>
            </a:endParaRPr>
          </a:p>
          <a:p>
            <a:pPr algn="l"/>
            <a:r>
              <a:rPr lang="en-US" b="0" i="0" dirty="0">
                <a:solidFill>
                  <a:srgbClr val="333333"/>
                </a:solidFill>
                <a:effectLst/>
                <a:latin typeface="roboto" panose="02000000000000000000" pitchFamily="2" charset="0"/>
              </a:rPr>
              <a:t>Linear regression is given by:</a:t>
            </a:r>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y = a + bx</a:t>
            </a:r>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y = 1.5 + 0.95 x</a:t>
            </a:r>
            <a:endParaRPr lang="en-US" b="0" i="0" dirty="0">
              <a:solidFill>
                <a:srgbClr val="333333"/>
              </a:solidFill>
              <a:effectLst/>
              <a:latin typeface="roboto" panose="02000000000000000000" pitchFamily="2" charset="0"/>
            </a:endParaRPr>
          </a:p>
          <a:p>
            <a:endParaRPr lang="en-IN" dirty="0">
              <a:solidFill>
                <a:srgbClr val="333333"/>
              </a:solidFill>
              <a:latin typeface="MJXc-TeX-main-R"/>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Autofit/>
          </a:bodyPr>
          <a:lstStyle/>
          <a:p>
            <a:r>
              <a:rPr lang="en-IN" sz="1800" b="1" i="0" dirty="0">
                <a:effectLst/>
                <a:latin typeface="Verdana" panose="020B0604030504040204" pitchFamily="34" charset="0"/>
              </a:rPr>
              <a:t>Step-1: Data Pre-processing</a:t>
            </a:r>
            <a:endParaRPr lang="en-IN" sz="1800" dirty="0"/>
          </a:p>
        </p:txBody>
      </p:sp>
      <p:sp>
        <p:nvSpPr>
          <p:cNvPr id="3" name="Content Placeholder 2"/>
          <p:cNvSpPr>
            <a:spLocks noGrp="1"/>
          </p:cNvSpPr>
          <p:nvPr>
            <p:ph idx="1"/>
          </p:nvPr>
        </p:nvSpPr>
        <p:spPr>
          <a:xfrm>
            <a:off x="457200" y="620688"/>
            <a:ext cx="8229600" cy="6237312"/>
          </a:xfrm>
        </p:spPr>
        <p:txBody>
          <a:bodyPr>
            <a:normAutofit/>
          </a:bodyPr>
          <a:lstStyle/>
          <a:p>
            <a:pPr marL="0" indent="0">
              <a:buNone/>
            </a:pPr>
            <a:r>
              <a:rPr lang="en-US" sz="1600" b="0" dirty="0">
                <a:solidFill>
                  <a:srgbClr val="000000"/>
                </a:solidFill>
                <a:effectLst/>
                <a:latin typeface="Verdana" panose="020B0604030504040204" pitchFamily="34" charset="0"/>
              </a:rPr>
              <a:t>data=</a:t>
            </a:r>
            <a:r>
              <a:rPr lang="en-US" sz="1600" b="0" dirty="0" err="1">
                <a:solidFill>
                  <a:srgbClr val="000000"/>
                </a:solidFill>
                <a:effectLst/>
                <a:latin typeface="Verdana" panose="020B0604030504040204" pitchFamily="34" charset="0"/>
              </a:rPr>
              <a:t>pd.read_csv</a:t>
            </a:r>
            <a:r>
              <a:rPr lang="en-US" sz="1600" b="0" dirty="0">
                <a:solidFill>
                  <a:srgbClr val="000000"/>
                </a:solidFill>
                <a:effectLst/>
                <a:latin typeface="Verdana" panose="020B0604030504040204" pitchFamily="34" charset="0"/>
              </a:rPr>
              <a:t>("C:\\Users\\dharn\\Downloads\\weather.csv")</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data.plot</a:t>
            </a:r>
            <a:r>
              <a:rPr lang="en-US" sz="1600" b="0" dirty="0">
                <a:solidFill>
                  <a:srgbClr val="000000"/>
                </a:solidFill>
                <a:effectLst/>
                <a:latin typeface="Verdana" panose="020B0604030504040204" pitchFamily="34" charset="0"/>
              </a:rPr>
              <a:t>(x='</a:t>
            </a:r>
            <a:r>
              <a:rPr lang="en-US" sz="1600" b="0" dirty="0" err="1">
                <a:solidFill>
                  <a:srgbClr val="000000"/>
                </a:solidFill>
                <a:effectLst/>
                <a:latin typeface="Verdana" panose="020B0604030504040204" pitchFamily="34" charset="0"/>
              </a:rPr>
              <a:t>MinTemp</a:t>
            </a:r>
            <a:r>
              <a:rPr lang="en-US" sz="1600" b="0" dirty="0">
                <a:solidFill>
                  <a:srgbClr val="000000"/>
                </a:solidFill>
                <a:effectLst/>
                <a:latin typeface="Verdana" panose="020B0604030504040204" pitchFamily="34" charset="0"/>
              </a:rPr>
              <a:t>',y='</a:t>
            </a:r>
            <a:r>
              <a:rPr lang="en-US" sz="1600" b="0" dirty="0" err="1">
                <a:solidFill>
                  <a:srgbClr val="000000"/>
                </a:solidFill>
                <a:effectLst/>
                <a:latin typeface="Verdana" panose="020B0604030504040204" pitchFamily="34" charset="0"/>
              </a:rPr>
              <a:t>MaxTemp</a:t>
            </a:r>
            <a:r>
              <a:rPr lang="en-US" sz="1600" b="0" dirty="0">
                <a:solidFill>
                  <a:srgbClr val="000000"/>
                </a:solidFill>
                <a:effectLst/>
                <a:latin typeface="Verdana" panose="020B0604030504040204" pitchFamily="34" charset="0"/>
              </a:rPr>
              <a:t>',style='o')</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plt.title</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MinTemp</a:t>
            </a:r>
            <a:r>
              <a:rPr lang="en-US" sz="1600" b="0" dirty="0">
                <a:solidFill>
                  <a:srgbClr val="000000"/>
                </a:solidFill>
                <a:effectLst/>
                <a:latin typeface="Verdana" panose="020B0604030504040204" pitchFamily="34" charset="0"/>
              </a:rPr>
              <a:t> vs </a:t>
            </a:r>
            <a:r>
              <a:rPr lang="en-US" sz="1600" b="0" dirty="0" err="1">
                <a:solidFill>
                  <a:srgbClr val="000000"/>
                </a:solidFill>
                <a:effectLst/>
                <a:latin typeface="Verdana" panose="020B0604030504040204" pitchFamily="34" charset="0"/>
              </a:rPr>
              <a:t>MaxTemp</a:t>
            </a:r>
            <a:r>
              <a:rPr lang="en-US" sz="1600" b="0" dirty="0">
                <a:solidFill>
                  <a:srgbClr val="000000"/>
                </a:solidFill>
                <a:effectLst/>
                <a:latin typeface="Verdana" panose="020B0604030504040204" pitchFamily="34" charset="0"/>
              </a:rPr>
              <a:t>')</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plt.xlabel</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MinTemp</a:t>
            </a:r>
            <a:r>
              <a:rPr lang="en-US" sz="1600" b="0" dirty="0">
                <a:solidFill>
                  <a:srgbClr val="000000"/>
                </a:solidFill>
                <a:effectLst/>
                <a:latin typeface="Verdana" panose="020B0604030504040204" pitchFamily="34" charset="0"/>
              </a:rPr>
              <a:t>')</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plt.ylabel</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MaxTemp</a:t>
            </a:r>
            <a:r>
              <a:rPr lang="en-US" sz="1600" b="0" dirty="0">
                <a:solidFill>
                  <a:srgbClr val="000000"/>
                </a:solidFill>
                <a:effectLst/>
                <a:latin typeface="Verdana" panose="020B0604030504040204" pitchFamily="34" charset="0"/>
              </a:rPr>
              <a:t>’)</a:t>
            </a:r>
            <a:endParaRPr lang="en-US" sz="1600" dirty="0">
              <a:solidFill>
                <a:srgbClr val="000000"/>
              </a:solidFill>
              <a:latin typeface="Verdana" panose="020B0604030504040204" pitchFamily="34" charset="0"/>
            </a:endParaRPr>
          </a:p>
          <a:p>
            <a:pPr marL="0" indent="0">
              <a:buNone/>
            </a:pPr>
            <a:endParaRPr lang="en-US" sz="1600" b="0" dirty="0">
              <a:solidFill>
                <a:srgbClr val="000000"/>
              </a:solidFill>
              <a:effectLst/>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x=data['</a:t>
            </a:r>
            <a:r>
              <a:rPr lang="en-US" sz="1600" b="0" dirty="0" err="1">
                <a:solidFill>
                  <a:srgbClr val="000000"/>
                </a:solidFill>
                <a:effectLst/>
                <a:latin typeface="Verdana" panose="020B0604030504040204" pitchFamily="34" charset="0"/>
              </a:rPr>
              <a:t>MinTemp</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values.reshape</a:t>
            </a:r>
            <a:r>
              <a:rPr lang="en-US" sz="1600" b="0" dirty="0">
                <a:solidFill>
                  <a:srgbClr val="000000"/>
                </a:solidFill>
                <a:effectLst/>
                <a:latin typeface="Verdana" panose="020B0604030504040204" pitchFamily="34" charset="0"/>
              </a:rPr>
              <a:t>(-1,1)</a:t>
            </a:r>
            <a:endParaRPr lang="en-US" sz="1600" dirty="0">
              <a:solidFill>
                <a:srgbClr val="000000"/>
              </a:solidFill>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y=data['</a:t>
            </a:r>
            <a:r>
              <a:rPr lang="en-US" sz="1600" b="0" dirty="0" err="1">
                <a:solidFill>
                  <a:srgbClr val="000000"/>
                </a:solidFill>
                <a:effectLst/>
                <a:latin typeface="Verdana" panose="020B0604030504040204" pitchFamily="34" charset="0"/>
              </a:rPr>
              <a:t>MaxTemp</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values.reshape</a:t>
            </a:r>
            <a:r>
              <a:rPr lang="en-US" sz="1600" b="0" dirty="0">
                <a:solidFill>
                  <a:srgbClr val="000000"/>
                </a:solidFill>
                <a:effectLst/>
                <a:latin typeface="Verdana" panose="020B0604030504040204" pitchFamily="34" charset="0"/>
              </a:rPr>
              <a:t>(-1,1)</a:t>
            </a:r>
            <a:endParaRPr lang="en-US" sz="1600" b="0" dirty="0">
              <a:solidFill>
                <a:srgbClr val="000000"/>
              </a:solidFill>
              <a:effectLst/>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from </a:t>
            </a:r>
            <a:r>
              <a:rPr lang="en-US" sz="1600" b="0" dirty="0" err="1">
                <a:solidFill>
                  <a:srgbClr val="000000"/>
                </a:solidFill>
                <a:effectLst/>
                <a:latin typeface="Verdana" panose="020B0604030504040204" pitchFamily="34" charset="0"/>
              </a:rPr>
              <a:t>sklearn.model_selection</a:t>
            </a:r>
            <a:r>
              <a:rPr lang="en-US" sz="1600" b="0" dirty="0">
                <a:solidFill>
                  <a:srgbClr val="000000"/>
                </a:solidFill>
                <a:effectLst/>
                <a:latin typeface="Verdana" panose="020B0604030504040204" pitchFamily="34" charset="0"/>
              </a:rPr>
              <a:t> import </a:t>
            </a:r>
            <a:r>
              <a:rPr lang="en-US" sz="1600" b="0" dirty="0" err="1">
                <a:solidFill>
                  <a:srgbClr val="000000"/>
                </a:solidFill>
                <a:effectLst/>
                <a:latin typeface="Verdana" panose="020B0604030504040204" pitchFamily="34" charset="0"/>
              </a:rPr>
              <a:t>train_test_split</a:t>
            </a:r>
            <a:endParaRPr lang="en-US" sz="1600" dirty="0">
              <a:solidFill>
                <a:srgbClr val="000000"/>
              </a:solidFill>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X_train,X_test,y_train,y_test</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train_test_split</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x,y,test_size</a:t>
            </a:r>
            <a:r>
              <a:rPr lang="en-US" sz="1600" b="0" dirty="0">
                <a:solidFill>
                  <a:srgbClr val="000000"/>
                </a:solidFill>
                <a:effectLst/>
                <a:latin typeface="Verdana" panose="020B0604030504040204" pitchFamily="34" charset="0"/>
              </a:rPr>
              <a:t>=0.2)</a:t>
            </a:r>
            <a:endParaRPr lang="en-US" sz="1600" b="0" dirty="0">
              <a:solidFill>
                <a:srgbClr val="000000"/>
              </a:solidFill>
              <a:effectLst/>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from </a:t>
            </a:r>
            <a:r>
              <a:rPr lang="en-US" sz="1600" b="0" dirty="0" err="1">
                <a:solidFill>
                  <a:srgbClr val="000000"/>
                </a:solidFill>
                <a:effectLst/>
                <a:latin typeface="Verdana" panose="020B0604030504040204" pitchFamily="34" charset="0"/>
              </a:rPr>
              <a:t>sklearn.linear_model</a:t>
            </a:r>
            <a:r>
              <a:rPr lang="en-US" sz="1600" b="0" dirty="0">
                <a:solidFill>
                  <a:srgbClr val="000000"/>
                </a:solidFill>
                <a:effectLst/>
                <a:latin typeface="Verdana" panose="020B0604030504040204" pitchFamily="34" charset="0"/>
              </a:rPr>
              <a:t> import </a:t>
            </a:r>
            <a:r>
              <a:rPr lang="en-US" sz="1600" b="0" dirty="0" err="1">
                <a:solidFill>
                  <a:srgbClr val="000000"/>
                </a:solidFill>
                <a:effectLst/>
                <a:latin typeface="Verdana" panose="020B0604030504040204" pitchFamily="34" charset="0"/>
              </a:rPr>
              <a:t>LinearRegression</a:t>
            </a:r>
            <a:endParaRPr lang="en-US" sz="1600" dirty="0">
              <a:solidFill>
                <a:srgbClr val="000000"/>
              </a:solidFill>
              <a:latin typeface="Verdana" panose="020B0604030504040204" pitchFamily="34" charset="0"/>
            </a:endParaRPr>
          </a:p>
          <a:p>
            <a:pPr marL="0" indent="0">
              <a:buNone/>
            </a:pPr>
            <a:r>
              <a:rPr lang="fr-FR" sz="1600" b="0" dirty="0">
                <a:solidFill>
                  <a:srgbClr val="000000"/>
                </a:solidFill>
                <a:effectLst/>
                <a:latin typeface="Verdana" panose="020B0604030504040204" pitchFamily="34" charset="0"/>
              </a:rPr>
              <a:t>reg=</a:t>
            </a:r>
            <a:r>
              <a:rPr lang="fr-FR" sz="1600" b="0" dirty="0" err="1">
                <a:solidFill>
                  <a:srgbClr val="000000"/>
                </a:solidFill>
                <a:effectLst/>
                <a:latin typeface="Verdana" panose="020B0604030504040204" pitchFamily="34" charset="0"/>
              </a:rPr>
              <a:t>LinearRegression</a:t>
            </a:r>
            <a:r>
              <a:rPr lang="fr-FR" sz="1600" b="0" dirty="0">
                <a:solidFill>
                  <a:srgbClr val="000000"/>
                </a:solidFill>
                <a:effectLst/>
                <a:latin typeface="Verdana" panose="020B0604030504040204" pitchFamily="34" charset="0"/>
              </a:rPr>
              <a:t>()</a:t>
            </a:r>
            <a:endParaRPr lang="fr-FR" sz="1600" b="0" dirty="0">
              <a:solidFill>
                <a:srgbClr val="000000"/>
              </a:solidFill>
              <a:effectLst/>
              <a:latin typeface="Verdana" panose="020B0604030504040204" pitchFamily="34" charset="0"/>
            </a:endParaRPr>
          </a:p>
          <a:p>
            <a:pPr marL="0" indent="0">
              <a:buNone/>
            </a:pPr>
            <a:r>
              <a:rPr lang="fr-FR" sz="1600" b="0" dirty="0" err="1">
                <a:solidFill>
                  <a:srgbClr val="000000"/>
                </a:solidFill>
                <a:effectLst/>
                <a:latin typeface="Verdana" panose="020B0604030504040204" pitchFamily="34" charset="0"/>
              </a:rPr>
              <a:t>reg.fit</a:t>
            </a:r>
            <a:r>
              <a:rPr lang="fr-FR" sz="1600" b="0" dirty="0">
                <a:solidFill>
                  <a:srgbClr val="000000"/>
                </a:solidFill>
                <a:effectLst/>
                <a:latin typeface="Verdana" panose="020B0604030504040204" pitchFamily="34" charset="0"/>
              </a:rPr>
              <a:t>(</a:t>
            </a:r>
            <a:r>
              <a:rPr lang="fr-FR" sz="1600" b="0" dirty="0" err="1">
                <a:solidFill>
                  <a:srgbClr val="000000"/>
                </a:solidFill>
                <a:effectLst/>
                <a:latin typeface="Verdana" panose="020B0604030504040204" pitchFamily="34" charset="0"/>
              </a:rPr>
              <a:t>X_train,y_train</a:t>
            </a:r>
            <a:r>
              <a:rPr lang="fr-FR" sz="1600" b="0" dirty="0">
                <a:solidFill>
                  <a:srgbClr val="000000"/>
                </a:solidFill>
                <a:effectLst/>
                <a:latin typeface="Verdana" panose="020B0604030504040204" pitchFamily="34" charset="0"/>
              </a:rPr>
              <a:t>)</a:t>
            </a:r>
            <a:endParaRPr lang="en-US" sz="1600" b="0" dirty="0">
              <a:solidFill>
                <a:srgbClr val="000000"/>
              </a:solidFill>
              <a:effectLst/>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print(</a:t>
            </a:r>
            <a:r>
              <a:rPr lang="en-US" sz="1600" b="0" dirty="0" err="1">
                <a:solidFill>
                  <a:srgbClr val="000000"/>
                </a:solidFill>
                <a:effectLst/>
                <a:latin typeface="Verdana" panose="020B0604030504040204" pitchFamily="34" charset="0"/>
              </a:rPr>
              <a:t>reg.intercept</a:t>
            </a:r>
            <a:r>
              <a:rPr lang="en-US" sz="1600" b="0" dirty="0">
                <a:solidFill>
                  <a:srgbClr val="000000"/>
                </a:solidFill>
                <a:effectLst/>
                <a:latin typeface="Verdana" panose="020B0604030504040204" pitchFamily="34" charset="0"/>
              </a:rPr>
              <a:t>_)</a:t>
            </a:r>
            <a:endParaRPr lang="en-US" sz="1600" dirty="0">
              <a:solidFill>
                <a:srgbClr val="000000"/>
              </a:solidFill>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print(</a:t>
            </a:r>
            <a:r>
              <a:rPr lang="en-US" sz="1600" b="0" dirty="0" err="1">
                <a:solidFill>
                  <a:srgbClr val="000000"/>
                </a:solidFill>
                <a:effectLst/>
                <a:latin typeface="Verdana" panose="020B0604030504040204" pitchFamily="34" charset="0"/>
              </a:rPr>
              <a:t>reg.coef</a:t>
            </a:r>
            <a:r>
              <a:rPr lang="en-US" sz="1600" b="0" dirty="0">
                <a:solidFill>
                  <a:srgbClr val="000000"/>
                </a:solidFill>
                <a:effectLst/>
                <a:latin typeface="Verdana" panose="020B0604030504040204" pitchFamily="34" charset="0"/>
              </a:rPr>
              <a:t>_)</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y_pred</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reg.predict</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X_test</a:t>
            </a:r>
            <a:r>
              <a:rPr lang="en-US" sz="1600" b="0" dirty="0">
                <a:solidFill>
                  <a:srgbClr val="000000"/>
                </a:solidFill>
                <a:effectLst/>
                <a:latin typeface="Verdana" panose="020B0604030504040204" pitchFamily="34" charset="0"/>
              </a:rPr>
              <a:t>)</a:t>
            </a:r>
            <a:endParaRPr lang="en-US" sz="1600" dirty="0">
              <a:solidFill>
                <a:srgbClr val="000000"/>
              </a:solidFill>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df=</a:t>
            </a:r>
            <a:r>
              <a:rPr lang="en-US" sz="1600" b="0" dirty="0" err="1">
                <a:solidFill>
                  <a:srgbClr val="000000"/>
                </a:solidFill>
                <a:effectLst/>
                <a:latin typeface="Verdana" panose="020B0604030504040204" pitchFamily="34" charset="0"/>
              </a:rPr>
              <a:t>pd.DataFrame</a:t>
            </a:r>
            <a:r>
              <a:rPr lang="en-US" sz="1600" b="0" dirty="0">
                <a:solidFill>
                  <a:srgbClr val="000000"/>
                </a:solidFill>
                <a:effectLst/>
                <a:latin typeface="Verdana" panose="020B0604030504040204" pitchFamily="34" charset="0"/>
              </a:rPr>
              <a:t>({'Actual':</a:t>
            </a:r>
            <a:r>
              <a:rPr lang="en-US" sz="1600" b="0" dirty="0" err="1">
                <a:solidFill>
                  <a:srgbClr val="000000"/>
                </a:solidFill>
                <a:effectLst/>
                <a:latin typeface="Verdana" panose="020B0604030504040204" pitchFamily="34" charset="0"/>
              </a:rPr>
              <a:t>y_test.flatten</a:t>
            </a:r>
            <a:r>
              <a:rPr lang="en-US" sz="1600" b="0" dirty="0">
                <a:solidFill>
                  <a:srgbClr val="000000"/>
                </a:solidFill>
                <a:effectLst/>
                <a:latin typeface="Verdana" panose="020B0604030504040204" pitchFamily="34" charset="0"/>
              </a:rPr>
              <a:t>(),'Predicted':</a:t>
            </a:r>
            <a:r>
              <a:rPr lang="en-US" sz="1600" b="0" dirty="0" err="1">
                <a:solidFill>
                  <a:srgbClr val="000000"/>
                </a:solidFill>
                <a:effectLst/>
                <a:latin typeface="Verdana" panose="020B0604030504040204" pitchFamily="34" charset="0"/>
              </a:rPr>
              <a:t>y_pred.flatten</a:t>
            </a:r>
            <a:r>
              <a:rPr lang="en-US" sz="1600" b="0" dirty="0">
                <a:solidFill>
                  <a:srgbClr val="000000"/>
                </a:solidFill>
                <a:effectLst/>
                <a:latin typeface="Verdana" panose="020B0604030504040204" pitchFamily="34" charset="0"/>
              </a:rPr>
              <a:t>()})</a:t>
            </a:r>
            <a:endParaRPr lang="en-US" sz="1600" b="0" dirty="0">
              <a:solidFill>
                <a:srgbClr val="000000"/>
              </a:solidFill>
              <a:effectLst/>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df1=</a:t>
            </a:r>
            <a:r>
              <a:rPr lang="en-US" sz="1600" b="0" dirty="0" err="1">
                <a:solidFill>
                  <a:srgbClr val="000000"/>
                </a:solidFill>
                <a:effectLst/>
                <a:latin typeface="Verdana" panose="020B0604030504040204" pitchFamily="34" charset="0"/>
              </a:rPr>
              <a:t>df.head</a:t>
            </a:r>
            <a:r>
              <a:rPr lang="en-US" sz="1600" b="0" dirty="0">
                <a:solidFill>
                  <a:srgbClr val="000000"/>
                </a:solidFill>
                <a:effectLst/>
                <a:latin typeface="Verdana" panose="020B0604030504040204" pitchFamily="34" charset="0"/>
              </a:rPr>
              <a:t>(25)</a:t>
            </a:r>
            <a:endParaRPr lang="en-US" sz="1600" dirty="0">
              <a:solidFill>
                <a:srgbClr val="000000"/>
              </a:solidFill>
              <a:latin typeface="Verdana" panose="020B0604030504040204" pitchFamily="34" charset="0"/>
            </a:endParaRPr>
          </a:p>
          <a:p>
            <a:pPr marL="0" indent="0">
              <a:buNone/>
            </a:pPr>
            <a:r>
              <a:rPr lang="en-US" sz="1600" b="0" dirty="0">
                <a:solidFill>
                  <a:srgbClr val="000000"/>
                </a:solidFill>
                <a:effectLst/>
                <a:latin typeface="Verdana" panose="020B0604030504040204" pitchFamily="34" charset="0"/>
              </a:rPr>
              <a:t>df1.plot(kind='bar',</a:t>
            </a:r>
            <a:r>
              <a:rPr lang="en-US" sz="1600" b="0" dirty="0" err="1">
                <a:solidFill>
                  <a:srgbClr val="000000"/>
                </a:solidFill>
                <a:effectLst/>
                <a:latin typeface="Verdana" panose="020B0604030504040204" pitchFamily="34" charset="0"/>
              </a:rPr>
              <a:t>figsize</a:t>
            </a:r>
            <a:r>
              <a:rPr lang="en-US" sz="1600" b="0" dirty="0">
                <a:solidFill>
                  <a:srgbClr val="000000"/>
                </a:solidFill>
                <a:effectLst/>
                <a:latin typeface="Verdana" panose="020B0604030504040204" pitchFamily="34" charset="0"/>
              </a:rPr>
              <a:t>=(16,10))</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plt.scatter</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X_test,y_test,color</a:t>
            </a:r>
            <a:r>
              <a:rPr lang="en-US" sz="1600" b="0" dirty="0">
                <a:solidFill>
                  <a:srgbClr val="000000"/>
                </a:solidFill>
                <a:effectLst/>
                <a:latin typeface="Verdana" panose="020B0604030504040204" pitchFamily="34" charset="0"/>
              </a:rPr>
              <a:t>='gray')</a:t>
            </a:r>
            <a:endParaRPr lang="en-US" sz="1600" b="0" dirty="0">
              <a:solidFill>
                <a:srgbClr val="000000"/>
              </a:solidFill>
              <a:effectLst/>
              <a:latin typeface="Verdana" panose="020B0604030504040204" pitchFamily="34" charset="0"/>
            </a:endParaRPr>
          </a:p>
          <a:p>
            <a:pPr marL="0" indent="0">
              <a:buNone/>
            </a:pPr>
            <a:r>
              <a:rPr lang="en-US" sz="1600" b="0" dirty="0" err="1">
                <a:solidFill>
                  <a:srgbClr val="000000"/>
                </a:solidFill>
                <a:effectLst/>
                <a:latin typeface="Verdana" panose="020B0604030504040204" pitchFamily="34" charset="0"/>
              </a:rPr>
              <a:t>plt.plot</a:t>
            </a:r>
            <a:r>
              <a:rPr lang="en-US" sz="1600" b="0" dirty="0">
                <a:solidFill>
                  <a:srgbClr val="000000"/>
                </a:solidFill>
                <a:effectLst/>
                <a:latin typeface="Verdana" panose="020B0604030504040204" pitchFamily="34" charset="0"/>
              </a:rPr>
              <a:t>(</a:t>
            </a:r>
            <a:r>
              <a:rPr lang="en-US" sz="1600" b="0" dirty="0" err="1">
                <a:solidFill>
                  <a:srgbClr val="000000"/>
                </a:solidFill>
                <a:effectLst/>
                <a:latin typeface="Verdana" panose="020B0604030504040204" pitchFamily="34" charset="0"/>
              </a:rPr>
              <a:t>X_test,y_pred,color</a:t>
            </a:r>
            <a:r>
              <a:rPr lang="en-US" sz="1600" b="0" dirty="0">
                <a:solidFill>
                  <a:srgbClr val="000000"/>
                </a:solidFill>
                <a:effectLst/>
                <a:latin typeface="Verdana" panose="020B0604030504040204" pitchFamily="34" charset="0"/>
              </a:rPr>
              <a:t>='red')</a:t>
            </a:r>
            <a:endParaRPr lang="en-US" sz="1600" b="0" dirty="0">
              <a:solidFill>
                <a:srgbClr val="000000"/>
              </a:solidFill>
              <a:effectLst/>
              <a:latin typeface="Verdana" panose="020B0604030504040204" pitchFamily="34" charset="0"/>
            </a:endParaRPr>
          </a:p>
          <a:p>
            <a:pPr marL="0" indent="0" algn="l">
              <a:buNone/>
            </a:pPr>
            <a:endParaRPr lang="en-US" sz="1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a:t>Mean Absolute Error(MAE)</a:t>
            </a:r>
            <a:endParaRPr lang="en-IN" dirty="0"/>
          </a:p>
        </p:txBody>
      </p:sp>
      <p:sp>
        <p:nvSpPr>
          <p:cNvPr id="3" name="Content Placeholder 2"/>
          <p:cNvSpPr>
            <a:spLocks noGrp="1"/>
          </p:cNvSpPr>
          <p:nvPr>
            <p:ph idx="1"/>
          </p:nvPr>
        </p:nvSpPr>
        <p:spPr>
          <a:xfrm>
            <a:off x="457200" y="836712"/>
            <a:ext cx="8229600" cy="5289451"/>
          </a:xfrm>
        </p:spPr>
        <p:txBody>
          <a:bodyPr/>
          <a:lstStyle/>
          <a:p>
            <a:r>
              <a:rPr lang="en-US" dirty="0"/>
              <a:t>It is the mean of the absolute value of the errors. It is calculated as:</a:t>
            </a:r>
            <a:endParaRPr lang="en-US" dirty="0"/>
          </a:p>
          <a:p>
            <a:pPr lvl="1"/>
            <a:endParaRPr lang="en-US" dirty="0"/>
          </a:p>
          <a:p>
            <a:r>
              <a:rPr lang="en-IN" dirty="0"/>
              <a:t>Mean Squared Error: It is the mean of the squared errors </a:t>
            </a:r>
            <a:endParaRPr lang="en-IN" dirty="0"/>
          </a:p>
          <a:p>
            <a:r>
              <a:rPr lang="en-IN" dirty="0"/>
              <a:t>Root Mean Squared Error: It is the square root of the mean of the squared errors</a:t>
            </a:r>
            <a:endParaRPr lang="en-I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from </a:t>
            </a:r>
            <a:r>
              <a:rPr lang="en-IN" dirty="0" err="1"/>
              <a:t>sklearn</a:t>
            </a:r>
            <a:r>
              <a:rPr lang="en-IN" dirty="0"/>
              <a:t> import metrics</a:t>
            </a:r>
            <a:endParaRPr lang="en-IN" dirty="0"/>
          </a:p>
          <a:p>
            <a:r>
              <a:rPr lang="en-IN" dirty="0"/>
              <a:t>import </a:t>
            </a:r>
            <a:r>
              <a:rPr lang="en-IN" dirty="0" err="1"/>
              <a:t>numpy</a:t>
            </a:r>
            <a:r>
              <a:rPr lang="en-IN" dirty="0"/>
              <a:t> as np</a:t>
            </a:r>
            <a:endParaRPr lang="en-IN" dirty="0"/>
          </a:p>
          <a:p>
            <a:r>
              <a:rPr lang="en-IN" dirty="0"/>
              <a:t>print(</a:t>
            </a:r>
            <a:r>
              <a:rPr lang="en-IN" dirty="0" err="1"/>
              <a:t>metrics.mean_absolute_error</a:t>
            </a:r>
            <a:r>
              <a:rPr lang="en-IN" dirty="0"/>
              <a:t>(</a:t>
            </a:r>
            <a:r>
              <a:rPr lang="en-IN" dirty="0" err="1"/>
              <a:t>y_test,y_pred</a:t>
            </a:r>
            <a:r>
              <a:rPr lang="en-IN" dirty="0"/>
              <a:t>))</a:t>
            </a:r>
            <a:endParaRPr lang="en-IN" dirty="0"/>
          </a:p>
          <a:p>
            <a:r>
              <a:rPr lang="en-IN" dirty="0"/>
              <a:t>print(</a:t>
            </a:r>
            <a:r>
              <a:rPr lang="en-IN" dirty="0" err="1"/>
              <a:t>metrics.mean_squared_error</a:t>
            </a:r>
            <a:r>
              <a:rPr lang="en-IN" dirty="0"/>
              <a:t>(</a:t>
            </a:r>
            <a:r>
              <a:rPr lang="en-IN" dirty="0" err="1"/>
              <a:t>y_test,y_pred</a:t>
            </a:r>
            <a:r>
              <a:rPr lang="en-IN" dirty="0"/>
              <a:t>))</a:t>
            </a:r>
            <a:endParaRPr lang="en-IN" dirty="0"/>
          </a:p>
          <a:p>
            <a:r>
              <a:rPr lang="en-IN" dirty="0"/>
              <a:t>print(</a:t>
            </a:r>
            <a:r>
              <a:rPr lang="en-IN" dirty="0" err="1"/>
              <a:t>np.sqrt</a:t>
            </a:r>
            <a:r>
              <a:rPr lang="en-IN" dirty="0"/>
              <a:t>(</a:t>
            </a:r>
            <a:r>
              <a:rPr lang="en-IN" dirty="0" err="1"/>
              <a:t>metrics.mean_squared_error</a:t>
            </a:r>
            <a:r>
              <a:rPr lang="en-IN" dirty="0"/>
              <a:t>(</a:t>
            </a:r>
            <a:r>
              <a:rPr lang="en-IN" dirty="0" err="1"/>
              <a:t>y_test,y_pred</a:t>
            </a:r>
            <a:r>
              <a:rPr lang="en-IN" dirty="0"/>
              <a:t>)))</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Random State</a:t>
            </a:r>
            <a:endParaRPr lang="en-IN" dirty="0"/>
          </a:p>
        </p:txBody>
      </p:sp>
      <p:sp>
        <p:nvSpPr>
          <p:cNvPr id="3" name="Content Placeholder 2"/>
          <p:cNvSpPr>
            <a:spLocks noGrp="1"/>
          </p:cNvSpPr>
          <p:nvPr>
            <p:ph idx="1"/>
          </p:nvPr>
        </p:nvSpPr>
        <p:spPr>
          <a:xfrm>
            <a:off x="457200" y="731838"/>
            <a:ext cx="8229600" cy="5937522"/>
          </a:xfrm>
        </p:spPr>
        <p:txBody>
          <a:bodyPr/>
          <a:lstStyle/>
          <a:p>
            <a:r>
              <a:rPr lang="en-US" dirty="0"/>
              <a:t>Random state simply sets a seed value to the random generator, so that your train-test-splits </a:t>
            </a:r>
            <a:r>
              <a:rPr lang="en-US" dirty="0" err="1"/>
              <a:t>arealways</a:t>
            </a:r>
            <a:r>
              <a:rPr lang="en-US" dirty="0"/>
              <a:t> deterministic. If you don’t set a seed, it is different each time.</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Multiple Linear Regression</a:t>
            </a:r>
            <a:endParaRPr lang="en-IN" dirty="0"/>
          </a:p>
        </p:txBody>
      </p:sp>
      <p:sp>
        <p:nvSpPr>
          <p:cNvPr id="3" name="Content Placeholder 2"/>
          <p:cNvSpPr>
            <a:spLocks noGrp="1"/>
          </p:cNvSpPr>
          <p:nvPr>
            <p:ph idx="1"/>
          </p:nvPr>
        </p:nvSpPr>
        <p:spPr>
          <a:xfrm>
            <a:off x="457200" y="731838"/>
            <a:ext cx="8229600" cy="6126162"/>
          </a:xfrm>
        </p:spPr>
        <p:txBody>
          <a:bodyPr>
            <a:normAutofit fontScale="77500" lnSpcReduction="20000"/>
          </a:bodyPr>
          <a:lstStyle/>
          <a:p>
            <a:r>
              <a:rPr lang="en-US" sz="2900" b="0" i="0" dirty="0">
                <a:solidFill>
                  <a:srgbClr val="000000"/>
                </a:solidFill>
                <a:effectLst/>
                <a:latin typeface="Verdana" panose="020B0604030504040204" pitchFamily="34" charset="0"/>
              </a:rPr>
              <a:t>Multiple Linear Regression is an extension of Simple Linear regression as it takes more than one predictor variable to predict the response variable. </a:t>
            </a:r>
            <a:endParaRPr lang="en-US" sz="2900" b="0" i="0" dirty="0">
              <a:solidFill>
                <a:srgbClr val="000000"/>
              </a:solidFill>
              <a:effectLst/>
              <a:latin typeface="Verdana" panose="020B0604030504040204" pitchFamily="34" charset="0"/>
            </a:endParaRPr>
          </a:p>
          <a:p>
            <a:pPr marL="0" indent="0">
              <a:buNone/>
            </a:pPr>
            <a:endParaRPr lang="en-US" sz="2900" b="0" i="0" dirty="0">
              <a:solidFill>
                <a:srgbClr val="000000"/>
              </a:solidFill>
              <a:effectLst/>
              <a:latin typeface="Verdana" panose="020B0604030504040204" pitchFamily="34" charset="0"/>
            </a:endParaRPr>
          </a:p>
          <a:p>
            <a:pPr algn="l"/>
            <a:r>
              <a:rPr lang="en-US" sz="2900" b="0" i="0" dirty="0">
                <a:solidFill>
                  <a:srgbClr val="000000"/>
                </a:solidFill>
                <a:effectLst/>
                <a:latin typeface="Verdana" panose="020B0604030504040204" pitchFamily="34" charset="0"/>
              </a:rPr>
              <a:t>In Multiple Linear Regression, the target variable(Y) is a linear combination of multiple predictor variables x</a:t>
            </a:r>
            <a:r>
              <a:rPr lang="en-US" sz="2900" b="0" i="0" baseline="-25000" dirty="0">
                <a:solidFill>
                  <a:srgbClr val="000000"/>
                </a:solidFill>
                <a:effectLst/>
                <a:latin typeface="Verdana" panose="020B0604030504040204" pitchFamily="34" charset="0"/>
              </a:rPr>
              <a:t>1</a:t>
            </a:r>
            <a:r>
              <a:rPr lang="en-US" sz="2900" b="0" i="0" dirty="0">
                <a:solidFill>
                  <a:srgbClr val="000000"/>
                </a:solidFill>
                <a:effectLst/>
                <a:latin typeface="Verdana" panose="020B0604030504040204" pitchFamily="34" charset="0"/>
              </a:rPr>
              <a:t>, x</a:t>
            </a:r>
            <a:r>
              <a:rPr lang="en-US" sz="2900" b="0" i="0" baseline="-25000" dirty="0">
                <a:solidFill>
                  <a:srgbClr val="000000"/>
                </a:solidFill>
                <a:effectLst/>
                <a:latin typeface="Verdana" panose="020B0604030504040204" pitchFamily="34" charset="0"/>
              </a:rPr>
              <a:t>2</a:t>
            </a:r>
            <a:r>
              <a:rPr lang="en-US" sz="2900" b="0" i="0" dirty="0">
                <a:solidFill>
                  <a:srgbClr val="000000"/>
                </a:solidFill>
                <a:effectLst/>
                <a:latin typeface="Verdana" panose="020B0604030504040204" pitchFamily="34" charset="0"/>
              </a:rPr>
              <a:t>, x</a:t>
            </a:r>
            <a:r>
              <a:rPr lang="en-US" sz="2900" b="0" i="0" baseline="-25000" dirty="0">
                <a:solidFill>
                  <a:srgbClr val="000000"/>
                </a:solidFill>
                <a:effectLst/>
                <a:latin typeface="Verdana" panose="020B0604030504040204" pitchFamily="34" charset="0"/>
              </a:rPr>
              <a:t>3</a:t>
            </a:r>
            <a:r>
              <a:rPr lang="en-US" sz="2900" b="0" i="0" dirty="0">
                <a:solidFill>
                  <a:srgbClr val="000000"/>
                </a:solidFill>
                <a:effectLst/>
                <a:latin typeface="Verdana" panose="020B0604030504040204" pitchFamily="34" charset="0"/>
              </a:rPr>
              <a:t>, ...,</a:t>
            </a:r>
            <a:r>
              <a:rPr lang="en-US" sz="2900" b="0" i="0" dirty="0" err="1">
                <a:solidFill>
                  <a:srgbClr val="000000"/>
                </a:solidFill>
                <a:effectLst/>
                <a:latin typeface="Verdana" panose="020B0604030504040204" pitchFamily="34" charset="0"/>
              </a:rPr>
              <a:t>x</a:t>
            </a:r>
            <a:r>
              <a:rPr lang="en-US" sz="2900" b="0" i="0" baseline="-25000" dirty="0" err="1">
                <a:solidFill>
                  <a:srgbClr val="000000"/>
                </a:solidFill>
                <a:effectLst/>
                <a:latin typeface="Verdana" panose="020B0604030504040204" pitchFamily="34" charset="0"/>
              </a:rPr>
              <a:t>n</a:t>
            </a:r>
            <a:r>
              <a:rPr lang="en-US" sz="2900" b="0" i="0" dirty="0">
                <a:solidFill>
                  <a:srgbClr val="000000"/>
                </a:solidFill>
                <a:effectLst/>
                <a:latin typeface="Verdana" panose="020B0604030504040204" pitchFamily="34" charset="0"/>
              </a:rPr>
              <a:t>. Since it is an enhancement of Simple Linear Regression, so the same is applied for the multiple linear regression equation, the equation becomes:</a:t>
            </a:r>
            <a:endParaRPr lang="en-US" sz="2900" b="0" i="0" dirty="0">
              <a:solidFill>
                <a:srgbClr val="000000"/>
              </a:solidFill>
              <a:effectLst/>
              <a:latin typeface="Verdana" panose="020B0604030504040204" pitchFamily="34" charset="0"/>
            </a:endParaRPr>
          </a:p>
          <a:p>
            <a:pPr marL="0" indent="0" algn="l">
              <a:buNone/>
            </a:pPr>
            <a:r>
              <a:rPr lang="en-US" sz="2900" b="0" i="0" dirty="0">
                <a:solidFill>
                  <a:srgbClr val="000000"/>
                </a:solidFill>
                <a:effectLst/>
                <a:latin typeface="Verdana" panose="020B0604030504040204" pitchFamily="34" charset="0"/>
              </a:rPr>
              <a:t>	Y= b&lt;sub&gt;</a:t>
            </a:r>
            <a:r>
              <a:rPr lang="en-US" sz="2900" b="0" i="0" dirty="0">
                <a:solidFill>
                  <a:srgbClr val="C00000"/>
                </a:solidFill>
                <a:effectLst/>
                <a:latin typeface="Verdana" panose="020B0604030504040204" pitchFamily="34" charset="0"/>
              </a:rPr>
              <a:t>0</a:t>
            </a:r>
            <a:r>
              <a:rPr lang="en-US" sz="2900" b="0" i="0" dirty="0">
                <a:solidFill>
                  <a:srgbClr val="000000"/>
                </a:solidFill>
                <a:effectLst/>
                <a:latin typeface="Verdana" panose="020B0604030504040204" pitchFamily="34" charset="0"/>
              </a:rPr>
              <a:t>&lt;/sub&gt;+b&lt;sub&gt;</a:t>
            </a:r>
            <a:r>
              <a:rPr lang="en-US" sz="2900" b="0" i="0" dirty="0">
                <a:solidFill>
                  <a:srgbClr val="C00000"/>
                </a:solidFill>
                <a:effectLst/>
                <a:latin typeface="Verdana" panose="020B0604030504040204" pitchFamily="34" charset="0"/>
              </a:rPr>
              <a:t>1</a:t>
            </a:r>
            <a:r>
              <a:rPr lang="en-US" sz="2900" b="0" i="0" dirty="0">
                <a:solidFill>
                  <a:srgbClr val="000000"/>
                </a:solidFill>
                <a:effectLst/>
                <a:latin typeface="Verdana" panose="020B0604030504040204" pitchFamily="34" charset="0"/>
              </a:rPr>
              <a:t>&lt;/sub&gt;x&lt;sub&gt;</a:t>
            </a:r>
            <a:r>
              <a:rPr lang="en-US" sz="2900" b="0" i="0" dirty="0">
                <a:solidFill>
                  <a:srgbClr val="C00000"/>
                </a:solidFill>
                <a:effectLst/>
                <a:latin typeface="Verdana" panose="020B0604030504040204" pitchFamily="34" charset="0"/>
              </a:rPr>
              <a:t>1</a:t>
            </a:r>
            <a:r>
              <a:rPr lang="en-US" sz="2900" b="0" i="0" dirty="0">
                <a:solidFill>
                  <a:srgbClr val="000000"/>
                </a:solidFill>
                <a:effectLst/>
                <a:latin typeface="Verdana" panose="020B0604030504040204" pitchFamily="34" charset="0"/>
              </a:rPr>
              <a:t>&lt;/sub&gt;+ b&lt;sub&gt;</a:t>
            </a:r>
            <a:r>
              <a:rPr lang="en-US" sz="2900" b="0" i="0" dirty="0">
                <a:solidFill>
                  <a:srgbClr val="C00000"/>
                </a:solidFill>
                <a:effectLst/>
                <a:latin typeface="Verdana" panose="020B0604030504040204" pitchFamily="34" charset="0"/>
              </a:rPr>
              <a:t>2</a:t>
            </a:r>
            <a:r>
              <a:rPr lang="en-US" sz="2900" b="0" i="0" dirty="0">
                <a:solidFill>
                  <a:srgbClr val="000000"/>
                </a:solidFill>
                <a:effectLst/>
                <a:latin typeface="Verdana" panose="020B0604030504040204" pitchFamily="34" charset="0"/>
              </a:rPr>
              <a:t>&lt;/sub&gt;x&lt;sub&gt;</a:t>
            </a:r>
            <a:r>
              <a:rPr lang="en-US" sz="2900" b="0" i="0" dirty="0">
                <a:solidFill>
                  <a:srgbClr val="C00000"/>
                </a:solidFill>
                <a:effectLst/>
                <a:latin typeface="Verdana" panose="020B0604030504040204" pitchFamily="34" charset="0"/>
              </a:rPr>
              <a:t>2</a:t>
            </a:r>
            <a:r>
              <a:rPr lang="en-US" sz="2900" b="0" i="0" dirty="0">
                <a:solidFill>
                  <a:srgbClr val="000000"/>
                </a:solidFill>
                <a:effectLst/>
                <a:latin typeface="Verdana" panose="020B0604030504040204" pitchFamily="34" charset="0"/>
              </a:rPr>
              <a:t>&lt;/sub&gt;+ b&lt;sub&gt;</a:t>
            </a:r>
            <a:r>
              <a:rPr lang="en-US" sz="2900" b="0" i="0" dirty="0">
                <a:solidFill>
                  <a:srgbClr val="C00000"/>
                </a:solidFill>
                <a:effectLst/>
                <a:latin typeface="Verdana" panose="020B0604030504040204" pitchFamily="34" charset="0"/>
              </a:rPr>
              <a:t>3</a:t>
            </a:r>
            <a:r>
              <a:rPr lang="en-US" sz="2900" b="0" i="0" dirty="0">
                <a:solidFill>
                  <a:srgbClr val="000000"/>
                </a:solidFill>
                <a:effectLst/>
                <a:latin typeface="Verdana" panose="020B0604030504040204" pitchFamily="34" charset="0"/>
              </a:rPr>
              <a:t>&lt;/sub&gt;x&lt;sub&gt;</a:t>
            </a:r>
            <a:r>
              <a:rPr lang="en-US" sz="2900" b="0" i="0" dirty="0">
                <a:solidFill>
                  <a:srgbClr val="C00000"/>
                </a:solidFill>
                <a:effectLst/>
                <a:latin typeface="Verdana" panose="020B0604030504040204" pitchFamily="34" charset="0"/>
              </a:rPr>
              <a:t>3</a:t>
            </a:r>
            <a:r>
              <a:rPr lang="en-US" sz="2900" b="0" i="0" dirty="0">
                <a:solidFill>
                  <a:srgbClr val="000000"/>
                </a:solidFill>
                <a:effectLst/>
                <a:latin typeface="Verdana" panose="020B0604030504040204" pitchFamily="34" charset="0"/>
              </a:rPr>
              <a:t>&lt;/sub&gt;+...... </a:t>
            </a:r>
            <a:r>
              <a:rPr lang="en-US" sz="2900" b="0" i="0" dirty="0" err="1">
                <a:solidFill>
                  <a:srgbClr val="000000"/>
                </a:solidFill>
                <a:effectLst/>
                <a:latin typeface="Verdana" panose="020B0604030504040204" pitchFamily="34" charset="0"/>
              </a:rPr>
              <a:t>bnxn</a:t>
            </a:r>
            <a:r>
              <a:rPr lang="en-US" sz="2900" b="0" i="0" dirty="0">
                <a:solidFill>
                  <a:srgbClr val="000000"/>
                </a:solidFill>
                <a:effectLst/>
                <a:latin typeface="Verdana" panose="020B0604030504040204" pitchFamily="34" charset="0"/>
              </a:rPr>
              <a:t>       </a:t>
            </a:r>
            <a:endParaRPr lang="en-US" sz="2900" b="0" i="0" dirty="0">
              <a:solidFill>
                <a:srgbClr val="000000"/>
              </a:solidFill>
              <a:effectLst/>
              <a:latin typeface="Verdana" panose="020B0604030504040204" pitchFamily="34" charset="0"/>
            </a:endParaRPr>
          </a:p>
          <a:p>
            <a:pPr algn="l"/>
            <a:r>
              <a:rPr lang="en-US" sz="2900" b="0" i="0" dirty="0">
                <a:solidFill>
                  <a:srgbClr val="000000"/>
                </a:solidFill>
                <a:effectLst/>
                <a:latin typeface="Verdana" panose="020B0604030504040204" pitchFamily="34" charset="0"/>
              </a:rPr>
              <a:t>Where,</a:t>
            </a:r>
            <a:endParaRPr lang="en-US" sz="2900" b="0" i="0" dirty="0">
              <a:solidFill>
                <a:srgbClr val="000000"/>
              </a:solidFill>
              <a:effectLst/>
              <a:latin typeface="Verdana" panose="020B0604030504040204" pitchFamily="34" charset="0"/>
            </a:endParaRPr>
          </a:p>
          <a:p>
            <a:pPr algn="l"/>
            <a:r>
              <a:rPr lang="en-US" sz="2900" b="1" i="0" dirty="0">
                <a:solidFill>
                  <a:srgbClr val="000000"/>
                </a:solidFill>
                <a:effectLst/>
                <a:latin typeface="Verdana" panose="020B0604030504040204" pitchFamily="34" charset="0"/>
              </a:rPr>
              <a:t>Y= Output/Response variable</a:t>
            </a:r>
            <a:endParaRPr lang="en-US" sz="2900" b="0" i="0" dirty="0">
              <a:solidFill>
                <a:srgbClr val="000000"/>
              </a:solidFill>
              <a:effectLst/>
              <a:latin typeface="Verdana" panose="020B0604030504040204" pitchFamily="34" charset="0"/>
            </a:endParaRPr>
          </a:p>
          <a:p>
            <a:pPr algn="l"/>
            <a:r>
              <a:rPr lang="en-US" sz="2900" b="1" i="0" dirty="0">
                <a:solidFill>
                  <a:srgbClr val="000000"/>
                </a:solidFill>
                <a:effectLst/>
                <a:latin typeface="Verdana" panose="020B0604030504040204" pitchFamily="34" charset="0"/>
              </a:rPr>
              <a:t>b</a:t>
            </a:r>
            <a:r>
              <a:rPr lang="en-US" sz="2900" b="1" i="0" baseline="-25000" dirty="0">
                <a:solidFill>
                  <a:srgbClr val="000000"/>
                </a:solidFill>
                <a:effectLst/>
                <a:latin typeface="Verdana" panose="020B0604030504040204" pitchFamily="34" charset="0"/>
              </a:rPr>
              <a:t>0</a:t>
            </a:r>
            <a:r>
              <a:rPr lang="en-US" sz="2900" b="1" i="0" dirty="0">
                <a:solidFill>
                  <a:srgbClr val="000000"/>
                </a:solidFill>
                <a:effectLst/>
                <a:latin typeface="Verdana" panose="020B0604030504040204" pitchFamily="34" charset="0"/>
              </a:rPr>
              <a:t>, b</a:t>
            </a:r>
            <a:r>
              <a:rPr lang="en-US" sz="2900" b="1" i="0" baseline="-25000" dirty="0">
                <a:solidFill>
                  <a:srgbClr val="000000"/>
                </a:solidFill>
                <a:effectLst/>
                <a:latin typeface="Verdana" panose="020B0604030504040204" pitchFamily="34" charset="0"/>
              </a:rPr>
              <a:t>1</a:t>
            </a:r>
            <a:r>
              <a:rPr lang="en-US" sz="2900" b="1" i="0" dirty="0">
                <a:solidFill>
                  <a:srgbClr val="000000"/>
                </a:solidFill>
                <a:effectLst/>
                <a:latin typeface="Verdana" panose="020B0604030504040204" pitchFamily="34" charset="0"/>
              </a:rPr>
              <a:t>, b</a:t>
            </a:r>
            <a:r>
              <a:rPr lang="en-US" sz="2900" b="1" i="0" baseline="-25000" dirty="0">
                <a:solidFill>
                  <a:srgbClr val="000000"/>
                </a:solidFill>
                <a:effectLst/>
                <a:latin typeface="Verdana" panose="020B0604030504040204" pitchFamily="34" charset="0"/>
              </a:rPr>
              <a:t>2</a:t>
            </a:r>
            <a:r>
              <a:rPr lang="en-US" sz="2900" b="1" i="0" dirty="0">
                <a:solidFill>
                  <a:srgbClr val="000000"/>
                </a:solidFill>
                <a:effectLst/>
                <a:latin typeface="Verdana" panose="020B0604030504040204" pitchFamily="34" charset="0"/>
              </a:rPr>
              <a:t>, b</a:t>
            </a:r>
            <a:r>
              <a:rPr lang="en-US" sz="2900" b="1" i="0" baseline="-25000" dirty="0">
                <a:solidFill>
                  <a:srgbClr val="000000"/>
                </a:solidFill>
                <a:effectLst/>
                <a:latin typeface="Verdana" panose="020B0604030504040204" pitchFamily="34" charset="0"/>
              </a:rPr>
              <a:t>3</a:t>
            </a:r>
            <a:r>
              <a:rPr lang="en-US" sz="2900" b="1" i="0" dirty="0">
                <a:solidFill>
                  <a:srgbClr val="000000"/>
                </a:solidFill>
                <a:effectLst/>
                <a:latin typeface="Verdana" panose="020B0604030504040204" pitchFamily="34" charset="0"/>
              </a:rPr>
              <a:t> , b</a:t>
            </a:r>
            <a:r>
              <a:rPr lang="en-US" sz="2900" b="1" i="0" baseline="-25000" dirty="0">
                <a:solidFill>
                  <a:srgbClr val="000000"/>
                </a:solidFill>
                <a:effectLst/>
                <a:latin typeface="Verdana" panose="020B0604030504040204" pitchFamily="34" charset="0"/>
              </a:rPr>
              <a:t>n</a:t>
            </a:r>
            <a:r>
              <a:rPr lang="en-US" sz="2900" b="1" i="0" dirty="0">
                <a:solidFill>
                  <a:srgbClr val="000000"/>
                </a:solidFill>
                <a:effectLst/>
                <a:latin typeface="Verdana" panose="020B0604030504040204" pitchFamily="34" charset="0"/>
              </a:rPr>
              <a:t>....= Coefficients of the model.</a:t>
            </a:r>
            <a:endParaRPr lang="en-US" sz="2900" b="0" i="0" dirty="0">
              <a:solidFill>
                <a:srgbClr val="000000"/>
              </a:solidFill>
              <a:effectLst/>
              <a:latin typeface="Verdana" panose="020B0604030504040204" pitchFamily="34" charset="0"/>
            </a:endParaRPr>
          </a:p>
          <a:p>
            <a:pPr algn="l"/>
            <a:r>
              <a:rPr lang="en-US" sz="2900" b="1" i="0" dirty="0">
                <a:solidFill>
                  <a:srgbClr val="000000"/>
                </a:solidFill>
                <a:effectLst/>
                <a:latin typeface="Verdana" panose="020B0604030504040204" pitchFamily="34" charset="0"/>
              </a:rPr>
              <a:t>x</a:t>
            </a:r>
            <a:r>
              <a:rPr lang="en-US" sz="2900" b="1" i="0" baseline="-25000" dirty="0">
                <a:solidFill>
                  <a:srgbClr val="000000"/>
                </a:solidFill>
                <a:effectLst/>
                <a:latin typeface="Verdana" panose="020B0604030504040204" pitchFamily="34" charset="0"/>
              </a:rPr>
              <a:t>1</a:t>
            </a:r>
            <a:r>
              <a:rPr lang="en-US" sz="2900" b="1" i="0" dirty="0">
                <a:solidFill>
                  <a:srgbClr val="000000"/>
                </a:solidFill>
                <a:effectLst/>
                <a:latin typeface="Verdana" panose="020B0604030504040204" pitchFamily="34" charset="0"/>
              </a:rPr>
              <a:t>, x</a:t>
            </a:r>
            <a:r>
              <a:rPr lang="en-US" sz="2900" b="1" i="0" baseline="-25000" dirty="0">
                <a:solidFill>
                  <a:srgbClr val="000000"/>
                </a:solidFill>
                <a:effectLst/>
                <a:latin typeface="Verdana" panose="020B0604030504040204" pitchFamily="34" charset="0"/>
              </a:rPr>
              <a:t>2</a:t>
            </a:r>
            <a:r>
              <a:rPr lang="en-US" sz="2900" b="1" i="0" dirty="0">
                <a:solidFill>
                  <a:srgbClr val="000000"/>
                </a:solidFill>
                <a:effectLst/>
                <a:latin typeface="Verdana" panose="020B0604030504040204" pitchFamily="34" charset="0"/>
              </a:rPr>
              <a:t>, x</a:t>
            </a:r>
            <a:r>
              <a:rPr lang="en-US" sz="2900" b="1" i="0" baseline="-25000" dirty="0">
                <a:solidFill>
                  <a:srgbClr val="000000"/>
                </a:solidFill>
                <a:effectLst/>
                <a:latin typeface="Verdana" panose="020B0604030504040204" pitchFamily="34" charset="0"/>
              </a:rPr>
              <a:t>3</a:t>
            </a:r>
            <a:r>
              <a:rPr lang="en-US" sz="2900" b="1" i="0" dirty="0">
                <a:solidFill>
                  <a:srgbClr val="000000"/>
                </a:solidFill>
                <a:effectLst/>
                <a:latin typeface="Verdana" panose="020B0604030504040204" pitchFamily="34" charset="0"/>
              </a:rPr>
              <a:t>, x</a:t>
            </a:r>
            <a:r>
              <a:rPr lang="en-US" sz="2900" b="1" i="0" baseline="-25000" dirty="0">
                <a:solidFill>
                  <a:srgbClr val="000000"/>
                </a:solidFill>
                <a:effectLst/>
                <a:latin typeface="Verdana" panose="020B0604030504040204" pitchFamily="34" charset="0"/>
              </a:rPr>
              <a:t>4</a:t>
            </a:r>
            <a:r>
              <a:rPr lang="en-US" sz="2900" b="1" i="0" dirty="0">
                <a:solidFill>
                  <a:srgbClr val="000000"/>
                </a:solidFill>
                <a:effectLst/>
                <a:latin typeface="Verdana" panose="020B0604030504040204" pitchFamily="34" charset="0"/>
              </a:rPr>
              <a:t>,...= Various Independent/feature variable</a:t>
            </a:r>
            <a:endParaRPr lang="en-US" sz="29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74642"/>
          </a:xfrm>
        </p:spPr>
        <p:txBody>
          <a:bodyPr>
            <a:normAutofit/>
          </a:bodyPr>
          <a:lstStyle/>
          <a:p>
            <a:r>
              <a:rPr lang="es-ES" b="1" i="0" dirty="0">
                <a:solidFill>
                  <a:srgbClr val="212121"/>
                </a:solidFill>
                <a:effectLst/>
                <a:latin typeface="-apple-system"/>
              </a:rPr>
              <a:t>y = mx1 + mx2+ mx3+ b</a:t>
            </a:r>
            <a:endParaRPr lang="es-ES" b="1" i="0" dirty="0">
              <a:solidFill>
                <a:srgbClr val="212121"/>
              </a:solidFill>
              <a:effectLst/>
              <a:latin typeface="-apple-system"/>
            </a:endParaRPr>
          </a:p>
          <a:p>
            <a:pPr marL="0" indent="0" algn="l">
              <a:buNone/>
            </a:pPr>
            <a:r>
              <a:rPr lang="en-US" sz="1800" b="0" i="0" dirty="0">
                <a:solidFill>
                  <a:srgbClr val="212121"/>
                </a:solidFill>
                <a:effectLst/>
                <a:latin typeface="-apple-system"/>
              </a:rPr>
              <a:t>Where,</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Y= the dependent variable of the regression</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M= slope of the regression</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X1=first independent variable of the regression</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The x2=second independent variable of the regression</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The x3=third independent variable of the regression</a:t>
            </a:r>
            <a:endParaRPr lang="en-US" sz="1800" b="0" i="0" dirty="0">
              <a:solidFill>
                <a:srgbClr val="212121"/>
              </a:solidFill>
              <a:effectLst/>
              <a:latin typeface="-apple-system"/>
            </a:endParaRPr>
          </a:p>
          <a:p>
            <a:pPr marL="0" indent="0" algn="l">
              <a:buNone/>
            </a:pPr>
            <a:r>
              <a:rPr lang="en-US" sz="1800" b="0" i="0" dirty="0">
                <a:solidFill>
                  <a:srgbClr val="212121"/>
                </a:solidFill>
                <a:effectLst/>
                <a:latin typeface="-apple-system"/>
              </a:rPr>
              <a:t>B= constant</a:t>
            </a:r>
            <a:endParaRPr lang="en-US" sz="1800" b="0" i="0" dirty="0">
              <a:solidFill>
                <a:srgbClr val="212121"/>
              </a:solidFill>
              <a:effectLst/>
              <a:latin typeface="-apple-system"/>
            </a:endParaRPr>
          </a:p>
          <a:p>
            <a:pPr marL="0" indent="0" algn="l">
              <a:buNone/>
            </a:pPr>
            <a:endParaRPr lang="en-US" sz="1800" dirty="0">
              <a:solidFill>
                <a:srgbClr val="212121"/>
              </a:solidFill>
              <a:latin typeface="-apple-system"/>
            </a:endParaRPr>
          </a:p>
          <a:p>
            <a:pPr marL="0" indent="0" algn="l">
              <a:buNone/>
            </a:pPr>
            <a:endParaRPr lang="en-US" sz="1800" b="0" i="0" dirty="0">
              <a:solidFill>
                <a:srgbClr val="212121"/>
              </a:solidFill>
              <a:effectLst/>
              <a:latin typeface="-apple-system"/>
            </a:endParaRPr>
          </a:p>
          <a:p>
            <a:endParaRPr lang="en-IN"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731838"/>
            <a:ext cx="8229600" cy="5394326"/>
          </a:xfrm>
        </p:spPr>
        <p:txBody>
          <a:bodyPr/>
          <a:lstStyle/>
          <a:p>
            <a:r>
              <a:rPr lang="en-US" b="1" i="0" dirty="0">
                <a:solidFill>
                  <a:srgbClr val="212121"/>
                </a:solidFill>
                <a:effectLst/>
                <a:latin typeface="-apple-system"/>
              </a:rPr>
              <a:t> </a:t>
            </a:r>
            <a:r>
              <a:rPr lang="en-US" sz="1600" b="1" i="0" dirty="0">
                <a:solidFill>
                  <a:srgbClr val="212121"/>
                </a:solidFill>
                <a:effectLst/>
                <a:latin typeface="-apple-system"/>
              </a:rPr>
              <a:t>Let us try to find out what is the relation between the distance covered by an UBER driver and the age of the driver and the number of years of experience of the driver.</a:t>
            </a:r>
            <a:endParaRPr lang="en-US" sz="1600" b="1" i="0" dirty="0">
              <a:solidFill>
                <a:srgbClr val="212121"/>
              </a:solidFill>
              <a:effectLst/>
              <a:latin typeface="-apple-system"/>
            </a:endParaRPr>
          </a:p>
          <a:p>
            <a:endParaRPr lang="en-US" sz="1600" b="1" dirty="0">
              <a:solidFill>
                <a:srgbClr val="212121"/>
              </a:solidFill>
              <a:latin typeface="-apple-system"/>
            </a:endParaRPr>
          </a:p>
          <a:p>
            <a:endParaRPr lang="en-US" sz="1600" b="1" i="0" dirty="0">
              <a:solidFill>
                <a:srgbClr val="212121"/>
              </a:solidFill>
              <a:effectLst/>
              <a:latin typeface="-apple-system"/>
            </a:endParaRPr>
          </a:p>
          <a:p>
            <a:endParaRPr lang="en-IN" dirty="0"/>
          </a:p>
        </p:txBody>
      </p:sp>
      <p:pic>
        <p:nvPicPr>
          <p:cNvPr id="4" name="Picture 3"/>
          <p:cNvPicPr>
            <a:picLocks noChangeAspect="1"/>
          </p:cNvPicPr>
          <p:nvPr/>
        </p:nvPicPr>
        <p:blipFill>
          <a:blip r:embed="rId1"/>
          <a:stretch>
            <a:fillRect/>
          </a:stretch>
        </p:blipFill>
        <p:spPr>
          <a:xfrm>
            <a:off x="2123728" y="2132856"/>
            <a:ext cx="4968552" cy="3810000"/>
          </a:xfrm>
          <a:prstGeom prst="rect">
            <a:avLst/>
          </a:prstGeom>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262167"/>
          </a:xfrm>
        </p:spPr>
        <p:txBody>
          <a:bodyPr/>
          <a:lstStyle/>
          <a:p>
            <a:r>
              <a:rPr lang="es-ES" b="1" i="0" dirty="0">
                <a:solidFill>
                  <a:srgbClr val="000000"/>
                </a:solidFill>
                <a:effectLst/>
                <a:latin typeface="Helvetica" panose="020B0604020202020204" pitchFamily="34" charset="0"/>
              </a:rPr>
              <a:t>Step 1: </a:t>
            </a:r>
            <a:r>
              <a:rPr lang="es-ES" b="1" i="0" dirty="0" err="1">
                <a:solidFill>
                  <a:srgbClr val="000000"/>
                </a:solidFill>
                <a:effectLst/>
                <a:latin typeface="Helvetica" panose="020B0604020202020204" pitchFamily="34" charset="0"/>
              </a:rPr>
              <a:t>Calculate</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1</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2</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y, 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y and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a:t>
            </a:r>
            <a:endParaRPr lang="es-ES" b="1" i="0" dirty="0">
              <a:solidFill>
                <a:srgbClr val="000000"/>
              </a:solidFill>
              <a:effectLst/>
              <a:latin typeface="Helvetica" panose="020B0604020202020204" pitchFamily="34" charset="0"/>
            </a:endParaRPr>
          </a:p>
          <a:p>
            <a:endParaRPr lang="es-ES" b="1" dirty="0">
              <a:solidFill>
                <a:srgbClr val="000000"/>
              </a:solidFill>
              <a:latin typeface="Helvetica" panose="020B0604020202020204" pitchFamily="34" charset="0"/>
            </a:endParaRPr>
          </a:p>
          <a:p>
            <a:endParaRPr lang="en-IN" dirty="0"/>
          </a:p>
        </p:txBody>
      </p:sp>
      <p:pic>
        <p:nvPicPr>
          <p:cNvPr id="4" name="Picture 3"/>
          <p:cNvPicPr>
            <a:picLocks noChangeAspect="1"/>
          </p:cNvPicPr>
          <p:nvPr/>
        </p:nvPicPr>
        <p:blipFill>
          <a:blip r:embed="rId1"/>
          <a:stretch>
            <a:fillRect/>
          </a:stretch>
        </p:blipFill>
        <p:spPr>
          <a:xfrm>
            <a:off x="0" y="2609006"/>
            <a:ext cx="9144000" cy="3268266"/>
          </a:xfrm>
          <a:prstGeom prst="rect">
            <a:avLst/>
          </a:prstGeom>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1" i="0" dirty="0">
                <a:solidFill>
                  <a:srgbClr val="000000"/>
                </a:solidFill>
                <a:effectLst/>
                <a:latin typeface="Helvetica" panose="020B0604020202020204" pitchFamily="34" charset="0"/>
              </a:rPr>
              <a:t>Step 2: Calculate Regression Sums.</a:t>
            </a:r>
            <a:endParaRPr lang="en-IN" dirty="0"/>
          </a:p>
        </p:txBody>
      </p:sp>
      <p:sp>
        <p:nvSpPr>
          <p:cNvPr id="3" name="Content Placeholder 2"/>
          <p:cNvSpPr>
            <a:spLocks noGrp="1"/>
          </p:cNvSpPr>
          <p:nvPr>
            <p:ph idx="1"/>
          </p:nvPr>
        </p:nvSpPr>
        <p:spPr>
          <a:xfrm>
            <a:off x="457200" y="1052736"/>
            <a:ext cx="8229600" cy="5073427"/>
          </a:xfrm>
        </p:spPr>
        <p:txBody>
          <a:bodyPr>
            <a:normAutofit lnSpcReduction="10000"/>
          </a:bodyPr>
          <a:lstStyle/>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38,767 – (555)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263.875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2,823 – (145)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194.875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101,895 – (555*1,452) / 8 = </a:t>
            </a:r>
            <a:r>
              <a:rPr lang="en-IN" b="1" i="0" dirty="0">
                <a:solidFill>
                  <a:srgbClr val="000000"/>
                </a:solidFill>
                <a:effectLst/>
                <a:latin typeface="inherit"/>
              </a:rPr>
              <a:t>1,162.5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25,364 – (145*1,452) / 8 = </a:t>
            </a:r>
            <a:r>
              <a:rPr lang="en-IN" b="1" i="0" dirty="0">
                <a:solidFill>
                  <a:srgbClr val="000000"/>
                </a:solidFill>
                <a:effectLst/>
                <a:latin typeface="inherit"/>
              </a:rPr>
              <a:t>-953.5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n = 9,859 – (555*145) / 8 = </a:t>
            </a:r>
            <a:r>
              <a:rPr lang="en-IN" b="1" i="0" dirty="0">
                <a:solidFill>
                  <a:srgbClr val="000000"/>
                </a:solidFill>
                <a:effectLst/>
                <a:latin typeface="inherit"/>
              </a:rPr>
              <a:t>-200.375</a:t>
            </a:r>
            <a:endParaRPr lang="en-IN" b="0" i="0" dirty="0">
              <a:solidFill>
                <a:srgbClr val="3D3D3D"/>
              </a:solidFill>
              <a:effectLst/>
              <a:latin typeface="inherit"/>
            </a:endParaRPr>
          </a:p>
          <a:p>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Creating Arrays With a Defined Data Type</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IN" sz="1800" b="0" i="0" dirty="0">
                <a:solidFill>
                  <a:srgbClr val="000000"/>
                </a:solidFill>
                <a:effectLst/>
                <a:latin typeface="Verdana" panose="020B0604030504040204" pitchFamily="34" charset="0"/>
              </a:rPr>
              <a:t>We use the array() function </a:t>
            </a:r>
            <a:r>
              <a:rPr lang="en-US" sz="1800" b="0" i="0" dirty="0">
                <a:solidFill>
                  <a:srgbClr val="000000"/>
                </a:solidFill>
                <a:effectLst/>
                <a:latin typeface="Verdana" panose="020B0604030504040204" pitchFamily="34" charset="0"/>
              </a:rPr>
              <a:t> to create arrays, this function can take an optional </a:t>
            </a:r>
            <a:r>
              <a:rPr lang="en-US" sz="1800" b="0" i="0" dirty="0" err="1">
                <a:solidFill>
                  <a:srgbClr val="000000"/>
                </a:solidFill>
                <a:effectLst/>
                <a:latin typeface="Verdana" panose="020B0604030504040204" pitchFamily="34" charset="0"/>
              </a:rPr>
              <a:t>argument:dtype</a:t>
            </a:r>
            <a:r>
              <a:rPr lang="en-US" sz="1800" b="0" i="0" dirty="0">
                <a:solidFill>
                  <a:srgbClr val="000000"/>
                </a:solidFill>
                <a:effectLst/>
                <a:latin typeface="Verdana" panose="020B0604030504040204" pitchFamily="34" charset="0"/>
              </a:rPr>
              <a:t> that allows us to define the expected data type of the array elements:</a:t>
            </a:r>
            <a:endParaRPr lang="en-US" sz="1800" b="0" i="0" dirty="0">
              <a:solidFill>
                <a:srgbClr val="000000"/>
              </a:solidFill>
              <a:effectLst/>
              <a:latin typeface="Verdana" panose="020B0604030504040204" pitchFamily="34" charset="0"/>
            </a:endParaRPr>
          </a:p>
          <a:p>
            <a:r>
              <a:rPr lang="en-IN" sz="2000" b="0" i="0" dirty="0">
                <a:solidFill>
                  <a:srgbClr val="0000CD"/>
                </a:solidFill>
                <a:effectLst/>
                <a:latin typeface="Consolas" panose="020B0609020204030204" pitchFamily="49" charset="0"/>
              </a:rPr>
              <a:t>import</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numpy</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as</a:t>
            </a:r>
            <a:r>
              <a:rPr lang="en-IN" sz="2000" b="0" i="0" dirty="0">
                <a:solidFill>
                  <a:srgbClr val="000000"/>
                </a:solidFill>
                <a:effectLst/>
                <a:latin typeface="Consolas" panose="020B0609020204030204" pitchFamily="49" charset="0"/>
              </a:rPr>
              <a:t> np</a:t>
            </a:r>
            <a:br>
              <a:rPr lang="en-IN" sz="2000" dirty="0"/>
            </a:br>
            <a:br>
              <a:rPr lang="en-IN" sz="2000" dirty="0"/>
            </a:br>
            <a:r>
              <a:rPr lang="en-IN" sz="2000" b="0" i="0" dirty="0" err="1">
                <a:solidFill>
                  <a:srgbClr val="000000"/>
                </a:solidFill>
                <a:effectLst/>
                <a:latin typeface="Consolas" panose="020B0609020204030204" pitchFamily="49" charset="0"/>
              </a:rPr>
              <a:t>arr</a:t>
            </a:r>
            <a:r>
              <a:rPr lang="en-IN" sz="2000" b="0" i="0" dirty="0">
                <a:solidFill>
                  <a:srgbClr val="000000"/>
                </a:solidFill>
                <a:effectLst/>
                <a:latin typeface="Consolas" panose="020B0609020204030204" pitchFamily="49" charset="0"/>
              </a:rPr>
              <a:t>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dtype</a:t>
            </a:r>
            <a:r>
              <a:rPr lang="en-IN" sz="2000" b="0" i="0" dirty="0">
                <a:solidFill>
                  <a:srgbClr val="000000"/>
                </a:solidFill>
                <a:effectLst/>
                <a:latin typeface="Consolas" panose="020B0609020204030204" pitchFamily="49" charset="0"/>
              </a:rPr>
              <a:t>=</a:t>
            </a:r>
            <a:r>
              <a:rPr lang="en-IN" sz="2000" b="0" i="0" dirty="0">
                <a:solidFill>
                  <a:srgbClr val="A52A2A"/>
                </a:solidFill>
                <a:effectLst/>
                <a:latin typeface="Consolas" panose="020B0609020204030204" pitchFamily="49" charset="0"/>
              </a:rPr>
              <a:t>'S'</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arr</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arr.dtype</a:t>
            </a:r>
            <a:r>
              <a:rPr lang="en-IN" sz="2000" b="0" i="0" dirty="0">
                <a:solidFill>
                  <a:srgbClr val="000000"/>
                </a:solidFill>
                <a:effectLst/>
                <a:latin typeface="Consolas" panose="020B0609020204030204" pitchFamily="49" charset="0"/>
              </a:rPr>
              <a:t>)</a:t>
            </a:r>
            <a:endParaRPr lang="en-IN" sz="2000" b="0" i="0" dirty="0">
              <a:solidFill>
                <a:srgbClr val="000000"/>
              </a:solidFill>
              <a:effectLst/>
              <a:latin typeface="Consolas" panose="020B0609020204030204" pitchFamily="49" charset="0"/>
            </a:endParaRPr>
          </a:p>
          <a:p>
            <a:r>
              <a:rPr lang="en-IN" sz="1200" b="0" i="0" dirty="0">
                <a:solidFill>
                  <a:srgbClr val="000000"/>
                </a:solidFill>
                <a:effectLst/>
                <a:latin typeface="Verdana" panose="020B0604030504040204" pitchFamily="34" charset="0"/>
              </a:rPr>
              <a:t>For</a:t>
            </a:r>
            <a:r>
              <a:rPr lang="en-IN" sz="2000" dirty="0">
                <a:solidFill>
                  <a:srgbClr val="000000"/>
                </a:solidFill>
                <a:latin typeface="Consolas" panose="020B0609020204030204" pitchFamily="49" charset="0"/>
              </a:rPr>
              <a:t> </a:t>
            </a:r>
            <a:r>
              <a:rPr lang="en-IN" sz="2000" dirty="0" err="1">
                <a:solidFill>
                  <a:srgbClr val="000000"/>
                </a:solidFill>
                <a:latin typeface="Consolas" panose="020B0609020204030204" pitchFamily="49" charset="0"/>
              </a:rPr>
              <a:t>i,u,f,S</a:t>
            </a:r>
            <a:r>
              <a:rPr lang="en-IN" sz="2000" dirty="0">
                <a:solidFill>
                  <a:srgbClr val="000000"/>
                </a:solidFill>
                <a:latin typeface="Consolas" panose="020B0609020204030204" pitchFamily="49" charset="0"/>
              </a:rPr>
              <a:t> and U </a:t>
            </a:r>
            <a:r>
              <a:rPr lang="en-US" sz="1200" b="0" i="0" dirty="0">
                <a:solidFill>
                  <a:srgbClr val="000000"/>
                </a:solidFill>
                <a:effectLst/>
                <a:latin typeface="Verdana" panose="020B0604030504040204" pitchFamily="34" charset="0"/>
              </a:rPr>
              <a:t>we can define size as well.</a:t>
            </a:r>
            <a:endParaRPr lang="en-US" sz="1200" b="0" i="0" dirty="0">
              <a:solidFill>
                <a:srgbClr val="000000"/>
              </a:solidFill>
              <a:effectLst/>
              <a:latin typeface="Verdana" panose="020B0604030504040204" pitchFamily="34" charset="0"/>
            </a:endParaRPr>
          </a:p>
          <a:p>
            <a:r>
              <a:rPr lang="en-US" sz="1200" b="0" i="0" dirty="0">
                <a:solidFill>
                  <a:srgbClr val="000000"/>
                </a:solidFill>
                <a:effectLst/>
                <a:latin typeface="Verdana" panose="020B0604030504040204" pitchFamily="34" charset="0"/>
              </a:rPr>
              <a:t>Create an array with data type 4 bytes integer:</a:t>
            </a:r>
            <a:endParaRPr lang="en-US" sz="1200" dirty="0">
              <a:solidFill>
                <a:srgbClr val="000000"/>
              </a:solidFill>
              <a:latin typeface="Verdana" panose="020B0604030504040204" pitchFamily="34" charset="0"/>
            </a:endParaRPr>
          </a:p>
          <a:p>
            <a:r>
              <a:rPr lang="en-IN" sz="1200" b="0" i="0" dirty="0">
                <a:solidFill>
                  <a:srgbClr val="0000CD"/>
                </a:solidFill>
                <a:effectLst/>
                <a:latin typeface="Consolas" panose="020B0609020204030204" pitchFamily="49" charset="0"/>
              </a:rPr>
              <a:t>import</a:t>
            </a:r>
            <a:r>
              <a:rPr lang="en-IN" sz="1200" b="0" i="0" dirty="0">
                <a:solidFill>
                  <a:srgbClr val="000000"/>
                </a:solidFill>
                <a:effectLst/>
                <a:latin typeface="Consolas" panose="020B0609020204030204" pitchFamily="49" charset="0"/>
              </a:rPr>
              <a:t> </a:t>
            </a:r>
            <a:r>
              <a:rPr lang="en-IN" sz="1200" b="0" i="0" dirty="0" err="1">
                <a:solidFill>
                  <a:srgbClr val="000000"/>
                </a:solidFill>
                <a:effectLst/>
                <a:latin typeface="Consolas" panose="020B0609020204030204" pitchFamily="49" charset="0"/>
              </a:rPr>
              <a:t>numpy</a:t>
            </a:r>
            <a:r>
              <a:rPr lang="en-IN" sz="1200" b="0" i="0" dirty="0">
                <a:solidFill>
                  <a:srgbClr val="000000"/>
                </a:solidFill>
                <a:effectLst/>
                <a:latin typeface="Consolas" panose="020B0609020204030204" pitchFamily="49" charset="0"/>
              </a:rPr>
              <a:t> </a:t>
            </a:r>
            <a:r>
              <a:rPr lang="en-IN" sz="1200" b="0" i="0" dirty="0">
                <a:solidFill>
                  <a:srgbClr val="0000CD"/>
                </a:solidFill>
                <a:effectLst/>
                <a:latin typeface="Consolas" panose="020B0609020204030204" pitchFamily="49" charset="0"/>
              </a:rPr>
              <a:t>as</a:t>
            </a:r>
            <a:r>
              <a:rPr lang="en-IN" sz="1200" b="0" i="0" dirty="0">
                <a:solidFill>
                  <a:srgbClr val="000000"/>
                </a:solidFill>
                <a:effectLst/>
                <a:latin typeface="Consolas" panose="020B0609020204030204" pitchFamily="49" charset="0"/>
              </a:rPr>
              <a:t> np</a:t>
            </a:r>
            <a:br>
              <a:rPr lang="en-IN" sz="1200" dirty="0"/>
            </a:br>
            <a:br>
              <a:rPr lang="en-IN" sz="1200" dirty="0"/>
            </a:br>
            <a:r>
              <a:rPr lang="en-IN" sz="1200" b="0" i="0" dirty="0" err="1">
                <a:solidFill>
                  <a:srgbClr val="000000"/>
                </a:solidFill>
                <a:effectLst/>
                <a:latin typeface="Consolas" panose="020B0609020204030204" pitchFamily="49" charset="0"/>
              </a:rPr>
              <a:t>arr</a:t>
            </a:r>
            <a:r>
              <a:rPr lang="en-IN" sz="1200" b="0" i="0" dirty="0">
                <a:solidFill>
                  <a:srgbClr val="000000"/>
                </a:solidFill>
                <a:effectLst/>
                <a:latin typeface="Consolas" panose="020B0609020204030204" pitchFamily="49" charset="0"/>
              </a:rPr>
              <a:t> = </a:t>
            </a:r>
            <a:r>
              <a:rPr lang="en-IN" sz="1200" b="0" i="0" dirty="0" err="1">
                <a:solidFill>
                  <a:srgbClr val="000000"/>
                </a:solidFill>
                <a:effectLst/>
                <a:latin typeface="Consolas" panose="020B0609020204030204" pitchFamily="49" charset="0"/>
              </a:rPr>
              <a:t>np.array</a:t>
            </a:r>
            <a:r>
              <a:rPr lang="en-IN" sz="1200" b="0" i="0" dirty="0">
                <a:solidFill>
                  <a:srgbClr val="000000"/>
                </a:solidFill>
                <a:effectLst/>
                <a:latin typeface="Consolas" panose="020B0609020204030204" pitchFamily="49" charset="0"/>
              </a:rPr>
              <a:t>([</a:t>
            </a:r>
            <a:r>
              <a:rPr lang="en-IN" sz="1200" b="0" i="0" dirty="0">
                <a:solidFill>
                  <a:srgbClr val="FF0000"/>
                </a:solidFill>
                <a:effectLst/>
                <a:latin typeface="Consolas" panose="020B0609020204030204" pitchFamily="49" charset="0"/>
              </a:rPr>
              <a:t>1</a:t>
            </a:r>
            <a:r>
              <a:rPr lang="en-IN" sz="1200" b="0" i="0" dirty="0">
                <a:solidFill>
                  <a:srgbClr val="000000"/>
                </a:solidFill>
                <a:effectLst/>
                <a:latin typeface="Consolas" panose="020B0609020204030204" pitchFamily="49" charset="0"/>
              </a:rPr>
              <a:t>, </a:t>
            </a:r>
            <a:r>
              <a:rPr lang="en-IN" sz="1200" b="0" i="0" dirty="0">
                <a:solidFill>
                  <a:srgbClr val="FF0000"/>
                </a:solidFill>
                <a:effectLst/>
                <a:latin typeface="Consolas" panose="020B0609020204030204" pitchFamily="49" charset="0"/>
              </a:rPr>
              <a:t>2</a:t>
            </a:r>
            <a:r>
              <a:rPr lang="en-IN" sz="1200" b="0" i="0" dirty="0">
                <a:solidFill>
                  <a:srgbClr val="000000"/>
                </a:solidFill>
                <a:effectLst/>
                <a:latin typeface="Consolas" panose="020B0609020204030204" pitchFamily="49" charset="0"/>
              </a:rPr>
              <a:t>, </a:t>
            </a:r>
            <a:r>
              <a:rPr lang="en-IN" sz="1200" b="0" i="0" dirty="0">
                <a:solidFill>
                  <a:srgbClr val="FF0000"/>
                </a:solidFill>
                <a:effectLst/>
                <a:latin typeface="Consolas" panose="020B0609020204030204" pitchFamily="49" charset="0"/>
              </a:rPr>
              <a:t>3</a:t>
            </a:r>
            <a:r>
              <a:rPr lang="en-IN" sz="1200" b="0" i="0" dirty="0">
                <a:solidFill>
                  <a:srgbClr val="000000"/>
                </a:solidFill>
                <a:effectLst/>
                <a:latin typeface="Consolas" panose="020B0609020204030204" pitchFamily="49" charset="0"/>
              </a:rPr>
              <a:t>, </a:t>
            </a:r>
            <a:r>
              <a:rPr lang="en-IN" sz="1200" b="0" i="0" dirty="0">
                <a:solidFill>
                  <a:srgbClr val="FF0000"/>
                </a:solidFill>
                <a:effectLst/>
                <a:latin typeface="Consolas" panose="020B0609020204030204" pitchFamily="49" charset="0"/>
              </a:rPr>
              <a:t>4</a:t>
            </a:r>
            <a:r>
              <a:rPr lang="en-IN" sz="1200" b="0" i="0" dirty="0">
                <a:solidFill>
                  <a:srgbClr val="000000"/>
                </a:solidFill>
                <a:effectLst/>
                <a:latin typeface="Consolas" panose="020B0609020204030204" pitchFamily="49" charset="0"/>
              </a:rPr>
              <a:t>], </a:t>
            </a:r>
            <a:r>
              <a:rPr lang="en-IN" sz="1200" b="0" i="0" dirty="0" err="1">
                <a:solidFill>
                  <a:srgbClr val="000000"/>
                </a:solidFill>
                <a:effectLst/>
                <a:latin typeface="Consolas" panose="020B0609020204030204" pitchFamily="49" charset="0"/>
              </a:rPr>
              <a:t>dtype</a:t>
            </a:r>
            <a:r>
              <a:rPr lang="en-IN" sz="1200" b="0" i="0" dirty="0">
                <a:solidFill>
                  <a:srgbClr val="000000"/>
                </a:solidFill>
                <a:effectLst/>
                <a:latin typeface="Consolas" panose="020B0609020204030204" pitchFamily="49" charset="0"/>
              </a:rPr>
              <a:t>=</a:t>
            </a:r>
            <a:r>
              <a:rPr lang="en-IN" sz="1200" b="0" i="0" dirty="0">
                <a:solidFill>
                  <a:srgbClr val="A52A2A"/>
                </a:solidFill>
                <a:effectLst/>
                <a:latin typeface="Consolas" panose="020B0609020204030204" pitchFamily="49" charset="0"/>
              </a:rPr>
              <a:t>'i4'</a:t>
            </a:r>
            <a:r>
              <a:rPr lang="en-IN" sz="1200" b="0" i="0" dirty="0">
                <a:solidFill>
                  <a:srgbClr val="000000"/>
                </a:solidFill>
                <a:effectLst/>
                <a:latin typeface="Consolas" panose="020B0609020204030204" pitchFamily="49" charset="0"/>
              </a:rPr>
              <a:t>)</a:t>
            </a:r>
            <a:br>
              <a:rPr lang="en-IN" sz="1200" dirty="0"/>
            </a:br>
            <a:br>
              <a:rPr lang="en-IN" sz="1200" dirty="0"/>
            </a:br>
            <a:r>
              <a:rPr lang="en-IN" sz="1200" b="0" i="0" dirty="0">
                <a:solidFill>
                  <a:srgbClr val="0000CD"/>
                </a:solidFill>
                <a:effectLst/>
                <a:latin typeface="Consolas" panose="020B0609020204030204" pitchFamily="49" charset="0"/>
              </a:rPr>
              <a:t>print</a:t>
            </a:r>
            <a:r>
              <a:rPr lang="en-IN" sz="1200" b="0" i="0" dirty="0">
                <a:solidFill>
                  <a:srgbClr val="000000"/>
                </a:solidFill>
                <a:effectLst/>
                <a:latin typeface="Consolas" panose="020B0609020204030204" pitchFamily="49" charset="0"/>
              </a:rPr>
              <a:t>(</a:t>
            </a:r>
            <a:r>
              <a:rPr lang="en-IN" sz="1200" b="0" i="0" dirty="0" err="1">
                <a:solidFill>
                  <a:srgbClr val="000000"/>
                </a:solidFill>
                <a:effectLst/>
                <a:latin typeface="Consolas" panose="020B0609020204030204" pitchFamily="49" charset="0"/>
              </a:rPr>
              <a:t>arr</a:t>
            </a:r>
            <a:r>
              <a:rPr lang="en-IN" sz="1200" b="0" i="0" dirty="0">
                <a:solidFill>
                  <a:srgbClr val="000000"/>
                </a:solidFill>
                <a:effectLst/>
                <a:latin typeface="Consolas" panose="020B0609020204030204" pitchFamily="49" charset="0"/>
              </a:rPr>
              <a:t>)</a:t>
            </a:r>
            <a:br>
              <a:rPr lang="en-IN" sz="1200" dirty="0"/>
            </a:br>
            <a:r>
              <a:rPr lang="en-IN" sz="1200" b="0" i="0" dirty="0">
                <a:solidFill>
                  <a:srgbClr val="0000CD"/>
                </a:solidFill>
                <a:effectLst/>
                <a:latin typeface="Consolas" panose="020B0609020204030204" pitchFamily="49" charset="0"/>
              </a:rPr>
              <a:t>print</a:t>
            </a:r>
            <a:r>
              <a:rPr lang="en-IN" sz="1200" b="0" i="0" dirty="0">
                <a:solidFill>
                  <a:srgbClr val="000000"/>
                </a:solidFill>
                <a:effectLst/>
                <a:latin typeface="Consolas" panose="020B0609020204030204" pitchFamily="49" charset="0"/>
              </a:rPr>
              <a:t>(</a:t>
            </a:r>
            <a:r>
              <a:rPr lang="en-IN" sz="1200" b="0" i="0" dirty="0" err="1">
                <a:solidFill>
                  <a:srgbClr val="000000"/>
                </a:solidFill>
                <a:effectLst/>
                <a:latin typeface="Consolas" panose="020B0609020204030204" pitchFamily="49" charset="0"/>
              </a:rPr>
              <a:t>arr.dtype</a:t>
            </a:r>
            <a:r>
              <a:rPr lang="en-IN" sz="1200" b="0" i="0" dirty="0">
                <a:solidFill>
                  <a:srgbClr val="000000"/>
                </a:solidFill>
                <a:effectLst/>
                <a:latin typeface="Consolas" panose="020B0609020204030204" pitchFamily="49" charset="0"/>
              </a:rPr>
              <a:t>)</a:t>
            </a:r>
            <a:endParaRPr lang="en-IN" sz="2000"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b="1" i="0" dirty="0">
                <a:solidFill>
                  <a:srgbClr val="000000"/>
                </a:solidFill>
                <a:effectLst/>
                <a:latin typeface="Helvetica" panose="020B0604020202020204" pitchFamily="34" charset="0"/>
              </a:rPr>
              <a:t>Step 3: Calculate b</a:t>
            </a:r>
            <a:r>
              <a:rPr lang="en-US" b="1" i="0" baseline="-25000" dirty="0">
                <a:solidFill>
                  <a:srgbClr val="000000"/>
                </a:solidFill>
                <a:effectLst/>
                <a:latin typeface="inherit"/>
              </a:rPr>
              <a:t>0</a:t>
            </a:r>
            <a:r>
              <a:rPr lang="en-US" b="1" i="0" dirty="0">
                <a:solidFill>
                  <a:srgbClr val="000000"/>
                </a:solidFill>
                <a:effectLst/>
                <a:latin typeface="Helvetica" panose="020B0604020202020204" pitchFamily="34" charset="0"/>
              </a:rPr>
              <a:t>, b</a:t>
            </a:r>
            <a:r>
              <a:rPr lang="en-US" b="1" i="0" baseline="-25000" dirty="0">
                <a:solidFill>
                  <a:srgbClr val="000000"/>
                </a:solidFill>
                <a:effectLst/>
                <a:latin typeface="inherit"/>
              </a:rPr>
              <a:t>1</a:t>
            </a:r>
            <a:r>
              <a:rPr lang="en-US" b="1" i="0" dirty="0">
                <a:solidFill>
                  <a:srgbClr val="000000"/>
                </a:solidFill>
                <a:effectLst/>
                <a:latin typeface="Helvetica" panose="020B0604020202020204" pitchFamily="34" charset="0"/>
              </a:rPr>
              <a:t>, and b</a:t>
            </a:r>
            <a:r>
              <a:rPr lang="en-US" b="1" i="0" baseline="-25000" dirty="0">
                <a:solidFill>
                  <a:srgbClr val="000000"/>
                </a:solidFill>
                <a:effectLst/>
                <a:latin typeface="inherit"/>
              </a:rPr>
              <a:t>2</a:t>
            </a:r>
            <a:r>
              <a:rPr lang="en-US" b="1" i="0" dirty="0">
                <a:solidFill>
                  <a:srgbClr val="000000"/>
                </a:solidFill>
                <a:effectLst/>
                <a:latin typeface="Helvetica" panose="020B0604020202020204" pitchFamily="34" charset="0"/>
              </a:rPr>
              <a:t>.</a:t>
            </a:r>
            <a:endParaRPr lang="en-IN" dirty="0"/>
          </a:p>
        </p:txBody>
      </p:sp>
      <p:sp>
        <p:nvSpPr>
          <p:cNvPr id="3" name="Content Placeholder 2"/>
          <p:cNvSpPr>
            <a:spLocks noGrp="1"/>
          </p:cNvSpPr>
          <p:nvPr>
            <p:ph idx="1"/>
          </p:nvPr>
        </p:nvSpPr>
        <p:spPr>
          <a:xfrm>
            <a:off x="457200" y="908720"/>
            <a:ext cx="8229600" cy="5217443"/>
          </a:xfrm>
        </p:spPr>
        <p:txBody>
          <a:bodyPr/>
          <a:lstStyle/>
          <a:p>
            <a:r>
              <a:rPr lang="en-IN" sz="2000" b="0" i="0" dirty="0">
                <a:solidFill>
                  <a:srgbClr val="000000"/>
                </a:solidFill>
                <a:effectLst/>
                <a:latin typeface="Helvetica" panose="020B0604020202020204" pitchFamily="34" charset="0"/>
              </a:rPr>
              <a:t>The formula to calculate b</a:t>
            </a:r>
            <a:r>
              <a:rPr lang="en-IN" sz="2000" b="0" i="0" baseline="-25000" dirty="0">
                <a:solidFill>
                  <a:srgbClr val="000000"/>
                </a:solidFill>
                <a:effectLst/>
                <a:latin typeface="Helvetica" panose="020B0604020202020204" pitchFamily="34" charset="0"/>
              </a:rPr>
              <a:t>1 </a:t>
            </a:r>
            <a:r>
              <a:rPr lang="en-IN" sz="2000" b="0" i="0" dirty="0">
                <a:solidFill>
                  <a:srgbClr val="000000"/>
                </a:solidFill>
                <a:effectLst/>
                <a:latin typeface="Helvetica" panose="020B0604020202020204" pitchFamily="34" charset="0"/>
              </a:rPr>
              <a:t>is: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y)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y)]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endParaRPr lang="en-IN" sz="2000" b="0" i="0" dirty="0">
              <a:solidFill>
                <a:srgbClr val="000000"/>
              </a:solidFill>
              <a:effectLst/>
              <a:latin typeface="Helvetica" panose="020B0604020202020204" pitchFamily="34" charset="0"/>
            </a:endParaRPr>
          </a:p>
          <a:p>
            <a:r>
              <a:rPr lang="en-US" sz="2000" b="0" i="0" dirty="0">
                <a:solidFill>
                  <a:srgbClr val="000000"/>
                </a:solidFill>
                <a:effectLst/>
                <a:latin typeface="Helvetica" panose="020B0604020202020204" pitchFamily="34" charset="0"/>
              </a:rPr>
              <a:t>Thus, </a:t>
            </a:r>
            <a:r>
              <a:rPr lang="en-US" sz="2000" b="1" i="0" dirty="0">
                <a:solidFill>
                  <a:srgbClr val="000000"/>
                </a:solidFill>
                <a:effectLst/>
                <a:latin typeface="inherit"/>
              </a:rPr>
              <a:t>b</a:t>
            </a:r>
            <a:r>
              <a:rPr lang="en-US" sz="2000" b="1" i="0" baseline="-25000" dirty="0">
                <a:solidFill>
                  <a:srgbClr val="000000"/>
                </a:solidFill>
                <a:effectLst/>
                <a:latin typeface="inherit"/>
              </a:rPr>
              <a:t>1 </a:t>
            </a:r>
            <a:r>
              <a:rPr lang="en-US" sz="2000" b="0" i="0" dirty="0">
                <a:solidFill>
                  <a:srgbClr val="000000"/>
                </a:solidFill>
                <a:effectLst/>
                <a:latin typeface="Helvetica" panose="020B0604020202020204" pitchFamily="34" charset="0"/>
              </a:rPr>
              <a:t>= [(194.875)(1162.5)  – (-200.375)(-953.5)]  / [(263.875) (194.875) – (-200.375)</a:t>
            </a:r>
            <a:r>
              <a:rPr lang="en-US" sz="2000" b="0" i="0" baseline="30000" dirty="0">
                <a:solidFill>
                  <a:srgbClr val="000000"/>
                </a:solidFill>
                <a:effectLst/>
                <a:latin typeface="inherit"/>
              </a:rPr>
              <a:t>2</a:t>
            </a:r>
            <a:r>
              <a:rPr lang="en-US" sz="2000" b="0" i="0" dirty="0">
                <a:solidFill>
                  <a:srgbClr val="000000"/>
                </a:solidFill>
                <a:effectLst/>
                <a:latin typeface="Helvetica" panose="020B0604020202020204" pitchFamily="34" charset="0"/>
              </a:rPr>
              <a:t>] = </a:t>
            </a:r>
            <a:r>
              <a:rPr lang="en-US" sz="2000" b="1" i="0" dirty="0">
                <a:solidFill>
                  <a:srgbClr val="000000"/>
                </a:solidFill>
                <a:effectLst/>
                <a:latin typeface="inherit"/>
              </a:rPr>
              <a:t>3.148</a:t>
            </a:r>
            <a:endParaRPr lang="en-US" sz="2000" b="1" i="0" dirty="0">
              <a:solidFill>
                <a:srgbClr val="000000"/>
              </a:solidFill>
              <a:effectLst/>
              <a:latin typeface="inherit"/>
            </a:endParaRPr>
          </a:p>
          <a:p>
            <a:r>
              <a:rPr lang="en-IN" sz="2000" b="0" i="0" dirty="0">
                <a:solidFill>
                  <a:srgbClr val="000000"/>
                </a:solidFill>
                <a:effectLst/>
                <a:latin typeface="Helvetica" panose="020B0604020202020204" pitchFamily="34" charset="0"/>
              </a:rPr>
              <a:t>The formula to calculate b</a:t>
            </a:r>
            <a:r>
              <a:rPr lang="en-IN" sz="2000" b="0" i="0" baseline="-25000" dirty="0">
                <a:solidFill>
                  <a:srgbClr val="000000"/>
                </a:solidFill>
                <a:effectLst/>
                <a:latin typeface="Helvetica" panose="020B0604020202020204" pitchFamily="34" charset="0"/>
              </a:rPr>
              <a:t>2 </a:t>
            </a:r>
            <a:r>
              <a:rPr lang="en-IN" sz="2000" b="0" i="0" dirty="0">
                <a:solidFill>
                  <a:srgbClr val="000000"/>
                </a:solidFill>
                <a:effectLst/>
                <a:latin typeface="Helvetica" panose="020B0604020202020204" pitchFamily="34" charset="0"/>
              </a:rPr>
              <a:t>is: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y)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y)]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 – (</a:t>
            </a:r>
            <a:r>
              <a:rPr lang="el-GR" sz="2000" b="0" i="0" dirty="0">
                <a:solidFill>
                  <a:srgbClr val="000000"/>
                </a:solidFill>
                <a:effectLst/>
                <a:latin typeface="Helvetica" panose="020B0604020202020204" pitchFamily="34" charset="0"/>
              </a:rPr>
              <a:t>Σ</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1</a:t>
            </a:r>
            <a:r>
              <a:rPr lang="en-IN" sz="2000" b="0" i="0" dirty="0">
                <a:solidFill>
                  <a:srgbClr val="000000"/>
                </a:solidFill>
                <a:effectLst/>
                <a:latin typeface="Helvetica" panose="020B0604020202020204" pitchFamily="34" charset="0"/>
              </a:rPr>
              <a:t>x</a:t>
            </a:r>
            <a:r>
              <a:rPr lang="en-IN" sz="2000" b="0" i="0" baseline="-25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r>
              <a:rPr lang="en-IN" sz="2000" b="0" i="0" baseline="30000" dirty="0">
                <a:solidFill>
                  <a:srgbClr val="000000"/>
                </a:solidFill>
                <a:effectLst/>
                <a:latin typeface="Helvetica" panose="020B0604020202020204" pitchFamily="34" charset="0"/>
              </a:rPr>
              <a:t>2</a:t>
            </a:r>
            <a:r>
              <a:rPr lang="en-IN" sz="2000" b="0" i="0" dirty="0">
                <a:solidFill>
                  <a:srgbClr val="000000"/>
                </a:solidFill>
                <a:effectLst/>
                <a:latin typeface="Helvetica" panose="020B0604020202020204" pitchFamily="34" charset="0"/>
              </a:rPr>
              <a:t>]</a:t>
            </a:r>
            <a:br>
              <a:rPr lang="en-IN" dirty="0">
                <a:solidFill>
                  <a:srgbClr val="000000"/>
                </a:solidFill>
                <a:latin typeface="Helvetica" panose="020B0604020202020204" pitchFamily="34" charset="0"/>
              </a:rPr>
            </a:br>
            <a:endParaRPr lang="en-IN" dirty="0">
              <a:solidFill>
                <a:srgbClr val="000000"/>
              </a:solidFill>
              <a:latin typeface="Helvetica" panose="020B0604020202020204" pitchFamily="34" charset="0"/>
            </a:endParaRPr>
          </a:p>
          <a:p>
            <a:r>
              <a:rPr lang="en-US" b="0" i="0" dirty="0">
                <a:solidFill>
                  <a:srgbClr val="000000"/>
                </a:solidFill>
                <a:effectLst/>
                <a:latin typeface="Helvetica" panose="020B0604020202020204" pitchFamily="34" charset="0"/>
              </a:rPr>
              <a:t>The formula to calculate b</a:t>
            </a:r>
            <a:r>
              <a:rPr lang="en-US" b="0" i="0" baseline="-25000" dirty="0">
                <a:solidFill>
                  <a:srgbClr val="000000"/>
                </a:solidFill>
                <a:effectLst/>
                <a:latin typeface="Helvetica" panose="020B0604020202020204" pitchFamily="34" charset="0"/>
              </a:rPr>
              <a:t>0 </a:t>
            </a:r>
            <a:r>
              <a:rPr lang="en-US" b="0" i="0" dirty="0">
                <a:solidFill>
                  <a:srgbClr val="000000"/>
                </a:solidFill>
                <a:effectLst/>
                <a:latin typeface="Helvetica" panose="020B0604020202020204" pitchFamily="34" charset="0"/>
              </a:rPr>
              <a:t>is: y – b</a:t>
            </a:r>
            <a:r>
              <a:rPr lang="en-US" b="0" i="0" baseline="-25000" dirty="0">
                <a:solidFill>
                  <a:srgbClr val="000000"/>
                </a:solidFill>
                <a:effectLst/>
                <a:latin typeface="Helvetica" panose="020B0604020202020204" pitchFamily="34" charset="0"/>
              </a:rPr>
              <a:t>1</a:t>
            </a:r>
            <a:r>
              <a:rPr lang="en-US" b="0" i="0" dirty="0">
                <a:solidFill>
                  <a:srgbClr val="000000"/>
                </a:solidFill>
                <a:effectLst/>
                <a:latin typeface="Helvetica" panose="020B0604020202020204" pitchFamily="34" charset="0"/>
              </a:rPr>
              <a:t>X</a:t>
            </a:r>
            <a:r>
              <a:rPr lang="en-US" b="0" i="0" baseline="-25000" dirty="0">
                <a:solidFill>
                  <a:srgbClr val="000000"/>
                </a:solidFill>
                <a:effectLst/>
                <a:latin typeface="Helvetica" panose="020B0604020202020204" pitchFamily="34" charset="0"/>
              </a:rPr>
              <a:t>1</a:t>
            </a:r>
            <a:r>
              <a:rPr lang="en-US" b="0" i="0" dirty="0">
                <a:solidFill>
                  <a:srgbClr val="000000"/>
                </a:solidFill>
                <a:effectLst/>
                <a:latin typeface="Helvetica" panose="020B0604020202020204" pitchFamily="34" charset="0"/>
              </a:rPr>
              <a:t> – b</a:t>
            </a:r>
            <a:r>
              <a:rPr lang="en-US" b="0" i="0" baseline="-25000" dirty="0">
                <a:solidFill>
                  <a:srgbClr val="000000"/>
                </a:solidFill>
                <a:effectLst/>
                <a:latin typeface="Helvetica" panose="020B0604020202020204" pitchFamily="34" charset="0"/>
              </a:rPr>
              <a:t>2</a:t>
            </a:r>
            <a:r>
              <a:rPr lang="en-US" b="0" i="0" dirty="0">
                <a:solidFill>
                  <a:srgbClr val="000000"/>
                </a:solidFill>
                <a:effectLst/>
                <a:latin typeface="Helvetica" panose="020B0604020202020204" pitchFamily="34" charset="0"/>
              </a:rPr>
              <a:t>X</a:t>
            </a:r>
            <a:r>
              <a:rPr lang="en-US" b="0" i="0" baseline="-25000" dirty="0">
                <a:solidFill>
                  <a:srgbClr val="000000"/>
                </a:solidFill>
                <a:effectLst/>
                <a:latin typeface="Helvetica" panose="020B0604020202020204" pitchFamily="34" charset="0"/>
              </a:rPr>
              <a:t>2</a:t>
            </a:r>
            <a:endParaRPr lang="en-US" b="0" i="0" baseline="-25000" dirty="0">
              <a:solidFill>
                <a:srgbClr val="000000"/>
              </a:solidFill>
              <a:effectLst/>
              <a:latin typeface="Helvetica" panose="020B0604020202020204" pitchFamily="34" charset="0"/>
            </a:endParaRPr>
          </a:p>
          <a:p>
            <a:r>
              <a:rPr lang="en-US" b="0" i="0" dirty="0">
                <a:solidFill>
                  <a:srgbClr val="000000"/>
                </a:solidFill>
                <a:effectLst/>
                <a:latin typeface="Helvetica" panose="020B0604020202020204" pitchFamily="34" charset="0"/>
              </a:rPr>
              <a:t>Thus, </a:t>
            </a:r>
            <a:r>
              <a:rPr lang="en-US" b="1" i="0" dirty="0">
                <a:solidFill>
                  <a:srgbClr val="000000"/>
                </a:solidFill>
                <a:effectLst/>
                <a:latin typeface="Helvetica" panose="020B0604020202020204" pitchFamily="34" charset="0"/>
              </a:rPr>
              <a:t>b</a:t>
            </a:r>
            <a:r>
              <a:rPr lang="en-US" b="1" i="0" baseline="-25000" dirty="0">
                <a:solidFill>
                  <a:srgbClr val="000000"/>
                </a:solidFill>
                <a:effectLst/>
                <a:latin typeface="inherit"/>
              </a:rPr>
              <a:t>0 </a:t>
            </a:r>
            <a:r>
              <a:rPr lang="en-US" b="0" i="0" dirty="0">
                <a:solidFill>
                  <a:srgbClr val="000000"/>
                </a:solidFill>
                <a:effectLst/>
                <a:latin typeface="Helvetica" panose="020B0604020202020204" pitchFamily="34" charset="0"/>
              </a:rPr>
              <a:t>= 181.5 – 3.148(69.375) – (-1.656)(18.125) = </a:t>
            </a:r>
            <a:r>
              <a:rPr lang="en-US" b="1" i="0" dirty="0">
                <a:solidFill>
                  <a:srgbClr val="000000"/>
                </a:solidFill>
                <a:effectLst/>
                <a:latin typeface="Helvetica" panose="020B0604020202020204" pitchFamily="34" charset="0"/>
              </a:rPr>
              <a:t>-6.867</a:t>
            </a:r>
            <a:endParaRPr lang="en-IN"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918"/>
            <a:ext cx="8229600" cy="634082"/>
          </a:xfrm>
        </p:spPr>
        <p:txBody>
          <a:bodyPr>
            <a:noAutofit/>
          </a:bodyPr>
          <a:lstStyle/>
          <a:p>
            <a:r>
              <a:rPr lang="en-US" sz="2800" b="1" i="0" dirty="0">
                <a:solidFill>
                  <a:srgbClr val="000000"/>
                </a:solidFill>
                <a:effectLst/>
                <a:latin typeface="Helvetica" panose="020B0604020202020204" pitchFamily="34" charset="0"/>
              </a:rPr>
              <a:t>Step 5: Place b</a:t>
            </a:r>
            <a:r>
              <a:rPr lang="en-US" sz="2800" b="1" i="0" baseline="-25000" dirty="0">
                <a:solidFill>
                  <a:srgbClr val="000000"/>
                </a:solidFill>
                <a:effectLst/>
                <a:latin typeface="inherit"/>
              </a:rPr>
              <a:t>0</a:t>
            </a:r>
            <a:r>
              <a:rPr lang="en-US" sz="2800" b="1" i="0" dirty="0">
                <a:solidFill>
                  <a:srgbClr val="000000"/>
                </a:solidFill>
                <a:effectLst/>
                <a:latin typeface="Helvetica" panose="020B0604020202020204" pitchFamily="34" charset="0"/>
              </a:rPr>
              <a:t>, b</a:t>
            </a:r>
            <a:r>
              <a:rPr lang="en-US" sz="2800" b="1" i="0" baseline="-25000" dirty="0">
                <a:solidFill>
                  <a:srgbClr val="000000"/>
                </a:solidFill>
                <a:effectLst/>
                <a:latin typeface="inherit"/>
              </a:rPr>
              <a:t>1</a:t>
            </a:r>
            <a:r>
              <a:rPr lang="en-US" sz="2800" b="1" i="0" dirty="0">
                <a:solidFill>
                  <a:srgbClr val="000000"/>
                </a:solidFill>
                <a:effectLst/>
                <a:latin typeface="Helvetica" panose="020B0604020202020204" pitchFamily="34" charset="0"/>
              </a:rPr>
              <a:t>, and b</a:t>
            </a:r>
            <a:r>
              <a:rPr lang="en-US" sz="2800" b="1" i="0" baseline="-25000" dirty="0">
                <a:solidFill>
                  <a:srgbClr val="000000"/>
                </a:solidFill>
                <a:effectLst/>
                <a:latin typeface="inherit"/>
              </a:rPr>
              <a:t>2</a:t>
            </a:r>
            <a:r>
              <a:rPr lang="en-US" sz="2800" b="1" i="0" dirty="0">
                <a:solidFill>
                  <a:srgbClr val="000000"/>
                </a:solidFill>
                <a:effectLst/>
                <a:latin typeface="Helvetica" panose="020B0604020202020204" pitchFamily="34" charset="0"/>
              </a:rPr>
              <a:t> in the estimated linear regression equation.</a:t>
            </a:r>
            <a:endParaRPr lang="en-IN" sz="2800" dirty="0"/>
          </a:p>
        </p:txBody>
      </p:sp>
      <p:sp>
        <p:nvSpPr>
          <p:cNvPr id="3" name="Content Placeholder 2"/>
          <p:cNvSpPr>
            <a:spLocks noGrp="1"/>
          </p:cNvSpPr>
          <p:nvPr>
            <p:ph idx="1"/>
          </p:nvPr>
        </p:nvSpPr>
        <p:spPr>
          <a:xfrm>
            <a:off x="457200" y="1268761"/>
            <a:ext cx="8229600" cy="5314968"/>
          </a:xfrm>
        </p:spPr>
        <p:txBody>
          <a:bodyPr/>
          <a:lstStyle/>
          <a:p>
            <a:r>
              <a:rPr lang="en-US" b="0" i="0" dirty="0">
                <a:solidFill>
                  <a:srgbClr val="000000"/>
                </a:solidFill>
                <a:effectLst/>
                <a:latin typeface="Helvetica" panose="020B0604020202020204" pitchFamily="34" charset="0"/>
              </a:rPr>
              <a:t>The estimated linear regression equation is: ŷ = b</a:t>
            </a:r>
            <a:r>
              <a:rPr lang="en-US" b="0" i="0" baseline="-25000" dirty="0">
                <a:solidFill>
                  <a:srgbClr val="000000"/>
                </a:solidFill>
                <a:effectLst/>
                <a:latin typeface="Helvetica" panose="020B0604020202020204" pitchFamily="34" charset="0"/>
              </a:rPr>
              <a:t>0</a:t>
            </a:r>
            <a:r>
              <a:rPr lang="en-US" b="0" i="0" dirty="0">
                <a:solidFill>
                  <a:srgbClr val="000000"/>
                </a:solidFill>
                <a:effectLst/>
                <a:latin typeface="Helvetica" panose="020B0604020202020204" pitchFamily="34" charset="0"/>
              </a:rPr>
              <a:t> + b</a:t>
            </a:r>
            <a:r>
              <a:rPr lang="en-US" b="0" i="0" baseline="-25000" dirty="0">
                <a:solidFill>
                  <a:srgbClr val="000000"/>
                </a:solidFill>
                <a:effectLst/>
                <a:latin typeface="Helvetica" panose="020B0604020202020204" pitchFamily="34" charset="0"/>
              </a:rPr>
              <a:t>1</a:t>
            </a:r>
            <a:r>
              <a:rPr lang="en-US" b="0" i="0" dirty="0">
                <a:solidFill>
                  <a:srgbClr val="000000"/>
                </a:solidFill>
                <a:effectLst/>
                <a:latin typeface="Helvetica" panose="020B0604020202020204" pitchFamily="34" charset="0"/>
              </a:rPr>
              <a:t>*x</a:t>
            </a:r>
            <a:r>
              <a:rPr lang="en-US" b="0" i="0" baseline="-25000" dirty="0">
                <a:solidFill>
                  <a:srgbClr val="000000"/>
                </a:solidFill>
                <a:effectLst/>
                <a:latin typeface="Helvetica" panose="020B0604020202020204" pitchFamily="34" charset="0"/>
              </a:rPr>
              <a:t>1</a:t>
            </a:r>
            <a:r>
              <a:rPr lang="en-US" b="0" i="0" dirty="0">
                <a:solidFill>
                  <a:srgbClr val="000000"/>
                </a:solidFill>
                <a:effectLst/>
                <a:latin typeface="Helvetica" panose="020B0604020202020204" pitchFamily="34" charset="0"/>
              </a:rPr>
              <a:t> + b</a:t>
            </a:r>
            <a:r>
              <a:rPr lang="en-US" b="0" i="0" baseline="-25000" dirty="0">
                <a:solidFill>
                  <a:srgbClr val="000000"/>
                </a:solidFill>
                <a:effectLst/>
                <a:latin typeface="Helvetica" panose="020B0604020202020204" pitchFamily="34" charset="0"/>
              </a:rPr>
              <a:t>2</a:t>
            </a:r>
            <a:r>
              <a:rPr lang="en-US" b="0" i="0" dirty="0">
                <a:solidFill>
                  <a:srgbClr val="000000"/>
                </a:solidFill>
                <a:effectLst/>
                <a:latin typeface="Helvetica" panose="020B0604020202020204" pitchFamily="34" charset="0"/>
              </a:rPr>
              <a:t>*x</a:t>
            </a:r>
            <a:r>
              <a:rPr lang="en-US" b="0" i="0" baseline="-25000" dirty="0">
                <a:solidFill>
                  <a:srgbClr val="000000"/>
                </a:solidFill>
                <a:effectLst/>
                <a:latin typeface="Helvetica" panose="020B0604020202020204" pitchFamily="34" charset="0"/>
              </a:rPr>
              <a:t>2</a:t>
            </a:r>
            <a:endParaRPr lang="en-US" b="0" i="0" baseline="-25000" dirty="0">
              <a:solidFill>
                <a:srgbClr val="000000"/>
              </a:solidFill>
              <a:effectLst/>
              <a:latin typeface="Helvetica" panose="020B0604020202020204" pitchFamily="34" charset="0"/>
            </a:endParaRPr>
          </a:p>
          <a:p>
            <a:r>
              <a:rPr lang="en-US" b="0" i="0" dirty="0">
                <a:solidFill>
                  <a:srgbClr val="000000"/>
                </a:solidFill>
                <a:effectLst/>
                <a:latin typeface="Helvetica" panose="020B0604020202020204" pitchFamily="34" charset="0"/>
              </a:rPr>
              <a:t>In our example, it is </a:t>
            </a:r>
            <a:r>
              <a:rPr lang="en-US" b="1" i="0" dirty="0">
                <a:solidFill>
                  <a:srgbClr val="000000"/>
                </a:solidFill>
                <a:effectLst/>
                <a:latin typeface="Helvetica" panose="020B0604020202020204" pitchFamily="34" charset="0"/>
              </a:rPr>
              <a:t>ŷ = -6.867 + 3.148x</a:t>
            </a:r>
            <a:r>
              <a:rPr lang="en-US" b="1" i="0" baseline="-25000" dirty="0">
                <a:solidFill>
                  <a:srgbClr val="000000"/>
                </a:solidFill>
                <a:effectLst/>
                <a:latin typeface="inherit"/>
              </a:rPr>
              <a:t>1</a:t>
            </a:r>
            <a:r>
              <a:rPr lang="en-US" b="1" i="0" dirty="0">
                <a:solidFill>
                  <a:srgbClr val="000000"/>
                </a:solidFill>
                <a:effectLst/>
                <a:latin typeface="Helvetica" panose="020B0604020202020204" pitchFamily="34" charset="0"/>
              </a:rPr>
              <a:t> – 1.656x</a:t>
            </a:r>
            <a:r>
              <a:rPr lang="en-US" b="1" i="0" baseline="-25000" dirty="0">
                <a:solidFill>
                  <a:srgbClr val="000000"/>
                </a:solidFill>
                <a:effectLst/>
                <a:latin typeface="inherit"/>
              </a:rPr>
              <a:t>2</a:t>
            </a:r>
            <a:endParaRPr lang="en-US" baseline="-25000" dirty="0">
              <a:solidFill>
                <a:srgbClr val="000000"/>
              </a:solidFill>
              <a:latin typeface="Helvetica" panose="020B0604020202020204" pitchFamily="34" charset="0"/>
            </a:endParaRPr>
          </a:p>
          <a:p>
            <a:endParaRPr lang="en-IN"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Autofit/>
          </a:bodyPr>
          <a:lstStyle/>
          <a:p>
            <a:r>
              <a:rPr lang="en-US" sz="2400" b="0" i="0" dirty="0">
                <a:solidFill>
                  <a:srgbClr val="610B4B"/>
                </a:solidFill>
                <a:effectLst/>
                <a:latin typeface="erdana"/>
              </a:rPr>
              <a:t>Implementation of Multiple Linear Regression model using Python:</a:t>
            </a:r>
            <a:br>
              <a:rPr lang="en-US" sz="2400" b="0" i="0" dirty="0">
                <a:solidFill>
                  <a:srgbClr val="610B4B"/>
                </a:solidFill>
                <a:effectLst/>
                <a:latin typeface="erdana"/>
              </a:rPr>
            </a:br>
            <a:endParaRPr lang="en-IN" sz="2400" dirty="0"/>
          </a:p>
        </p:txBody>
      </p:sp>
      <p:sp>
        <p:nvSpPr>
          <p:cNvPr id="3" name="Content Placeholder 2"/>
          <p:cNvSpPr>
            <a:spLocks noGrp="1"/>
          </p:cNvSpPr>
          <p:nvPr>
            <p:ph idx="1"/>
          </p:nvPr>
        </p:nvSpPr>
        <p:spPr>
          <a:xfrm>
            <a:off x="457200" y="548680"/>
            <a:ext cx="8229600" cy="6309320"/>
          </a:xfrm>
        </p:spPr>
        <p:txBody>
          <a:bodyPr>
            <a:normAutofit/>
          </a:bodyPr>
          <a:lstStyle/>
          <a:p>
            <a:r>
              <a:rPr lang="en-US" sz="2000" b="0" i="0" dirty="0">
                <a:solidFill>
                  <a:srgbClr val="000000"/>
                </a:solidFill>
                <a:effectLst/>
                <a:latin typeface="Verdana" panose="020B0604030504040204" pitchFamily="34" charset="0"/>
              </a:rPr>
              <a:t>We have a dataset of </a:t>
            </a:r>
            <a:r>
              <a:rPr lang="en-US" sz="2000" b="1" i="0" dirty="0">
                <a:effectLst/>
                <a:latin typeface="Verdana" panose="020B0604030504040204" pitchFamily="34" charset="0"/>
              </a:rPr>
              <a:t>50 start-up companies</a:t>
            </a:r>
            <a:r>
              <a:rPr lang="en-US" sz="2000" b="0" i="0" dirty="0">
                <a:solidFill>
                  <a:srgbClr val="000000"/>
                </a:solidFill>
                <a:effectLst/>
                <a:latin typeface="Verdana" panose="020B0604030504040204" pitchFamily="34" charset="0"/>
              </a:rPr>
              <a:t>. This dataset contains five main information: </a:t>
            </a:r>
            <a:r>
              <a:rPr lang="en-US" sz="2000" b="1" i="0" dirty="0">
                <a:effectLst/>
                <a:latin typeface="Verdana" panose="020B0604030504040204" pitchFamily="34" charset="0"/>
              </a:rPr>
              <a:t>R&amp;D Spend, Administration Spend, Marketing Spend, State, and Profit for a financial year</a:t>
            </a:r>
            <a:r>
              <a:rPr lang="en-US" sz="2000" b="0" i="0" dirty="0">
                <a:solidFill>
                  <a:srgbClr val="000000"/>
                </a:solidFill>
                <a:effectLst/>
                <a:latin typeface="Verdana" panose="020B0604030504040204" pitchFamily="34" charset="0"/>
              </a:rPr>
              <a:t>. Our goal is to create a model that can easily determine which company has a maximum profit, and which is the most affecting factor for the profit of a company.</a:t>
            </a:r>
            <a:endParaRPr lang="en-US" sz="20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Since we need to find the Profit, so it is the dependent variable, and the other four variables are independent variables. Below are the main steps of deploying the MLR model:</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0000"/>
                </a:solidFill>
                <a:effectLst/>
                <a:latin typeface="Verdana" panose="020B0604030504040204" pitchFamily="34" charset="0"/>
              </a:rPr>
              <a:t>Data Pre-processing Steps</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0000"/>
                </a:solidFill>
                <a:effectLst/>
                <a:latin typeface="Verdana" panose="020B0604030504040204" pitchFamily="34" charset="0"/>
              </a:rPr>
              <a:t>Fitting the MLR model to the training set</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1" i="0" dirty="0">
                <a:solidFill>
                  <a:srgbClr val="000000"/>
                </a:solidFill>
                <a:effectLst/>
                <a:latin typeface="Verdana" panose="020B0604030504040204" pitchFamily="34" charset="0"/>
              </a:rPr>
              <a:t>Predicting the result of the test set</a:t>
            </a:r>
            <a:endParaRPr lang="en-US" sz="18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effectLst/>
                <a:latin typeface="Verdana" panose="020B0604030504040204" pitchFamily="34" charset="0"/>
              </a:rPr>
              <a:t>Data Pre-processing Step:</a:t>
            </a:r>
            <a:endParaRPr lang="en-IN" dirty="0"/>
          </a:p>
        </p:txBody>
      </p:sp>
      <p:sp>
        <p:nvSpPr>
          <p:cNvPr id="3" name="Content Placeholder 2"/>
          <p:cNvSpPr>
            <a:spLocks noGrp="1"/>
          </p:cNvSpPr>
          <p:nvPr>
            <p:ph idx="1"/>
          </p:nvPr>
        </p:nvSpPr>
        <p:spPr>
          <a:xfrm>
            <a:off x="457200" y="692696"/>
            <a:ext cx="8229600" cy="6120680"/>
          </a:xfrm>
        </p:spPr>
        <p:txBody>
          <a:bodyPr>
            <a:normAutofit lnSpcReduction="10000"/>
          </a:bodyPr>
          <a:lstStyle/>
          <a:p>
            <a:r>
              <a:rPr lang="en-US" sz="1800" b="1" dirty="0">
                <a:solidFill>
                  <a:srgbClr val="000000"/>
                </a:solidFill>
                <a:effectLst/>
                <a:latin typeface="Verdana" panose="020B0604030504040204" pitchFamily="34" charset="0"/>
              </a:rPr>
              <a:t>Extracting dependent and independent Variables:</a:t>
            </a:r>
            <a:endParaRPr lang="en-US" sz="1800" b="0" dirty="0">
              <a:solidFill>
                <a:srgbClr val="000000"/>
              </a:solidFill>
              <a:effectLst/>
              <a:latin typeface="Verdana" panose="020B0604030504040204" pitchFamily="34" charset="0"/>
            </a:endParaRPr>
          </a:p>
          <a:p>
            <a:r>
              <a:rPr lang="en-IN" dirty="0"/>
              <a:t>x=</a:t>
            </a:r>
            <a:r>
              <a:rPr lang="en-IN" dirty="0" err="1"/>
              <a:t>data_set.iloc</a:t>
            </a:r>
            <a:r>
              <a:rPr lang="en-IN" dirty="0"/>
              <a:t>[:,1:5].values</a:t>
            </a:r>
            <a:endParaRPr lang="en-IN" dirty="0"/>
          </a:p>
          <a:p>
            <a:r>
              <a:rPr lang="en-US" dirty="0"/>
              <a:t>y=</a:t>
            </a:r>
            <a:r>
              <a:rPr lang="en-US" dirty="0" err="1"/>
              <a:t>data_set.iloc</a:t>
            </a:r>
            <a:r>
              <a:rPr lang="en-US" dirty="0"/>
              <a:t>[:,5].values</a:t>
            </a:r>
            <a:endParaRPr lang="en-US" dirty="0"/>
          </a:p>
          <a:p>
            <a:endParaRPr lang="en-US" dirty="0"/>
          </a:p>
          <a:p>
            <a:r>
              <a:rPr lang="en-IN" sz="1800" b="1" i="0" dirty="0">
                <a:effectLst/>
                <a:latin typeface="Verdana" panose="020B0604030504040204" pitchFamily="34" charset="0"/>
              </a:rPr>
              <a:t>Encoding Dummy Variables:</a:t>
            </a:r>
            <a:endParaRPr lang="en-US" sz="1800" dirty="0"/>
          </a:p>
          <a:p>
            <a:r>
              <a:rPr lang="en-US" sz="1400" b="0" i="0" dirty="0">
                <a:solidFill>
                  <a:srgbClr val="000000"/>
                </a:solidFill>
                <a:effectLst/>
                <a:latin typeface="Verdana" panose="020B0604030504040204" pitchFamily="34" charset="0"/>
              </a:rPr>
              <a:t>As we have one categorical variable (State), which cannot be directly applied to the model, so we will encode it. To encode the categorical variable into numbers, we will use the </a:t>
            </a:r>
            <a:r>
              <a:rPr lang="en-US" sz="1400" b="1" i="0" dirty="0" err="1">
                <a:effectLst/>
                <a:latin typeface="Verdana" panose="020B0604030504040204" pitchFamily="34" charset="0"/>
              </a:rPr>
              <a:t>LabelEncoder</a:t>
            </a:r>
            <a:r>
              <a:rPr lang="en-US" sz="1400" b="0" i="0" dirty="0">
                <a:solidFill>
                  <a:srgbClr val="000000"/>
                </a:solidFill>
                <a:effectLst/>
                <a:latin typeface="Verdana" panose="020B0604030504040204" pitchFamily="34" charset="0"/>
              </a:rPr>
              <a:t> class. </a:t>
            </a:r>
            <a:endParaRPr lang="en-US" sz="1400" b="0" i="0" dirty="0">
              <a:solidFill>
                <a:srgbClr val="000000"/>
              </a:solidFill>
              <a:effectLst/>
              <a:latin typeface="Verdana" panose="020B0604030504040204" pitchFamily="34" charset="0"/>
            </a:endParaRPr>
          </a:p>
          <a:p>
            <a:r>
              <a:rPr lang="en-IN" sz="1400" b="0" i="0" dirty="0">
                <a:solidFill>
                  <a:srgbClr val="000000"/>
                </a:solidFill>
                <a:effectLst/>
                <a:latin typeface="Verdana" panose="020B0604030504040204" pitchFamily="34" charset="0"/>
              </a:rPr>
              <a:t>#Catgorical data  </a:t>
            </a:r>
            <a:endParaRPr lang="en-IN" sz="14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from </a:t>
            </a:r>
            <a:r>
              <a:rPr lang="en-IN" sz="1600" b="0" i="0" dirty="0" err="1">
                <a:solidFill>
                  <a:srgbClr val="000000"/>
                </a:solidFill>
                <a:effectLst/>
                <a:latin typeface="Verdana" panose="020B0604030504040204" pitchFamily="34" charset="0"/>
              </a:rPr>
              <a:t>sklearn.preprocessing</a:t>
            </a:r>
            <a:r>
              <a:rPr lang="en-IN" sz="1600" b="0" i="0" dirty="0">
                <a:solidFill>
                  <a:srgbClr val="000000"/>
                </a:solidFill>
                <a:effectLst/>
                <a:latin typeface="Verdana" panose="020B0604030504040204" pitchFamily="34" charset="0"/>
              </a:rPr>
              <a:t> </a:t>
            </a:r>
            <a:r>
              <a:rPr lang="en-IN" sz="1600" b="1" i="0" dirty="0">
                <a:solidFill>
                  <a:srgbClr val="006699"/>
                </a:solidFill>
                <a:effectLst/>
                <a:latin typeface="Verdana" panose="020B0604030504040204" pitchFamily="34" charset="0"/>
              </a:rPr>
              <a:t>import</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LabelEncoder</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OneHotEncoder</a:t>
            </a:r>
            <a:r>
              <a:rPr lang="en-IN" sz="1600" b="0" i="0" dirty="0">
                <a:solidFill>
                  <a:srgbClr val="000000"/>
                </a:solidFill>
                <a:effectLst/>
                <a:latin typeface="Verdana" panose="020B0604030504040204" pitchFamily="34" charset="0"/>
              </a:rPr>
              <a:t>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0" i="0" dirty="0" err="1">
                <a:solidFill>
                  <a:srgbClr val="000000"/>
                </a:solidFill>
                <a:effectLst/>
                <a:latin typeface="Verdana" panose="020B0604030504040204" pitchFamily="34" charset="0"/>
              </a:rPr>
              <a:t>labelencoder_x</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LabelEncoder</a:t>
            </a:r>
            <a:r>
              <a:rPr lang="en-IN" sz="1600" b="0" i="0" dirty="0">
                <a:solidFill>
                  <a:srgbClr val="000000"/>
                </a:solidFill>
                <a:effectLst/>
                <a:latin typeface="Verdana" panose="020B0604030504040204" pitchFamily="34" charset="0"/>
              </a:rPr>
              <a:t>()  </a:t>
            </a:r>
            <a:endParaRPr lang="en-IN" sz="1600" b="0" i="0" dirty="0">
              <a:solidFill>
                <a:srgbClr val="000000"/>
              </a:solidFill>
              <a:effectLst/>
              <a:latin typeface="Verdana" panose="020B0604030504040204" pitchFamily="34" charset="0"/>
            </a:endParaRPr>
          </a:p>
          <a:p>
            <a:pPr algn="l">
              <a:buFont typeface="+mj-lt"/>
              <a:buAutoNum type="arabicPeriod"/>
            </a:pPr>
            <a:r>
              <a:rPr lang="en-IN" sz="1600" b="0" i="0" dirty="0">
                <a:solidFill>
                  <a:srgbClr val="000000"/>
                </a:solidFill>
                <a:effectLst/>
                <a:latin typeface="Verdana" panose="020B0604030504040204" pitchFamily="34" charset="0"/>
              </a:rPr>
              <a:t>x[:, </a:t>
            </a:r>
            <a:r>
              <a:rPr lang="en-IN" sz="1600" b="0" i="0" dirty="0">
                <a:solidFill>
                  <a:srgbClr val="C00000"/>
                </a:solidFill>
                <a:effectLst/>
                <a:latin typeface="Verdana" panose="020B0604030504040204" pitchFamily="34" charset="0"/>
              </a:rPr>
              <a:t>3</a:t>
            </a:r>
            <a:r>
              <a:rPr lang="en-IN" sz="1600" b="0" i="0" dirty="0">
                <a:solidFill>
                  <a:srgbClr val="000000"/>
                </a:solidFill>
                <a:effectLst/>
                <a:latin typeface="Verdana" panose="020B0604030504040204" pitchFamily="34" charset="0"/>
              </a:rPr>
              <a:t>]= </a:t>
            </a:r>
            <a:r>
              <a:rPr lang="en-IN" sz="1600" b="0" i="0" dirty="0" err="1">
                <a:solidFill>
                  <a:srgbClr val="000000"/>
                </a:solidFill>
                <a:effectLst/>
                <a:latin typeface="Verdana" panose="020B0604030504040204" pitchFamily="34" charset="0"/>
              </a:rPr>
              <a:t>labelencoder_x.fit_transform</a:t>
            </a:r>
            <a:r>
              <a:rPr lang="en-IN" sz="1600" b="0" i="0" dirty="0">
                <a:solidFill>
                  <a:srgbClr val="000000"/>
                </a:solidFill>
                <a:effectLst/>
                <a:latin typeface="Verdana" panose="020B0604030504040204" pitchFamily="34" charset="0"/>
              </a:rPr>
              <a:t>(x[:,</a:t>
            </a:r>
            <a:r>
              <a:rPr lang="en-IN" sz="1600" b="0" i="0" dirty="0">
                <a:solidFill>
                  <a:srgbClr val="C00000"/>
                </a:solidFill>
                <a:effectLst/>
                <a:latin typeface="Verdana" panose="020B0604030504040204" pitchFamily="34" charset="0"/>
              </a:rPr>
              <a:t>3</a:t>
            </a:r>
            <a:r>
              <a:rPr lang="en-IN" sz="1600" b="0" i="0" dirty="0">
                <a:solidFill>
                  <a:srgbClr val="000000"/>
                </a:solidFill>
                <a:effectLst/>
                <a:latin typeface="Verdana" panose="020B0604030504040204" pitchFamily="34" charset="0"/>
              </a:rPr>
              <a:t>]) </a:t>
            </a:r>
            <a:endParaRPr lang="en-IN" sz="1600" b="0" i="0" dirty="0">
              <a:solidFill>
                <a:srgbClr val="000000"/>
              </a:solidFill>
              <a:effectLst/>
              <a:latin typeface="Verdana" panose="020B0604030504040204" pitchFamily="34" charset="0"/>
            </a:endParaRPr>
          </a:p>
          <a:p>
            <a:pPr algn="l">
              <a:buFont typeface="+mj-lt"/>
              <a:buAutoNum type="arabicPeriod"/>
            </a:pPr>
            <a:r>
              <a:rPr lang="en-US" sz="1600" b="0" i="0" dirty="0">
                <a:solidFill>
                  <a:srgbClr val="000000"/>
                </a:solidFill>
                <a:effectLst/>
                <a:latin typeface="Verdana" panose="020B0604030504040204" pitchFamily="34" charset="0"/>
              </a:rPr>
              <a:t>from </a:t>
            </a:r>
            <a:r>
              <a:rPr lang="en-US" sz="1600" b="0" i="0" dirty="0" err="1">
                <a:solidFill>
                  <a:srgbClr val="000000"/>
                </a:solidFill>
                <a:effectLst/>
                <a:latin typeface="Verdana" panose="020B0604030504040204" pitchFamily="34" charset="0"/>
              </a:rPr>
              <a:t>sklearn.compose</a:t>
            </a:r>
            <a:r>
              <a:rPr lang="en-US" sz="1600" b="0" i="0" dirty="0">
                <a:solidFill>
                  <a:srgbClr val="000000"/>
                </a:solidFill>
                <a:effectLst/>
                <a:latin typeface="Verdana" panose="020B0604030504040204" pitchFamily="34" charset="0"/>
              </a:rPr>
              <a:t> import </a:t>
            </a:r>
            <a:r>
              <a:rPr lang="en-US" sz="1600" b="0" i="0" dirty="0" err="1">
                <a:solidFill>
                  <a:srgbClr val="000000"/>
                </a:solidFill>
                <a:effectLst/>
                <a:latin typeface="Verdana" panose="020B0604030504040204" pitchFamily="34" charset="0"/>
              </a:rPr>
              <a:t>ColumnTransformer</a:t>
            </a:r>
            <a:endParaRPr lang="en-IN" sz="1600" dirty="0">
              <a:solidFill>
                <a:srgbClr val="000000"/>
              </a:solidFill>
              <a:latin typeface="Verdana" panose="020B0604030504040204" pitchFamily="34" charset="0"/>
            </a:endParaRPr>
          </a:p>
          <a:p>
            <a:pPr algn="l">
              <a:buFont typeface="+mj-lt"/>
              <a:buAutoNum type="arabicPeriod"/>
            </a:pPr>
            <a:r>
              <a:rPr lang="en-US" sz="1600" b="0" i="0" dirty="0" err="1">
                <a:solidFill>
                  <a:srgbClr val="000000"/>
                </a:solidFill>
                <a:effectLst/>
                <a:latin typeface="Verdana" panose="020B0604030504040204" pitchFamily="34" charset="0"/>
              </a:rPr>
              <a:t>ct</a:t>
            </a:r>
            <a:r>
              <a:rPr lang="en-US" sz="1600" b="0" i="0" dirty="0">
                <a:solidFill>
                  <a:srgbClr val="000000"/>
                </a:solidFill>
                <a:effectLst/>
                <a:latin typeface="Verdana" panose="020B0604030504040204" pitchFamily="34" charset="0"/>
              </a:rPr>
              <a:t>=</a:t>
            </a:r>
            <a:r>
              <a:rPr lang="en-US" sz="1600" b="0" i="0" dirty="0" err="1">
                <a:solidFill>
                  <a:srgbClr val="000000"/>
                </a:solidFill>
                <a:effectLst/>
                <a:latin typeface="Verdana" panose="020B0604030504040204" pitchFamily="34" charset="0"/>
              </a:rPr>
              <a:t>ColumnTransformer</a:t>
            </a:r>
            <a:r>
              <a:rPr lang="en-US" sz="1600" b="0" i="0" dirty="0">
                <a:solidFill>
                  <a:srgbClr val="000000"/>
                </a:solidFill>
                <a:effectLst/>
                <a:latin typeface="Verdana" panose="020B0604030504040204" pitchFamily="34" charset="0"/>
              </a:rPr>
              <a:t>([('State',</a:t>
            </a:r>
            <a:r>
              <a:rPr lang="en-US" sz="1600" b="0" i="0" dirty="0" err="1">
                <a:solidFill>
                  <a:srgbClr val="000000"/>
                </a:solidFill>
                <a:effectLst/>
                <a:latin typeface="Verdana" panose="020B0604030504040204" pitchFamily="34" charset="0"/>
              </a:rPr>
              <a:t>OneHotEncoder</a:t>
            </a:r>
            <a:r>
              <a:rPr lang="en-US" sz="1600" b="0" i="0" dirty="0">
                <a:solidFill>
                  <a:srgbClr val="000000"/>
                </a:solidFill>
                <a:effectLst/>
                <a:latin typeface="Verdana" panose="020B0604030504040204" pitchFamily="34" charset="0"/>
              </a:rPr>
              <a:t>(),[3])],remainder='passthrough’)</a:t>
            </a:r>
            <a:endParaRPr lang="en-IN" sz="1600" b="0" i="0" dirty="0">
              <a:solidFill>
                <a:srgbClr val="000000"/>
              </a:solidFill>
              <a:effectLst/>
              <a:latin typeface="Verdana" panose="020B0604030504040204" pitchFamily="34" charset="0"/>
            </a:endParaRPr>
          </a:p>
          <a:p>
            <a:pPr algn="l">
              <a:buFont typeface="+mj-lt"/>
              <a:buAutoNum type="arabicPeriod"/>
            </a:pPr>
            <a:r>
              <a:rPr lang="fr-FR" sz="1600" b="0" i="0" dirty="0">
                <a:solidFill>
                  <a:srgbClr val="000000"/>
                </a:solidFill>
                <a:effectLst/>
                <a:latin typeface="Verdana" panose="020B0604030504040204" pitchFamily="34" charset="0"/>
              </a:rPr>
              <a:t>x=</a:t>
            </a:r>
            <a:r>
              <a:rPr lang="fr-FR" sz="1600" b="0" i="0" dirty="0" err="1">
                <a:solidFill>
                  <a:srgbClr val="000000"/>
                </a:solidFill>
                <a:effectLst/>
                <a:latin typeface="Verdana" panose="020B0604030504040204" pitchFamily="34" charset="0"/>
              </a:rPr>
              <a:t>ct.fit_transform</a:t>
            </a:r>
            <a:r>
              <a:rPr lang="fr-FR" sz="1600" b="0" i="0" dirty="0">
                <a:solidFill>
                  <a:srgbClr val="000000"/>
                </a:solidFill>
                <a:effectLst/>
                <a:latin typeface="Verdana" panose="020B0604030504040204" pitchFamily="34" charset="0"/>
              </a:rPr>
              <a:t>(x)</a:t>
            </a:r>
            <a:endParaRPr lang="en-IN" sz="1600" dirty="0">
              <a:solidFill>
                <a:srgbClr val="000000"/>
              </a:solidFill>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Now, we are writing a single line of code just to avoid the dummy variable trap:</a:t>
            </a:r>
            <a:endParaRPr lang="en-US" sz="1600" b="0" dirty="0">
              <a:solidFill>
                <a:srgbClr val="000000"/>
              </a:solidFill>
              <a:effectLst/>
              <a:latin typeface="Verdana" panose="020B0604030504040204" pitchFamily="34" charset="0"/>
            </a:endParaRPr>
          </a:p>
          <a:p>
            <a:pPr algn="l">
              <a:buFont typeface="+mj-lt"/>
              <a:buAutoNum type="arabicPeriod"/>
            </a:pPr>
            <a:r>
              <a:rPr lang="en-US" sz="1600" b="0" i="0" dirty="0">
                <a:solidFill>
                  <a:srgbClr val="000000"/>
                </a:solidFill>
                <a:effectLst/>
                <a:latin typeface="Verdana" panose="020B0604030504040204" pitchFamily="34" charset="0"/>
              </a:rPr>
              <a:t>#avoiding the dummy variable trap:  </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0" i="0" dirty="0">
                <a:solidFill>
                  <a:srgbClr val="000000"/>
                </a:solidFill>
                <a:effectLst/>
                <a:latin typeface="Verdana" panose="020B0604030504040204" pitchFamily="34" charset="0"/>
              </a:rPr>
              <a:t>x = x[:, </a:t>
            </a:r>
            <a:r>
              <a:rPr lang="en-US" sz="1600" b="0" i="0" dirty="0">
                <a:solidFill>
                  <a:srgbClr val="C00000"/>
                </a:solidFill>
                <a:effectLst/>
                <a:latin typeface="Verdana" panose="020B0604030504040204" pitchFamily="34" charset="0"/>
              </a:rPr>
              <a:t>1</a:t>
            </a:r>
            <a:r>
              <a:rPr lang="en-US" sz="1600" b="0" i="0" dirty="0">
                <a:solidFill>
                  <a:srgbClr val="000000"/>
                </a:solidFill>
                <a:effectLst/>
                <a:latin typeface="Verdana" panose="020B0604030504040204" pitchFamily="34" charset="0"/>
              </a:rPr>
              <a:t>:]  </a:t>
            </a:r>
            <a:endParaRPr lang="en-US" sz="1600" b="0" i="0" dirty="0">
              <a:solidFill>
                <a:srgbClr val="000000"/>
              </a:solidFill>
              <a:effectLst/>
              <a:latin typeface="Verdana" panose="020B0604030504040204" pitchFamily="34" charset="0"/>
            </a:endParaRPr>
          </a:p>
          <a:p>
            <a:pPr algn="l">
              <a:buFont typeface="+mj-lt"/>
              <a:buAutoNum type="arabicPeriod"/>
            </a:pPr>
            <a:endParaRPr lang="en-IN" sz="1400" b="0" i="0" dirty="0">
              <a:solidFill>
                <a:srgbClr val="000000"/>
              </a:solidFill>
              <a:effectLst/>
              <a:latin typeface="Verdana" panose="020B0604030504040204" pitchFamily="34" charset="0"/>
            </a:endParaRPr>
          </a:p>
          <a:p>
            <a:pPr algn="l">
              <a:buFont typeface="+mj-lt"/>
              <a:buAutoNum type="arabicPeriod"/>
            </a:pPr>
            <a:endParaRPr lang="en-IN" sz="1400" b="0" i="0" dirty="0">
              <a:solidFill>
                <a:srgbClr val="000000"/>
              </a:solidFill>
              <a:effectLst/>
              <a:latin typeface="Verdana" panose="020B0604030504040204" pitchFamily="34" charset="0"/>
            </a:endParaRPr>
          </a:p>
          <a:p>
            <a:endParaRPr lang="en-US" sz="1400" dirty="0"/>
          </a:p>
          <a:p>
            <a:pPr marL="0" indent="0">
              <a:buNone/>
            </a:pPr>
            <a:endParaRPr lang="en-US" sz="1400" dirty="0"/>
          </a:p>
          <a:p>
            <a:endParaRPr lang="en-IN"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8"/>
            <a:ext cx="8229600" cy="324842"/>
          </a:xfrm>
        </p:spPr>
        <p:txBody>
          <a:bodyPr>
            <a:normAutofit fontScale="90000"/>
          </a:bodyPr>
          <a:lstStyle/>
          <a:p>
            <a:r>
              <a:rPr lang="en-US" dirty="0"/>
              <a:t>Training and Testing</a:t>
            </a:r>
            <a:endParaRPr lang="en-IN" dirty="0"/>
          </a:p>
        </p:txBody>
      </p:sp>
      <p:sp>
        <p:nvSpPr>
          <p:cNvPr id="3" name="Content Placeholder 2"/>
          <p:cNvSpPr>
            <a:spLocks noGrp="1"/>
          </p:cNvSpPr>
          <p:nvPr>
            <p:ph idx="1"/>
          </p:nvPr>
        </p:nvSpPr>
        <p:spPr>
          <a:xfrm>
            <a:off x="457200" y="548680"/>
            <a:ext cx="8229600" cy="6309320"/>
          </a:xfrm>
        </p:spPr>
        <p:txBody>
          <a:bodyPr/>
          <a:lstStyle/>
          <a:p>
            <a:pPr algn="l">
              <a:buFont typeface="+mj-lt"/>
              <a:buAutoNum type="arabicPeriod"/>
            </a:pPr>
            <a:r>
              <a:rPr lang="en-US" b="0" i="0" dirty="0">
                <a:solidFill>
                  <a:srgbClr val="000000"/>
                </a:solidFill>
                <a:effectLst/>
                <a:latin typeface="Verdana" panose="020B0604030504040204" pitchFamily="34" charset="0"/>
              </a:rPr>
              <a:t># Splitting the dataset into training and test set.  </a:t>
            </a:r>
            <a:endParaRPr lang="en-US" b="0" i="0" dirty="0">
              <a:solidFill>
                <a:srgbClr val="000000"/>
              </a:solidFill>
              <a:effectLst/>
              <a:latin typeface="Verdana" panose="020B0604030504040204" pitchFamily="34" charset="0"/>
            </a:endParaRPr>
          </a:p>
          <a:p>
            <a:pPr algn="l">
              <a:buFont typeface="+mj-lt"/>
              <a:buAutoNum type="arabicPeriod"/>
            </a:pPr>
            <a:r>
              <a:rPr lang="en-US" b="0" i="0" dirty="0">
                <a:solidFill>
                  <a:srgbClr val="000000"/>
                </a:solidFill>
                <a:effectLst/>
                <a:latin typeface="Verdana" panose="020B0604030504040204" pitchFamily="34" charset="0"/>
              </a:rPr>
              <a:t>from </a:t>
            </a:r>
            <a:r>
              <a:rPr lang="en-US" b="0" i="0" dirty="0" err="1">
                <a:solidFill>
                  <a:srgbClr val="000000"/>
                </a:solidFill>
                <a:effectLst/>
                <a:latin typeface="Verdana" panose="020B0604030504040204" pitchFamily="34" charset="0"/>
              </a:rPr>
              <a:t>sklearn.model_selection</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import</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train_test_split</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pPr algn="l">
              <a:buFont typeface="+mj-lt"/>
              <a:buAutoNum type="arabicPeriod"/>
            </a:pPr>
            <a:r>
              <a:rPr lang="en-US" b="0" i="0" dirty="0" err="1">
                <a:solidFill>
                  <a:srgbClr val="000000"/>
                </a:solidFill>
                <a:effectLst/>
                <a:latin typeface="Verdana" panose="020B0604030504040204" pitchFamily="34" charset="0"/>
              </a:rPr>
              <a:t>x_train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x_test</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y_train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y_test</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train_test_split</a:t>
            </a:r>
            <a:r>
              <a:rPr lang="en-US" b="0" i="0" dirty="0">
                <a:solidFill>
                  <a:srgbClr val="000000"/>
                </a:solidFill>
                <a:effectLst/>
                <a:latin typeface="Verdana" panose="020B0604030504040204" pitchFamily="34" charset="0"/>
              </a:rPr>
              <a:t>(x, y, </a:t>
            </a:r>
            <a:r>
              <a:rPr lang="en-US" b="0" i="0" dirty="0" err="1">
                <a:solidFill>
                  <a:srgbClr val="000000"/>
                </a:solidFill>
                <a:effectLst/>
                <a:latin typeface="Verdana" panose="020B0604030504040204" pitchFamily="34" charset="0"/>
              </a:rPr>
              <a:t>test_size</a:t>
            </a:r>
            <a:r>
              <a:rPr lang="en-US" b="0" i="0" dirty="0">
                <a:solidFill>
                  <a:srgbClr val="000000"/>
                </a:solidFill>
                <a:effectLst/>
                <a:latin typeface="Verdana" panose="020B0604030504040204" pitchFamily="34" charset="0"/>
              </a:rPr>
              <a:t>= </a:t>
            </a:r>
            <a:r>
              <a:rPr lang="en-US" b="0" i="0" dirty="0">
                <a:solidFill>
                  <a:srgbClr val="C00000"/>
                </a:solidFill>
                <a:effectLst/>
                <a:latin typeface="Verdana" panose="020B0604030504040204" pitchFamily="34" charset="0"/>
              </a:rPr>
              <a:t>0.2</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random_state</a:t>
            </a:r>
            <a:r>
              <a:rPr lang="en-US" b="0" i="0" dirty="0">
                <a:solidFill>
                  <a:srgbClr val="000000"/>
                </a:solidFill>
                <a:effectLst/>
                <a:latin typeface="Verdana" panose="020B0604030504040204" pitchFamily="34" charset="0"/>
              </a:rPr>
              <a:t>=</a:t>
            </a:r>
            <a:r>
              <a:rPr lang="en-US" b="0" i="0" dirty="0">
                <a:solidFill>
                  <a:srgbClr val="C00000"/>
                </a:solidFill>
                <a:effectLst/>
                <a:latin typeface="Verdana" panose="020B0604030504040204" pitchFamily="34" charset="0"/>
              </a:rPr>
              <a:t>0</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1800" b="0" i="0" dirty="0">
                <a:solidFill>
                  <a:srgbClr val="610B4B"/>
                </a:solidFill>
                <a:effectLst/>
                <a:latin typeface="erdana"/>
              </a:rPr>
              <a:t>Fitting our MLR model to the Training set:</a:t>
            </a:r>
            <a:br>
              <a:rPr lang="en-US" sz="1800" b="0" i="0" dirty="0">
                <a:solidFill>
                  <a:srgbClr val="610B4B"/>
                </a:solidFill>
                <a:effectLst/>
                <a:latin typeface="erdana"/>
              </a:rPr>
            </a:br>
            <a:endParaRPr lang="en-IN" sz="1800" dirty="0"/>
          </a:p>
        </p:txBody>
      </p:sp>
      <p:sp>
        <p:nvSpPr>
          <p:cNvPr id="3" name="Content Placeholder 2"/>
          <p:cNvSpPr>
            <a:spLocks noGrp="1"/>
          </p:cNvSpPr>
          <p:nvPr>
            <p:ph idx="1"/>
          </p:nvPr>
        </p:nvSpPr>
        <p:spPr>
          <a:xfrm>
            <a:off x="457200" y="476672"/>
            <a:ext cx="8229600" cy="6381328"/>
          </a:xfrm>
        </p:spPr>
        <p:txBody>
          <a:bodyPr/>
          <a:lstStyle/>
          <a:p>
            <a:pPr marL="0" indent="0" algn="l">
              <a:buNone/>
            </a:pPr>
            <a:r>
              <a:rPr lang="en-IN" b="0" i="0" dirty="0">
                <a:solidFill>
                  <a:srgbClr val="000000"/>
                </a:solidFill>
                <a:effectLst/>
                <a:latin typeface="Verdana" panose="020B0604030504040204" pitchFamily="34" charset="0"/>
              </a:rPr>
              <a:t>#Fitting the MLR model to the training set:  </a:t>
            </a:r>
            <a:endParaRPr lang="en-IN" b="0" i="0" dirty="0">
              <a:solidFill>
                <a:srgbClr val="000000"/>
              </a:solidFill>
              <a:effectLst/>
              <a:latin typeface="Verdana" panose="020B0604030504040204" pitchFamily="34" charset="0"/>
            </a:endParaRPr>
          </a:p>
          <a:p>
            <a:pPr marL="0" indent="0" algn="l">
              <a:buNone/>
            </a:pPr>
            <a:r>
              <a:rPr lang="en-IN" b="0" i="0" dirty="0">
                <a:solidFill>
                  <a:srgbClr val="000000"/>
                </a:solidFill>
                <a:effectLst/>
                <a:latin typeface="Verdana" panose="020B0604030504040204" pitchFamily="34" charset="0"/>
              </a:rPr>
              <a:t>from </a:t>
            </a:r>
            <a:r>
              <a:rPr lang="en-IN" b="0" i="0" dirty="0" err="1">
                <a:solidFill>
                  <a:srgbClr val="000000"/>
                </a:solidFill>
                <a:effectLst/>
                <a:latin typeface="Verdana" panose="020B0604030504040204" pitchFamily="34" charset="0"/>
              </a:rPr>
              <a:t>sklearn.linear_model</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LinearRegression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a:solidFill>
                  <a:srgbClr val="000000"/>
                </a:solidFill>
                <a:effectLst/>
                <a:latin typeface="Verdana" panose="020B0604030504040204" pitchFamily="34" charset="0"/>
              </a:rPr>
              <a:t>regressor= </a:t>
            </a:r>
            <a:r>
              <a:rPr lang="en-IN" b="0" i="0" dirty="0" err="1">
                <a:solidFill>
                  <a:srgbClr val="000000"/>
                </a:solidFill>
                <a:effectLst/>
                <a:latin typeface="Verdana" panose="020B0604030504040204" pitchFamily="34" charset="0"/>
              </a:rPr>
              <a:t>LinearRegression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regressor.fit</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y_train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4B"/>
                </a:solidFill>
                <a:effectLst/>
                <a:latin typeface="erdana"/>
              </a:rPr>
              <a:t> </a:t>
            </a:r>
            <a:br>
              <a:rPr lang="en-US" b="0" i="0" dirty="0">
                <a:solidFill>
                  <a:srgbClr val="610B4B"/>
                </a:solidFill>
                <a:effectLst/>
                <a:latin typeface="erdana"/>
              </a:rPr>
            </a:br>
            <a:r>
              <a:rPr lang="en-US" b="0" i="0" dirty="0">
                <a:solidFill>
                  <a:srgbClr val="610B4B"/>
                </a:solidFill>
                <a:effectLst/>
                <a:latin typeface="erdana"/>
              </a:rPr>
              <a:t>Prediction of Test set results: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620688"/>
            <a:ext cx="8229600" cy="6408712"/>
          </a:xfrm>
        </p:spPr>
        <p:txBody>
          <a:bodyPr>
            <a:normAutofit fontScale="85000" lnSpcReduction="20000"/>
          </a:bodyPr>
          <a:lstStyle/>
          <a:p>
            <a:pPr algn="l"/>
            <a:r>
              <a:rPr lang="en-US" b="0" i="0" dirty="0">
                <a:solidFill>
                  <a:srgbClr val="000000"/>
                </a:solidFill>
                <a:effectLst/>
                <a:latin typeface="Verdana" panose="020B0604030504040204" pitchFamily="34" charset="0"/>
              </a:rPr>
              <a:t>The last step for our model is checking the performance of the model. We will do it by predicting the test set result. For prediction, we will create a </a:t>
            </a:r>
            <a:r>
              <a:rPr lang="en-US" b="1" i="0" dirty="0" err="1">
                <a:solidFill>
                  <a:srgbClr val="000000"/>
                </a:solidFill>
                <a:effectLst/>
                <a:latin typeface="Verdana" panose="020B0604030504040204" pitchFamily="34" charset="0"/>
              </a:rPr>
              <a:t>y_pred</a:t>
            </a:r>
            <a:r>
              <a:rPr lang="en-US" b="0" i="0" dirty="0">
                <a:solidFill>
                  <a:srgbClr val="000000"/>
                </a:solidFill>
                <a:effectLst/>
                <a:latin typeface="Verdana" panose="020B0604030504040204" pitchFamily="34" charset="0"/>
              </a:rPr>
              <a:t> vector. Below is the code for it:</a:t>
            </a:r>
            <a:endParaRPr lang="en-US" b="0" i="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#Predicting the Test set result; </a:t>
            </a:r>
            <a:endParaRPr lang="en-US" b="0" i="0" dirty="0">
              <a:solidFill>
                <a:srgbClr val="000000"/>
              </a:solidFill>
              <a:effectLst/>
              <a:latin typeface="Verdana" panose="020B0604030504040204" pitchFamily="34" charset="0"/>
            </a:endParaRPr>
          </a:p>
          <a:p>
            <a:pPr marL="0" indent="0">
              <a:buNone/>
            </a:pPr>
            <a:r>
              <a:rPr lang="en-US" b="0" i="0" dirty="0" err="1">
                <a:solidFill>
                  <a:srgbClr val="000000"/>
                </a:solidFill>
                <a:effectLst/>
                <a:latin typeface="Verdana" panose="020B0604030504040204" pitchFamily="34" charset="0"/>
              </a:rPr>
              <a:t>y_pred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regressor.predict</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x_test</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We can also check the score for training dataset and test dataset. Below is the code for it:</a:t>
            </a:r>
            <a:endParaRPr lang="en-US" b="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print(</a:t>
            </a:r>
            <a:r>
              <a:rPr lang="en-US" b="0" i="0" dirty="0">
                <a:solidFill>
                  <a:srgbClr val="0000FF"/>
                </a:solidFill>
                <a:effectLst/>
                <a:latin typeface="Verdana" panose="020B0604030504040204" pitchFamily="34" charset="0"/>
              </a:rPr>
              <a:t>'Train Score: '</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regressor.score</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x_train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y_train</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print(</a:t>
            </a:r>
            <a:r>
              <a:rPr lang="en-US" b="0" i="0" dirty="0">
                <a:solidFill>
                  <a:srgbClr val="0000FF"/>
                </a:solidFill>
                <a:effectLst/>
                <a:latin typeface="Verdana" panose="020B0604030504040204" pitchFamily="34" charset="0"/>
              </a:rPr>
              <a:t>'Test Score: '</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regressor.score</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x_test</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y_test</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pPr marL="0" indent="0">
              <a:buNone/>
            </a:pPr>
            <a:endParaRPr lang="en-US" b="0" i="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sofia-pro"/>
              </a:rPr>
              <a:t>Backward Elimination Technique</a:t>
            </a:r>
            <a:br>
              <a:rPr lang="en-IN" b="1" i="0" dirty="0">
                <a:solidFill>
                  <a:srgbClr val="273239"/>
                </a:solidFill>
                <a:effectLst/>
                <a:latin typeface="sofia-pro"/>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sz="1800" b="0" i="0" dirty="0">
                <a:solidFill>
                  <a:srgbClr val="273239"/>
                </a:solidFill>
                <a:effectLst/>
                <a:latin typeface="urw-din"/>
              </a:rPr>
              <a:t>Backward Elimination consists of the following steps:</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Select a significance level to stay in the model (</a:t>
            </a:r>
            <a:r>
              <a:rPr lang="en-US" sz="1800" b="0" i="0" dirty="0" err="1">
                <a:solidFill>
                  <a:srgbClr val="273239"/>
                </a:solidFill>
                <a:effectLst/>
                <a:latin typeface="urw-din"/>
              </a:rPr>
              <a:t>eg.</a:t>
            </a:r>
            <a:r>
              <a:rPr lang="en-US" sz="1800" b="0" i="0" dirty="0">
                <a:solidFill>
                  <a:srgbClr val="273239"/>
                </a:solidFill>
                <a:effectLst/>
                <a:latin typeface="urw-din"/>
              </a:rPr>
              <a:t> SL = 0.05)</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Fit the model with all possible predictors</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Consider the predictor with the highest P-value. If P&gt;SL, go to point d.</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Remove the predictor</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Fit the model without this variable and repeat the step c until the condition becomes false.</a:t>
            </a:r>
            <a:endParaRPr lang="en-US" sz="1800" b="0" i="0" dirty="0">
              <a:solidFill>
                <a:srgbClr val="273239"/>
              </a:solidFill>
              <a:effectLst/>
              <a:latin typeface="urw-din"/>
            </a:endParaRPr>
          </a:p>
          <a:p>
            <a:endParaRPr lang="en-IN"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0" i="0" cap="all" dirty="0">
                <a:solidFill>
                  <a:srgbClr val="C9510D"/>
                </a:solidFill>
                <a:effectLst/>
                <a:latin typeface="Poppins" panose="00000500000000000000" pitchFamily="2" charset="0"/>
              </a:rPr>
              <a:t>ORDINARY LEAST SQUARES REGRESSION (OLS)</a:t>
            </a:r>
            <a:br>
              <a:rPr lang="en-US" b="0" i="0" cap="all" dirty="0">
                <a:solidFill>
                  <a:srgbClr val="C9510D"/>
                </a:solidFill>
                <a:effectLst/>
                <a:latin typeface="Poppins" panose="00000500000000000000" pitchFamily="2" charset="0"/>
              </a:rPr>
            </a:br>
            <a:endParaRPr lang="en-IN" dirty="0"/>
          </a:p>
        </p:txBody>
      </p:sp>
      <p:sp>
        <p:nvSpPr>
          <p:cNvPr id="3" name="Content Placeholder 2"/>
          <p:cNvSpPr>
            <a:spLocks noGrp="1"/>
          </p:cNvSpPr>
          <p:nvPr>
            <p:ph idx="1"/>
          </p:nvPr>
        </p:nvSpPr>
        <p:spPr>
          <a:xfrm>
            <a:off x="457200" y="332656"/>
            <a:ext cx="8229600" cy="5793507"/>
          </a:xfrm>
        </p:spPr>
        <p:txBody>
          <a:bodyPr/>
          <a:lstStyle/>
          <a:p>
            <a:r>
              <a:rPr lang="en-US" b="0" i="0" dirty="0">
                <a:solidFill>
                  <a:srgbClr val="6C757D"/>
                </a:solidFill>
                <a:effectLst/>
                <a:latin typeface="Poppins" panose="00000500000000000000" pitchFamily="2" charset="0"/>
              </a:rPr>
              <a:t>The OLS method corresponds to minimizing the sum of square differences between the observed and predicted values</a:t>
            </a:r>
            <a:endParaRPr lang="en-IN"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Autofit/>
          </a:bodyPr>
          <a:lstStyle/>
          <a:p>
            <a:r>
              <a:rPr lang="en-US" sz="2000" b="1" i="0" dirty="0">
                <a:solidFill>
                  <a:srgbClr val="273239"/>
                </a:solidFill>
                <a:effectLst/>
                <a:latin typeface="urw-din"/>
              </a:rPr>
              <a:t>Using the backward elimination technique</a:t>
            </a:r>
            <a:endParaRPr lang="en-IN" sz="2000" dirty="0"/>
          </a:p>
        </p:txBody>
      </p:sp>
      <p:sp>
        <p:nvSpPr>
          <p:cNvPr id="4" name="Rectangle 1"/>
          <p:cNvSpPr>
            <a:spLocks noGrp="1" noChangeArrowheads="1"/>
          </p:cNvSpPr>
          <p:nvPr>
            <p:ph idx="1"/>
          </p:nvPr>
        </p:nvSpPr>
        <p:spPr bwMode="auto">
          <a:xfrm>
            <a:off x="611560" y="-271767"/>
            <a:ext cx="8229600" cy="7301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6699"/>
                </a:solidFill>
                <a:effectLst/>
                <a:latin typeface="Consolas" panose="020B0609020204030204" pitchFamily="49" charset="0"/>
              </a:rPr>
              <a:t>import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statsmodels.regression.linear_model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as </a:t>
            </a:r>
            <a:r>
              <a:rPr kumimoji="0" lang="en-US" altLang="en-US" sz="1600" b="0" i="0" u="none" strike="noStrike" cap="none" normalizeH="0" baseline="0" dirty="0" err="1">
                <a:ln>
                  <a:noFill/>
                </a:ln>
                <a:solidFill>
                  <a:srgbClr val="000000"/>
                </a:solidFill>
                <a:effectLst/>
                <a:latin typeface="Consolas" panose="020B0609020204030204" pitchFamily="49" charset="0"/>
              </a:rPr>
              <a:t>sm</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8200"/>
                </a:solidFill>
                <a:effectLst/>
                <a:latin typeface="Consolas" panose="020B0609020204030204" pitchFamily="49" charset="0"/>
              </a:rPr>
              <a:t># add a column of ones as integer data type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0000"/>
                </a:solidFill>
                <a:effectLst/>
                <a:latin typeface="Consolas" panose="020B0609020204030204" pitchFamily="49" charset="0"/>
              </a:rPr>
              <a:t>x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np.append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np.ones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9900"/>
                </a:solidFill>
                <a:effectLst/>
                <a:latin typeface="Consolas" panose="020B0609020204030204" pitchFamily="49" charset="0"/>
              </a:rPr>
              <a:t>50</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astype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values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x, axis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8200"/>
                </a:solidFill>
                <a:effectLst/>
                <a:latin typeface="Consolas" panose="020B0609020204030204" pitchFamily="49" charset="0"/>
              </a:rPr>
              <a:t># choose a Significance level usually 0.05, if p&gt;0.05</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8200"/>
                </a:solidFill>
                <a:effectLst/>
                <a:latin typeface="Consolas" panose="020B0609020204030204" pitchFamily="49" charset="0"/>
              </a:rPr>
              <a:t>#  for the highest values parameter, remove that value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00000"/>
                </a:solidFill>
                <a:effectLst/>
                <a:latin typeface="Consolas" panose="020B0609020204030204" pitchFamily="49" charset="0"/>
              </a:rPr>
              <a:t>x_opt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x[:, [</a:t>
            </a:r>
            <a:r>
              <a:rPr kumimoji="0" lang="en-US" altLang="en-US" sz="1600" b="0" i="0" u="none" strike="noStrike" cap="none" normalizeH="0" baseline="0" dirty="0">
                <a:ln>
                  <a:noFill/>
                </a:ln>
                <a:solidFill>
                  <a:srgbClr val="009900"/>
                </a:solidFill>
                <a:effectLst/>
                <a:latin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2</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4</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5</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rPr>
              <a:t>x_opt</a:t>
            </a:r>
            <a:r>
              <a:rPr kumimoji="0" lang="en-US" altLang="en-US" sz="1600" b="0" i="0" u="none" strike="noStrike" cap="none" normalizeH="0" baseline="0" dirty="0">
                <a:ln>
                  <a:noFill/>
                </a:ln>
                <a:solidFill>
                  <a:schemeClr val="tx1"/>
                </a:solidFill>
                <a:effectLst/>
              </a:rPr>
              <a:t> = </a:t>
            </a:r>
            <a:r>
              <a:rPr kumimoji="0" lang="en-US" altLang="en-US" sz="1600" b="0" i="0" u="none" strike="noStrike" cap="none" normalizeH="0" baseline="0" dirty="0" err="1">
                <a:ln>
                  <a:noFill/>
                </a:ln>
                <a:solidFill>
                  <a:schemeClr val="tx1"/>
                </a:solidFill>
                <a:effectLst/>
              </a:rPr>
              <a:t>np.array</a:t>
            </a:r>
            <a:r>
              <a:rPr kumimoji="0" lang="en-US" altLang="en-US" sz="1600" b="0" i="0" u="none" strike="noStrike" cap="none" normalizeH="0" baseline="0" dirty="0">
                <a:ln>
                  <a:noFill/>
                </a:ln>
                <a:solidFill>
                  <a:schemeClr val="tx1"/>
                </a:solidFill>
                <a:effectLst/>
              </a:rPr>
              <a:t>(</a:t>
            </a:r>
            <a:r>
              <a:rPr kumimoji="0" lang="en-US" altLang="en-US" sz="1600" b="0" i="0" u="none" strike="noStrike" cap="none" normalizeH="0" baseline="0" dirty="0" err="1">
                <a:ln>
                  <a:noFill/>
                </a:ln>
                <a:solidFill>
                  <a:schemeClr val="tx1"/>
                </a:solidFill>
                <a:effectLst/>
              </a:rPr>
              <a:t>x_opt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dtype</a:t>
            </a:r>
            <a:r>
              <a:rPr kumimoji="0" lang="en-US" altLang="en-US" sz="1600" b="0" i="0" u="none" strike="noStrike" cap="none" normalizeH="0" baseline="0" dirty="0">
                <a:ln>
                  <a:noFill/>
                </a:ln>
                <a:solidFill>
                  <a:schemeClr val="tx1"/>
                </a:solidFill>
                <a:effectLst/>
              </a:rPr>
              <a:t>=float)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00000"/>
                </a:solidFill>
                <a:effectLst/>
                <a:latin typeface="Consolas" panose="020B0609020204030204" pitchFamily="49" charset="0"/>
              </a:rPr>
              <a:t>ols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sm.OLS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endog</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y, </a:t>
            </a:r>
            <a:r>
              <a:rPr kumimoji="0" lang="en-US" altLang="en-US" sz="1600" b="0" i="0" u="none" strike="noStrike" cap="none" normalizeH="0" baseline="0" dirty="0" err="1">
                <a:ln>
                  <a:noFill/>
                </a:ln>
                <a:solidFill>
                  <a:srgbClr val="000000"/>
                </a:solidFill>
                <a:effectLst/>
                <a:latin typeface="Consolas" panose="020B0609020204030204" pitchFamily="49" charset="0"/>
              </a:rPr>
              <a:t>exog</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x_opt</a:t>
            </a:r>
            <a:r>
              <a:rPr kumimoji="0" lang="en-US" altLang="en-US" sz="1600" b="0" i="0" u="none" strike="noStrike" cap="none" normalizeH="0" baseline="0" dirty="0">
                <a:ln>
                  <a:noFill/>
                </a:ln>
                <a:solidFill>
                  <a:srgbClr val="000000"/>
                </a:solidFill>
                <a:effectLst/>
                <a:latin typeface="Consolas" panose="020B0609020204030204" pitchFamily="49" charset="0"/>
              </a:rPr>
              <a:t>).fit()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00000"/>
                </a:solidFill>
                <a:effectLst/>
                <a:latin typeface="Consolas" panose="020B0609020204030204" pitchFamily="49" charset="0"/>
              </a:rPr>
              <a:t>ols.summary</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sz="1050" b="0" i="0" dirty="0">
                <a:solidFill>
                  <a:srgbClr val="273239"/>
                </a:solidFill>
                <a:effectLst/>
                <a:latin typeface="urw-din"/>
              </a:rPr>
              <a:t>And now we follow the steps of the </a:t>
            </a:r>
            <a:r>
              <a:rPr lang="en-US" sz="1050" b="1" i="0" dirty="0">
                <a:solidFill>
                  <a:srgbClr val="273239"/>
                </a:solidFill>
                <a:effectLst/>
                <a:latin typeface="urw-din"/>
              </a:rPr>
              <a:t>backward elimination and start eliminating unnecessary parameters.</a:t>
            </a:r>
            <a:endParaRPr lang="en-US" sz="1600" b="1" i="0" dirty="0">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remove the 4th column as it has the highest value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 = x[:, [0, 1, 2, 3, 5]]</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sm.OLS</a:t>
            </a:r>
            <a:r>
              <a:rPr kumimoji="0" lang="en-US" altLang="en-US" sz="1600" b="0"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rPr>
              <a:t>endog</a:t>
            </a:r>
            <a:r>
              <a:rPr kumimoji="0" lang="en-US" altLang="en-US" sz="1600" b="0" i="0" u="none" strike="noStrike" cap="none" normalizeH="0" baseline="0" dirty="0">
                <a:ln>
                  <a:noFill/>
                </a:ln>
                <a:solidFill>
                  <a:schemeClr val="tx1"/>
                </a:solidFill>
                <a:effectLst/>
                <a:latin typeface="Arial" panose="020B0604020202020204" pitchFamily="34" charset="0"/>
              </a:rPr>
              <a:t> = y, </a:t>
            </a:r>
            <a:r>
              <a:rPr kumimoji="0" lang="en-US" altLang="en-US" sz="1600" b="0" i="0" u="none" strike="noStrike" cap="none" normalizeH="0" baseline="0" dirty="0" err="1">
                <a:ln>
                  <a:noFill/>
                </a:ln>
                <a:solidFill>
                  <a:schemeClr val="tx1"/>
                </a:solidFill>
                <a:effectLst/>
                <a:latin typeface="Arial" panose="020B0604020202020204" pitchFamily="34" charset="0"/>
              </a:rPr>
              <a:t>exog</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).fit()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ols.summary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remove the 5th column as it has the highest value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 = x[:, [0, 1, 2, 3]]</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sm.OLS</a:t>
            </a:r>
            <a:r>
              <a:rPr kumimoji="0" lang="en-US" altLang="en-US" sz="1600" b="0"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rPr>
              <a:t>endog</a:t>
            </a:r>
            <a:r>
              <a:rPr kumimoji="0" lang="en-US" altLang="en-US" sz="1600" b="0" i="0" u="none" strike="noStrike" cap="none" normalizeH="0" baseline="0" dirty="0">
                <a:ln>
                  <a:noFill/>
                </a:ln>
                <a:solidFill>
                  <a:schemeClr val="tx1"/>
                </a:solidFill>
                <a:effectLst/>
                <a:latin typeface="Arial" panose="020B0604020202020204" pitchFamily="34" charset="0"/>
              </a:rPr>
              <a:t> = y, </a:t>
            </a:r>
            <a:r>
              <a:rPr kumimoji="0" lang="en-US" altLang="en-US" sz="1600" b="0" i="0" u="none" strike="noStrike" cap="none" normalizeH="0" baseline="0" dirty="0" err="1">
                <a:ln>
                  <a:noFill/>
                </a:ln>
                <a:solidFill>
                  <a:schemeClr val="tx1"/>
                </a:solidFill>
                <a:effectLst/>
                <a:latin typeface="Arial" panose="020B0604020202020204" pitchFamily="34" charset="0"/>
              </a:rPr>
              <a:t>exog</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).fit()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ols.summary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remove the 3rd column as it has the highest value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 = x[:, [0, 1, 2]]</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sm.OLS</a:t>
            </a:r>
            <a:r>
              <a:rPr kumimoji="0" lang="en-US" altLang="en-US" sz="1600" b="0"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rPr>
              <a:t>endog</a:t>
            </a:r>
            <a:r>
              <a:rPr kumimoji="0" lang="en-US" altLang="en-US" sz="1600" b="0" i="0" u="none" strike="noStrike" cap="none" normalizeH="0" baseline="0" dirty="0">
                <a:ln>
                  <a:noFill/>
                </a:ln>
                <a:solidFill>
                  <a:schemeClr val="tx1"/>
                </a:solidFill>
                <a:effectLst/>
                <a:latin typeface="Arial" panose="020B0604020202020204" pitchFamily="34" charset="0"/>
              </a:rPr>
              <a:t> = y, </a:t>
            </a:r>
            <a:r>
              <a:rPr kumimoji="0" lang="en-US" altLang="en-US" sz="1600" b="0" i="0" u="none" strike="noStrike" cap="none" normalizeH="0" baseline="0" dirty="0" err="1">
                <a:ln>
                  <a:noFill/>
                </a:ln>
                <a:solidFill>
                  <a:schemeClr val="tx1"/>
                </a:solidFill>
                <a:effectLst/>
                <a:latin typeface="Arial" panose="020B0604020202020204" pitchFamily="34" charset="0"/>
              </a:rPr>
              <a:t>exog</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).fit()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ols.summary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 remove the 2nd column as it has the highest value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 = x[:, [0, 1]]</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sm.OLS</a:t>
            </a:r>
            <a:r>
              <a:rPr kumimoji="0" lang="en-US" altLang="en-US" sz="1600" b="0"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rPr>
              <a:t>endog</a:t>
            </a:r>
            <a:r>
              <a:rPr kumimoji="0" lang="en-US" altLang="en-US" sz="1600" b="0" i="0" u="none" strike="noStrike" cap="none" normalizeH="0" baseline="0" dirty="0">
                <a:ln>
                  <a:noFill/>
                </a:ln>
                <a:solidFill>
                  <a:schemeClr val="tx1"/>
                </a:solidFill>
                <a:effectLst/>
                <a:latin typeface="Arial" panose="020B0604020202020204" pitchFamily="34" charset="0"/>
              </a:rPr>
              <a:t> = y, </a:t>
            </a:r>
            <a:r>
              <a:rPr kumimoji="0" lang="en-US" altLang="en-US" sz="1600" b="0" i="0" u="none" strike="noStrike" cap="none" normalizeH="0" baseline="0" dirty="0" err="1">
                <a:ln>
                  <a:noFill/>
                </a:ln>
                <a:solidFill>
                  <a:schemeClr val="tx1"/>
                </a:solidFill>
                <a:effectLst/>
                <a:latin typeface="Arial" panose="020B0604020202020204" pitchFamily="34" charset="0"/>
              </a:rPr>
              <a:t>exog</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err="1">
                <a:ln>
                  <a:noFill/>
                </a:ln>
                <a:solidFill>
                  <a:schemeClr val="tx1"/>
                </a:solidFill>
                <a:effectLst/>
                <a:latin typeface="Arial" panose="020B0604020202020204" pitchFamily="34" charset="0"/>
              </a:rPr>
              <a:t>x_opt</a:t>
            </a:r>
            <a:r>
              <a:rPr kumimoji="0" lang="en-US" altLang="en-US" sz="1600" b="0" i="0" u="none" strike="noStrike" cap="none" normalizeH="0" baseline="0" dirty="0">
                <a:ln>
                  <a:noFill/>
                </a:ln>
                <a:solidFill>
                  <a:schemeClr val="tx1"/>
                </a:solidFill>
                <a:effectLst/>
                <a:latin typeface="Arial" panose="020B0604020202020204" pitchFamily="34" charset="0"/>
              </a:rPr>
              <a:t>).fit()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chemeClr val="tx1"/>
                </a:solidFill>
                <a:effectLst/>
                <a:latin typeface="Arial" panose="020B0604020202020204" pitchFamily="34" charset="0"/>
              </a:rPr>
              <a:t>ols.summary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What is Data?</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pPr algn="l"/>
            <a:r>
              <a:rPr lang="en-US" sz="1800" b="0" i="0" dirty="0">
                <a:solidFill>
                  <a:srgbClr val="000000"/>
                </a:solidFill>
                <a:effectLst/>
                <a:latin typeface="Verdana" panose="020B0604030504040204" pitchFamily="34" charset="0"/>
              </a:rPr>
              <a:t>Data is a collection of information.</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One purpose of Data Science is to structure data, making it interpretable and easy to work with.</a:t>
            </a:r>
            <a:endParaRPr lang="en-US" sz="18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Data can be categorized into two groups:</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0" i="0" dirty="0">
                <a:solidFill>
                  <a:srgbClr val="000000"/>
                </a:solidFill>
                <a:effectLst/>
                <a:latin typeface="Verdana" panose="020B0604030504040204" pitchFamily="34" charset="0"/>
              </a:rPr>
              <a:t>Structured data</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0" i="0" dirty="0">
                <a:solidFill>
                  <a:srgbClr val="000000"/>
                </a:solidFill>
                <a:effectLst/>
                <a:latin typeface="Verdana" panose="020B0604030504040204" pitchFamily="34" charset="0"/>
              </a:rPr>
              <a:t>Unstructured data</a:t>
            </a:r>
            <a:endParaRPr lang="en-US" sz="1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Converting Data Type on Existing Arrays</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000" b="0" i="0" dirty="0">
                <a:solidFill>
                  <a:srgbClr val="000000"/>
                </a:solidFill>
                <a:effectLst/>
                <a:latin typeface="Verdana" panose="020B0604030504040204" pitchFamily="34" charset="0"/>
              </a:rPr>
              <a:t>The best way to change the data type of an existing array, is to make a copy of the array with the </a:t>
            </a:r>
            <a:r>
              <a:rPr lang="en-US" sz="2000" b="0" i="0" dirty="0" err="1">
                <a:solidFill>
                  <a:srgbClr val="000000"/>
                </a:solidFill>
                <a:effectLst/>
                <a:latin typeface="Verdana" panose="020B0604030504040204" pitchFamily="34" charset="0"/>
              </a:rPr>
              <a:t>astype</a:t>
            </a:r>
            <a:r>
              <a:rPr lang="en-US" sz="2000" b="0" i="0" dirty="0">
                <a:solidFill>
                  <a:srgbClr val="000000"/>
                </a:solidFill>
                <a:effectLst/>
                <a:latin typeface="Verdana" panose="020B0604030504040204" pitchFamily="34" charset="0"/>
              </a:rPr>
              <a:t>() function.</a:t>
            </a:r>
            <a:endParaRPr lang="en-US" sz="2000" b="0" i="0" dirty="0">
              <a:solidFill>
                <a:srgbClr val="000000"/>
              </a:solidFill>
              <a:effectLst/>
              <a:latin typeface="Verdana" panose="020B0604030504040204" pitchFamily="34" charset="0"/>
            </a:endParaRPr>
          </a:p>
          <a:p>
            <a:r>
              <a:rPr lang="en-IN" sz="2000" b="0" i="0" dirty="0">
                <a:solidFill>
                  <a:srgbClr val="000000"/>
                </a:solidFill>
                <a:effectLst/>
                <a:latin typeface="Verdana" panose="020B0604030504040204" pitchFamily="34" charset="0"/>
              </a:rPr>
              <a:t>The</a:t>
            </a:r>
            <a:r>
              <a:rPr lang="en-US" sz="2000" dirty="0">
                <a:solidFill>
                  <a:srgbClr val="000000"/>
                </a:solidFill>
                <a:latin typeface="Verdana" panose="020B0604030504040204" pitchFamily="34" charset="0"/>
              </a:rPr>
              <a:t> </a:t>
            </a:r>
            <a:r>
              <a:rPr lang="en-US" sz="2000" dirty="0" err="1">
                <a:solidFill>
                  <a:srgbClr val="000000"/>
                </a:solidFill>
                <a:latin typeface="Verdana" panose="020B0604030504040204" pitchFamily="34" charset="0"/>
              </a:rPr>
              <a:t>astype</a:t>
            </a:r>
            <a:r>
              <a:rPr lang="en-US" sz="2000" dirty="0">
                <a:solidFill>
                  <a:srgbClr val="000000"/>
                </a:solidFill>
                <a:latin typeface="Verdana" panose="020B0604030504040204" pitchFamily="34" charset="0"/>
              </a:rPr>
              <a:t>() function </a:t>
            </a:r>
            <a:r>
              <a:rPr lang="en-US" sz="2000" b="0" i="0" dirty="0">
                <a:solidFill>
                  <a:srgbClr val="000000"/>
                </a:solidFill>
                <a:effectLst/>
                <a:latin typeface="Verdana" panose="020B0604030504040204" pitchFamily="34" charset="0"/>
              </a:rPr>
              <a:t> creates a copy of the array, and allows you to specify the data type as a parameter.</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The data type can be specified using a string, like</a:t>
            </a:r>
            <a:r>
              <a:rPr lang="en-US" sz="2000" dirty="0">
                <a:solidFill>
                  <a:srgbClr val="000000"/>
                </a:solidFill>
                <a:latin typeface="Verdana" panose="020B0604030504040204" pitchFamily="34" charset="0"/>
              </a:rPr>
              <a:t> ‘f’ for float, ‘I’ for integer etc.</a:t>
            </a:r>
            <a:endParaRPr lang="en-US" sz="2000" dirty="0">
              <a:solidFill>
                <a:srgbClr val="000000"/>
              </a:solidFill>
              <a:latin typeface="Verdana" panose="020B0604030504040204" pitchFamily="34" charset="0"/>
            </a:endParaRPr>
          </a:p>
          <a:p>
            <a:r>
              <a:rPr lang="en-US" sz="2000" b="0" i="0" dirty="0">
                <a:solidFill>
                  <a:srgbClr val="000000"/>
                </a:solidFill>
                <a:effectLst/>
                <a:latin typeface="Verdana" panose="020B0604030504040204" pitchFamily="34" charset="0"/>
              </a:rPr>
              <a:t>Change data type from float to integer by using ‘I’ as parameter </a:t>
            </a:r>
            <a:r>
              <a:rPr lang="en-US" sz="2000" b="0" i="0" dirty="0" err="1">
                <a:solidFill>
                  <a:srgbClr val="000000"/>
                </a:solidFill>
                <a:effectLst/>
                <a:latin typeface="Verdana" panose="020B0604030504040204" pitchFamily="34" charset="0"/>
              </a:rPr>
              <a:t>valyue</a:t>
            </a:r>
            <a:r>
              <a:rPr lang="en-US" sz="2000" b="0" i="0" dirty="0">
                <a:solidFill>
                  <a:srgbClr val="000000"/>
                </a:solidFill>
                <a:effectLst/>
                <a:latin typeface="Verdana" panose="020B0604030504040204" pitchFamily="34" charset="0"/>
              </a:rPr>
              <a:t>:</a:t>
            </a:r>
            <a:endParaRPr lang="en-US" sz="2000" b="0" i="0" dirty="0">
              <a:solidFill>
                <a:srgbClr val="000000"/>
              </a:solidFill>
              <a:effectLst/>
              <a:latin typeface="Verdana" panose="020B0604030504040204" pitchFamily="34" charset="0"/>
            </a:endParaRPr>
          </a:p>
          <a:p>
            <a:r>
              <a:rPr lang="en-IN" sz="2000" b="0" i="0" dirty="0">
                <a:solidFill>
                  <a:srgbClr val="0000CD"/>
                </a:solidFill>
                <a:effectLst/>
                <a:latin typeface="Consolas" panose="020B0609020204030204" pitchFamily="49" charset="0"/>
              </a:rPr>
              <a:t>import</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numpy</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as</a:t>
            </a:r>
            <a:r>
              <a:rPr lang="en-IN" sz="2000" b="0" i="0" dirty="0">
                <a:solidFill>
                  <a:srgbClr val="000000"/>
                </a:solidFill>
                <a:effectLst/>
                <a:latin typeface="Consolas" panose="020B0609020204030204" pitchFamily="49" charset="0"/>
              </a:rPr>
              <a:t> np</a:t>
            </a:r>
            <a:br>
              <a:rPr lang="en-IN" sz="2000" dirty="0"/>
            </a:br>
            <a:br>
              <a:rPr lang="en-IN" sz="2000" dirty="0"/>
            </a:br>
            <a:r>
              <a:rPr lang="en-IN" sz="2000" b="0" i="0" dirty="0" err="1">
                <a:solidFill>
                  <a:srgbClr val="000000"/>
                </a:solidFill>
                <a:effectLst/>
                <a:latin typeface="Consolas" panose="020B0609020204030204" pitchFamily="49" charset="0"/>
              </a:rPr>
              <a:t>arr</a:t>
            </a:r>
            <a:r>
              <a:rPr lang="en-IN" sz="2000" b="0" i="0" dirty="0">
                <a:solidFill>
                  <a:srgbClr val="000000"/>
                </a:solidFill>
                <a:effectLst/>
                <a:latin typeface="Consolas" panose="020B0609020204030204" pitchFamily="49" charset="0"/>
              </a:rPr>
              <a:t>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3.1</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 = </a:t>
            </a:r>
            <a:r>
              <a:rPr lang="en-IN" sz="2000" b="0" i="0" dirty="0" err="1">
                <a:solidFill>
                  <a:srgbClr val="000000"/>
                </a:solidFill>
                <a:effectLst/>
                <a:latin typeface="Consolas" panose="020B0609020204030204" pitchFamily="49" charset="0"/>
              </a:rPr>
              <a:t>arr.astype</a:t>
            </a:r>
            <a:r>
              <a:rPr lang="en-IN" sz="2000" b="0" i="0" dirty="0">
                <a:solidFill>
                  <a:srgbClr val="000000"/>
                </a:solidFill>
                <a:effectLst/>
                <a:latin typeface="Consolas" panose="020B0609020204030204" pitchFamily="49" charset="0"/>
              </a:rPr>
              <a:t>(</a:t>
            </a:r>
            <a:r>
              <a:rPr lang="en-IN" sz="2000" b="0" i="0" dirty="0">
                <a:solidFill>
                  <a:srgbClr val="A52A2A"/>
                </a:solidFill>
                <a:effectLst/>
                <a:latin typeface="Consolas" panose="020B0609020204030204" pitchFamily="49" charset="0"/>
              </a:rPr>
              <a:t>'</a:t>
            </a:r>
            <a:r>
              <a:rPr lang="en-IN" sz="2000" b="0" i="0" dirty="0" err="1">
                <a:solidFill>
                  <a:srgbClr val="A52A2A"/>
                </a:solidFill>
                <a:effectLst/>
                <a:latin typeface="Consolas" panose="020B0609020204030204" pitchFamily="49" charset="0"/>
              </a:rPr>
              <a:t>i</a:t>
            </a:r>
            <a:r>
              <a:rPr lang="en-IN" sz="2000" b="0" i="0" dirty="0">
                <a:solidFill>
                  <a:srgbClr val="A52A2A"/>
                </a:solidFill>
                <a:effectLst/>
                <a:latin typeface="Consolas" panose="020B0609020204030204" pitchFamily="49" charset="0"/>
              </a:rPr>
              <a:t>'</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newarr.dtype</a:t>
            </a:r>
            <a:r>
              <a:rPr lang="en-IN" sz="2000" b="0" i="0" dirty="0">
                <a:solidFill>
                  <a:srgbClr val="000000"/>
                </a:solidFill>
                <a:effectLst/>
                <a:latin typeface="Consolas" panose="020B0609020204030204" pitchFamily="49" charset="0"/>
              </a:rPr>
              <a:t>)</a:t>
            </a:r>
            <a:endParaRPr lang="en-US" sz="2000" dirty="0">
              <a:solidFill>
                <a:srgbClr val="000000"/>
              </a:solidFill>
              <a:latin typeface="Verdana" panose="020B0604030504040204" pitchFamily="34" charset="0"/>
            </a:endParaRPr>
          </a:p>
          <a:p>
            <a:endParaRPr lang="en-IN" sz="2000"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08712"/>
          </a:xfrm>
        </p:spPr>
        <p:txBody>
          <a:bodyPr>
            <a:normAutofit fontScale="85000" lnSpcReduction="20000"/>
          </a:bodyPr>
          <a:lstStyle/>
          <a:p>
            <a:r>
              <a:rPr lang="en-US" sz="1600" b="0" i="0" dirty="0">
                <a:solidFill>
                  <a:srgbClr val="273239"/>
                </a:solidFill>
                <a:effectLst/>
                <a:latin typeface="urw-din"/>
              </a:rPr>
              <a:t>So if we continue the process we see that we are left with only one column at the end and that is the R&amp;D </a:t>
            </a:r>
            <a:r>
              <a:rPr lang="en-US" sz="1600" b="0" i="0" dirty="0" err="1">
                <a:solidFill>
                  <a:srgbClr val="273239"/>
                </a:solidFill>
                <a:effectLst/>
                <a:latin typeface="urw-din"/>
              </a:rPr>
              <a:t>spent.We</a:t>
            </a:r>
            <a:r>
              <a:rPr lang="en-US" sz="1600" b="0" i="0" dirty="0">
                <a:solidFill>
                  <a:srgbClr val="273239"/>
                </a:solidFill>
                <a:effectLst/>
                <a:latin typeface="urw-din"/>
              </a:rPr>
              <a:t> can conclude that the company which has maximum expenditure on the R&amp;D makes the highest profit.</a:t>
            </a:r>
            <a:endParaRPr lang="en-US" sz="1600" b="0" i="0" dirty="0">
              <a:solidFill>
                <a:srgbClr val="273239"/>
              </a:solidFill>
              <a:effectLst/>
              <a:latin typeface="urw-din"/>
            </a:endParaRPr>
          </a:p>
          <a:p>
            <a:r>
              <a:rPr lang="en-US" sz="1050" b="0" i="0" dirty="0">
                <a:solidFill>
                  <a:srgbClr val="273239"/>
                </a:solidFill>
                <a:effectLst/>
                <a:latin typeface="urw-din"/>
              </a:rPr>
              <a:t>With this, we have solved the problem statement of finding the company for collaboration. Now let us have a brief look at the parameters of the OLS summary.</a:t>
            </a:r>
            <a:endParaRPr lang="en-US" sz="1600" dirty="0">
              <a:solidFill>
                <a:srgbClr val="273239"/>
              </a:solidFill>
              <a:latin typeface="urw-din"/>
            </a:endParaRPr>
          </a:p>
          <a:p>
            <a:pPr algn="l" fontAlgn="base">
              <a:buFont typeface="Arial" panose="020B0604020202020204" pitchFamily="34" charset="0"/>
              <a:buChar char="•"/>
            </a:pPr>
            <a:r>
              <a:rPr lang="en-US" sz="2400" b="1" i="0" dirty="0">
                <a:solidFill>
                  <a:srgbClr val="273239"/>
                </a:solidFill>
                <a:effectLst/>
                <a:latin typeface="urw-din"/>
              </a:rPr>
              <a:t>R square</a:t>
            </a:r>
            <a:r>
              <a:rPr lang="en-US" sz="2400" b="0" i="0" dirty="0">
                <a:solidFill>
                  <a:srgbClr val="273239"/>
                </a:solidFill>
                <a:effectLst/>
                <a:latin typeface="urw-din"/>
              </a:rPr>
              <a:t> – It tells about the goodness of the fit. It ranges between 0 and 1. The closer the value to 1, the better it is. It explains the extent of variation of the dependent variables in the model. However, it is biased in a way that it never decreases(even on adding variables).</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Adj </a:t>
            </a:r>
            <a:r>
              <a:rPr lang="en-US" sz="2400" b="1" i="0" dirty="0" err="1">
                <a:solidFill>
                  <a:srgbClr val="273239"/>
                </a:solidFill>
                <a:effectLst/>
                <a:latin typeface="urw-din"/>
              </a:rPr>
              <a:t>Rsquare</a:t>
            </a:r>
            <a:r>
              <a:rPr lang="en-US" sz="2400" b="0" i="0" dirty="0">
                <a:solidFill>
                  <a:srgbClr val="273239"/>
                </a:solidFill>
                <a:effectLst/>
                <a:latin typeface="urw-din"/>
              </a:rPr>
              <a:t> – This parameter has a </a:t>
            </a:r>
            <a:r>
              <a:rPr lang="en-US" sz="2400" b="0" i="0" dirty="0" err="1">
                <a:solidFill>
                  <a:srgbClr val="273239"/>
                </a:solidFill>
                <a:effectLst/>
                <a:latin typeface="urw-din"/>
              </a:rPr>
              <a:t>penalising</a:t>
            </a:r>
            <a:r>
              <a:rPr lang="en-US" sz="2400" b="0" i="0" dirty="0">
                <a:solidFill>
                  <a:srgbClr val="273239"/>
                </a:solidFill>
                <a:effectLst/>
                <a:latin typeface="urw-din"/>
              </a:rPr>
              <a:t> factor(the no. of regressors) and it always decreases or stays identical to the previous value as the number of independent variables increases. If its value keeps increasing on removing the unnecessary parameters go ahead with the model or stop and revert.</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F statistic</a:t>
            </a:r>
            <a:r>
              <a:rPr lang="en-US" sz="2400" b="0" i="0" dirty="0">
                <a:solidFill>
                  <a:srgbClr val="273239"/>
                </a:solidFill>
                <a:effectLst/>
                <a:latin typeface="urw-din"/>
              </a:rPr>
              <a:t> – It is used to compare two variances and is always greater than 0. It is formulated as v1</a:t>
            </a:r>
            <a:r>
              <a:rPr lang="en-US" sz="2400" b="0" i="0" baseline="30000" dirty="0">
                <a:solidFill>
                  <a:srgbClr val="273239"/>
                </a:solidFill>
                <a:effectLst/>
                <a:latin typeface="urw-din"/>
              </a:rPr>
              <a:t>2</a:t>
            </a:r>
            <a:r>
              <a:rPr lang="en-US" sz="2400" b="0" i="0" dirty="0">
                <a:solidFill>
                  <a:srgbClr val="273239"/>
                </a:solidFill>
                <a:effectLst/>
                <a:latin typeface="urw-din"/>
              </a:rPr>
              <a:t>/v2</a:t>
            </a:r>
            <a:r>
              <a:rPr lang="en-US" sz="2400" b="0" i="0" baseline="30000" dirty="0">
                <a:solidFill>
                  <a:srgbClr val="273239"/>
                </a:solidFill>
                <a:effectLst/>
                <a:latin typeface="urw-din"/>
              </a:rPr>
              <a:t>2</a:t>
            </a:r>
            <a:r>
              <a:rPr lang="en-US" sz="2400" b="0" i="0" dirty="0">
                <a:solidFill>
                  <a:srgbClr val="273239"/>
                </a:solidFill>
                <a:effectLst/>
                <a:latin typeface="urw-din"/>
              </a:rPr>
              <a:t>. In regression, it is the ratio of the explained to the unexplained variance of the model.</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AIC and BIC</a:t>
            </a:r>
            <a:r>
              <a:rPr lang="en-US" sz="2400" b="0" i="0" dirty="0">
                <a:solidFill>
                  <a:srgbClr val="273239"/>
                </a:solidFill>
                <a:effectLst/>
                <a:latin typeface="urw-din"/>
              </a:rPr>
              <a:t> – AIC stands for Akaike’s information criterion and BIC stands for Bayesian information criterion Both these parameters depend on the likelihood function L.</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Skew</a:t>
            </a:r>
            <a:r>
              <a:rPr lang="en-US" sz="2400" b="0" i="0" dirty="0">
                <a:solidFill>
                  <a:srgbClr val="273239"/>
                </a:solidFill>
                <a:effectLst/>
                <a:latin typeface="urw-din"/>
              </a:rPr>
              <a:t> – Informs about the data symmetry about the mean.</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Kurtosis</a:t>
            </a:r>
            <a:r>
              <a:rPr lang="en-US" sz="2400" b="0" i="0" dirty="0">
                <a:solidFill>
                  <a:srgbClr val="273239"/>
                </a:solidFill>
                <a:effectLst/>
                <a:latin typeface="urw-din"/>
              </a:rPr>
              <a:t> – It measures the shape of the distribution </a:t>
            </a:r>
            <a:r>
              <a:rPr lang="en-US" sz="2400" b="0" i="0" dirty="0" err="1">
                <a:solidFill>
                  <a:srgbClr val="273239"/>
                </a:solidFill>
                <a:effectLst/>
                <a:latin typeface="urw-din"/>
              </a:rPr>
              <a:t>i.e.the</a:t>
            </a:r>
            <a:r>
              <a:rPr lang="en-US" sz="2400" b="0" i="0" dirty="0">
                <a:solidFill>
                  <a:srgbClr val="273239"/>
                </a:solidFill>
                <a:effectLst/>
                <a:latin typeface="urw-din"/>
              </a:rPr>
              <a:t> amount of data close to the mean than far away from the mean.</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Omnibus</a:t>
            </a:r>
            <a:r>
              <a:rPr lang="en-US" sz="2400" b="0" i="0" dirty="0">
                <a:solidFill>
                  <a:srgbClr val="273239"/>
                </a:solidFill>
                <a:effectLst/>
                <a:latin typeface="urw-din"/>
              </a:rPr>
              <a:t> – </a:t>
            </a:r>
            <a:r>
              <a:rPr lang="en-US" sz="2400" b="1" i="0" dirty="0" err="1">
                <a:solidFill>
                  <a:srgbClr val="273239"/>
                </a:solidFill>
                <a:effectLst/>
                <a:latin typeface="urw-din"/>
              </a:rPr>
              <a:t>D’Angostino’s</a:t>
            </a:r>
            <a:r>
              <a:rPr lang="en-US" sz="2400" b="1" i="0" dirty="0">
                <a:solidFill>
                  <a:srgbClr val="273239"/>
                </a:solidFill>
                <a:effectLst/>
                <a:latin typeface="urw-din"/>
              </a:rPr>
              <a:t> test</a:t>
            </a:r>
            <a:r>
              <a:rPr lang="en-US" sz="2400" b="0" i="0" dirty="0">
                <a:solidFill>
                  <a:srgbClr val="273239"/>
                </a:solidFill>
                <a:effectLst/>
                <a:latin typeface="urw-din"/>
              </a:rPr>
              <a:t>. It provides a combined statistical test for the presence of skewness and kurtosis.</a:t>
            </a:r>
            <a:endParaRPr lang="en-US" sz="2400" b="0" i="0" dirty="0">
              <a:solidFill>
                <a:srgbClr val="273239"/>
              </a:solidFill>
              <a:effectLst/>
              <a:latin typeface="urw-din"/>
            </a:endParaRPr>
          </a:p>
          <a:p>
            <a:pPr algn="l" fontAlgn="base">
              <a:buFont typeface="Arial" panose="020B0604020202020204" pitchFamily="34" charset="0"/>
              <a:buChar char="•"/>
            </a:pPr>
            <a:r>
              <a:rPr lang="en-US" sz="2400" b="1" i="0" dirty="0">
                <a:solidFill>
                  <a:srgbClr val="273239"/>
                </a:solidFill>
                <a:effectLst/>
                <a:latin typeface="urw-din"/>
              </a:rPr>
              <a:t>Log-likelihood</a:t>
            </a:r>
            <a:r>
              <a:rPr lang="en-US" sz="2400" b="0" i="0" dirty="0">
                <a:solidFill>
                  <a:srgbClr val="273239"/>
                </a:solidFill>
                <a:effectLst/>
                <a:latin typeface="urw-din"/>
              </a:rPr>
              <a:t> – It is the log of the likelihood function.</a:t>
            </a:r>
            <a:endParaRPr lang="en-US" sz="2400" b="0" i="0" dirty="0">
              <a:solidFill>
                <a:srgbClr val="273239"/>
              </a:solidFill>
              <a:effectLst/>
              <a:latin typeface="urw-din"/>
            </a:endParaRPr>
          </a:p>
          <a:p>
            <a:endParaRPr lang="en-IN" sz="1600"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Polynomial Regression</a:t>
            </a:r>
            <a:endParaRPr lang="en-IN" dirty="0"/>
          </a:p>
        </p:txBody>
      </p:sp>
      <p:sp>
        <p:nvSpPr>
          <p:cNvPr id="5" name="Content Placeholder 4"/>
          <p:cNvSpPr>
            <a:spLocks noGrp="1"/>
          </p:cNvSpPr>
          <p:nvPr>
            <p:ph idx="1"/>
          </p:nvPr>
        </p:nvSpPr>
        <p:spPr>
          <a:xfrm>
            <a:off x="457200" y="548680"/>
            <a:ext cx="8229600" cy="6408712"/>
          </a:xfrm>
        </p:spPr>
        <p:txBody>
          <a:bodyPr>
            <a:normAutofit/>
          </a:bodyPr>
          <a:lstStyle/>
          <a:p>
            <a:r>
              <a:rPr lang="en-US" sz="1600" b="0" i="0" dirty="0">
                <a:solidFill>
                  <a:srgbClr val="000000"/>
                </a:solidFill>
                <a:effectLst/>
                <a:latin typeface="Verdana" panose="020B0604030504040204" pitchFamily="34" charset="0"/>
              </a:rPr>
              <a:t>Polynomial Regression is a regression algorithm that models the relationship between a dependent(y) and independent variable(x) as nth degree polynomial</a:t>
            </a:r>
            <a:r>
              <a:rPr lang="en-US" sz="1400" b="0" i="0" dirty="0">
                <a:solidFill>
                  <a:srgbClr val="000000"/>
                </a:solidFill>
                <a:effectLst/>
                <a:latin typeface="Verdana" panose="020B0604030504040204" pitchFamily="34" charset="0"/>
              </a:rPr>
              <a:t>. </a:t>
            </a:r>
            <a:endParaRPr lang="en-US" sz="1400" b="0" i="0" dirty="0">
              <a:solidFill>
                <a:srgbClr val="000000"/>
              </a:solidFill>
              <a:effectLst/>
              <a:latin typeface="Verdana" panose="020B0604030504040204" pitchFamily="34" charset="0"/>
            </a:endParaRPr>
          </a:p>
          <a:p>
            <a:r>
              <a:rPr lang="en-US" sz="1400" b="0" i="0" dirty="0">
                <a:solidFill>
                  <a:srgbClr val="000000"/>
                </a:solidFill>
                <a:effectLst/>
                <a:latin typeface="Verdana" panose="020B0604030504040204" pitchFamily="34" charset="0"/>
              </a:rPr>
              <a:t>The Polynomial Regression equation is given below:</a:t>
            </a:r>
            <a:endParaRPr lang="en-US" sz="1400" b="0" i="0" dirty="0">
              <a:solidFill>
                <a:srgbClr val="000000"/>
              </a:solidFill>
              <a:effectLst/>
              <a:latin typeface="Verdana" panose="020B0604030504040204" pitchFamily="34" charset="0"/>
            </a:endParaRPr>
          </a:p>
          <a:p>
            <a:r>
              <a:rPr lang="en-US" sz="1400" dirty="0">
                <a:solidFill>
                  <a:srgbClr val="000000"/>
                </a:solidFill>
                <a:latin typeface="Verdana" panose="020B0604030504040204" pitchFamily="34" charset="0"/>
              </a:rPr>
              <a:t>Y=b0+b1x1+b2 x1(square)+b2 x1(cube) +……+bn x1(n)</a:t>
            </a:r>
            <a:endParaRPr lang="en-US" sz="1400" dirty="0">
              <a:solidFill>
                <a:srgbClr val="000000"/>
              </a:solidFill>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It is a linear model with some modification in order to increase the accuracy.</a:t>
            </a:r>
            <a:endParaRPr lang="en-US" sz="1600" b="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The dataset used in Polynomial regression for training is of non-linear nature.</a:t>
            </a:r>
            <a:endParaRPr lang="en-US" sz="1600" b="0" dirty="0">
              <a:solidFill>
                <a:srgbClr val="000000"/>
              </a:solidFill>
              <a:effectLst/>
              <a:latin typeface="Verdana" panose="020B0604030504040204" pitchFamily="34" charset="0"/>
            </a:endParaRPr>
          </a:p>
          <a:p>
            <a:endParaRPr lang="en-US" sz="1400" dirty="0">
              <a:solidFill>
                <a:srgbClr val="000000"/>
              </a:solidFill>
              <a:latin typeface="Verdana" panose="020B0604030504040204" pitchFamily="34" charset="0"/>
            </a:endParaRPr>
          </a:p>
          <a:p>
            <a:r>
              <a:rPr lang="en-IN" sz="1800" b="0" i="0" dirty="0">
                <a:solidFill>
                  <a:srgbClr val="610B38"/>
                </a:solidFill>
                <a:effectLst/>
                <a:latin typeface="erdana"/>
              </a:rPr>
              <a:t>Need for Polynomial Regression:</a:t>
            </a:r>
            <a:endParaRPr lang="en-IN" sz="1800" b="0" i="0" dirty="0">
              <a:solidFill>
                <a:srgbClr val="610B38"/>
              </a:solidFill>
              <a:effectLst/>
              <a:latin typeface="erdana"/>
            </a:endParaRPr>
          </a:p>
          <a:p>
            <a:r>
              <a:rPr lang="en-US" sz="2800" b="0" i="0" dirty="0">
                <a:solidFill>
                  <a:srgbClr val="000000"/>
                </a:solidFill>
                <a:effectLst/>
                <a:latin typeface="Verdana" panose="020B0604030504040204" pitchFamily="34" charset="0"/>
              </a:rPr>
              <a:t> </a:t>
            </a:r>
            <a:r>
              <a:rPr lang="en-US" sz="2800" b="1" i="0" dirty="0">
                <a:effectLst/>
                <a:latin typeface="Verdana" panose="020B0604030504040204" pitchFamily="34" charset="0"/>
              </a:rPr>
              <a:t>where data points are arranged in a non-linear fashion, we need the Polynomial Regression model</a:t>
            </a:r>
            <a:r>
              <a:rPr lang="en-US" sz="2800" b="0" i="0" dirty="0">
                <a:solidFill>
                  <a:srgbClr val="000000"/>
                </a:solidFill>
                <a:effectLst/>
                <a:latin typeface="Verdana" panose="020B0604030504040204" pitchFamily="34" charset="0"/>
              </a:rPr>
              <a:t>. We can understand it in a better way using the below comparison diagram of the linear dataset and non-linear dataset.</a:t>
            </a:r>
            <a:endParaRPr lang="en-US" sz="2800" b="0" i="0" dirty="0">
              <a:solidFill>
                <a:srgbClr val="000000"/>
              </a:solidFill>
              <a:effectLst/>
              <a:latin typeface="Verdana" panose="020B0604030504040204" pitchFamily="34" charset="0"/>
            </a:endParaRPr>
          </a:p>
          <a:p>
            <a:endParaRPr lang="en-US" sz="2800" dirty="0">
              <a:solidFill>
                <a:srgbClr val="000000"/>
              </a:solidFill>
              <a:latin typeface="Verdana" panose="020B0604030504040204" pitchFamily="34" charset="0"/>
            </a:endParaRPr>
          </a:p>
          <a:p>
            <a:endParaRPr lang="en-IN" sz="2800" dirty="0"/>
          </a:p>
          <a:p>
            <a:endParaRPr lang="en-IN" sz="2800" dirty="0"/>
          </a:p>
          <a:p>
            <a:endParaRPr lang="en-IN" sz="1400" dirty="0"/>
          </a:p>
          <a:p>
            <a:endParaRPr lang="en-IN" sz="14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L Polynomial Regress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83568" y="620688"/>
            <a:ext cx="8208912" cy="5040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sz="2700" b="1" i="0" dirty="0">
                <a:solidFill>
                  <a:srgbClr val="222222"/>
                </a:solidFill>
                <a:effectLst/>
                <a:latin typeface="Verdana" panose="020B0604030504040204" pitchFamily="34" charset="0"/>
              </a:rPr>
              <a:t>Why Polynomial Regression?</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000" b="0" i="0" dirty="0">
                <a:solidFill>
                  <a:srgbClr val="222222"/>
                </a:solidFill>
                <a:effectLst/>
                <a:latin typeface="Georgia" panose="02040502050405020303" pitchFamily="18" charset="0"/>
              </a:rPr>
              <a:t>In simple linear regression algorithm only works when the relationship between the data is linear </a:t>
            </a:r>
            <a:endParaRPr lang="en-US" sz="2000" b="0" i="0" dirty="0">
              <a:solidFill>
                <a:srgbClr val="222222"/>
              </a:solidFill>
              <a:effectLst/>
              <a:latin typeface="Georgia" panose="02040502050405020303" pitchFamily="18" charset="0"/>
            </a:endParaRPr>
          </a:p>
          <a:p>
            <a:r>
              <a:rPr lang="en-US" sz="2000" b="0" i="0" dirty="0">
                <a:solidFill>
                  <a:srgbClr val="222222"/>
                </a:solidFill>
                <a:effectLst/>
                <a:latin typeface="Georgia" panose="02040502050405020303" pitchFamily="18" charset="0"/>
              </a:rPr>
              <a:t>But suppose if we have non-linear data then Linear regression will not capable to draw a best-fit line and It fails in such conditions. consider the below diagram which has a non-linear relationship and you can see the Linear regression results on it, which does not perform well means which do not comes close to reality. </a:t>
            </a:r>
            <a:endParaRPr lang="en-US" sz="2000" b="0" i="0" dirty="0">
              <a:solidFill>
                <a:srgbClr val="222222"/>
              </a:solidFill>
              <a:effectLst/>
              <a:latin typeface="Georgia" panose="02040502050405020303" pitchFamily="18" charset="0"/>
            </a:endParaRPr>
          </a:p>
          <a:p>
            <a:r>
              <a:rPr lang="en-US" sz="2000" b="0" i="0" dirty="0">
                <a:solidFill>
                  <a:srgbClr val="222222"/>
                </a:solidFill>
                <a:effectLst/>
                <a:latin typeface="Georgia" panose="02040502050405020303" pitchFamily="18" charset="0"/>
              </a:rPr>
              <a:t>Hence, we introduce polynomial regression to overcome this problem, which helps identify the curvilinear relationship between independent and dependent variables.</a:t>
            </a:r>
            <a:endParaRPr lang="en-US" sz="2000" b="0" i="0" dirty="0">
              <a:solidFill>
                <a:srgbClr val="222222"/>
              </a:solidFill>
              <a:effectLst/>
              <a:latin typeface="Georgia" panose="02040502050405020303" pitchFamily="18" charset="0"/>
            </a:endParaRPr>
          </a:p>
          <a:p>
            <a:endParaRPr lang="en-IN" sz="2000" dirty="0"/>
          </a:p>
        </p:txBody>
      </p:sp>
      <p:pic>
        <p:nvPicPr>
          <p:cNvPr id="4" name="Picture 3"/>
          <p:cNvPicPr>
            <a:picLocks noChangeAspect="1"/>
          </p:cNvPicPr>
          <p:nvPr/>
        </p:nvPicPr>
        <p:blipFill>
          <a:blip r:embed="rId1"/>
          <a:stretch>
            <a:fillRect/>
          </a:stretch>
        </p:blipFill>
        <p:spPr>
          <a:xfrm>
            <a:off x="1619672" y="3945834"/>
            <a:ext cx="5256584" cy="2603261"/>
          </a:xfrm>
          <a:prstGeom prst="rect">
            <a:avLst/>
          </a:prstGeom>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000" b="1" i="0" dirty="0">
                <a:solidFill>
                  <a:srgbClr val="222222"/>
                </a:solidFill>
                <a:effectLst/>
                <a:latin typeface="Georgia" panose="02040502050405020303" pitchFamily="18" charset="0"/>
              </a:rPr>
              <a:t>How Polynomial Regression Overcomes the problem of Non-Linear data?</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548680"/>
            <a:ext cx="8229600" cy="6309320"/>
          </a:xfrm>
        </p:spPr>
        <p:txBody>
          <a:bodyPr>
            <a:normAutofit/>
          </a:bodyPr>
          <a:lstStyle/>
          <a:p>
            <a:r>
              <a:rPr lang="en-US" sz="1800" b="0" i="0" dirty="0">
                <a:solidFill>
                  <a:srgbClr val="222222"/>
                </a:solidFill>
                <a:effectLst/>
                <a:latin typeface="Georgia" panose="02040502050405020303" pitchFamily="18" charset="0"/>
              </a:rPr>
              <a:t>Polynomial regression is a form of Linear regression where only due to the Non-linear relationship between dependent and independent variables we add some polynomial terms to linear regression to convert it into Polynomial regression.</a:t>
            </a:r>
            <a:endParaRPr lang="en-US" sz="1800" b="0" i="0" dirty="0">
              <a:solidFill>
                <a:srgbClr val="222222"/>
              </a:solidFill>
              <a:effectLst/>
              <a:latin typeface="Georgia" panose="02040502050405020303" pitchFamily="18" charset="0"/>
            </a:endParaRPr>
          </a:p>
          <a:p>
            <a:r>
              <a:rPr lang="en-US" sz="1800" b="0" i="0" dirty="0">
                <a:solidFill>
                  <a:srgbClr val="222222"/>
                </a:solidFill>
                <a:effectLst/>
                <a:latin typeface="Georgia" panose="02040502050405020303" pitchFamily="18" charset="0"/>
              </a:rPr>
              <a:t>Suppose we have X as Independent data and Y as dependent data. Before feeding data to a mode in preprocessing stage we convert the input variables into polynomial terms using some degree.</a:t>
            </a:r>
            <a:endParaRPr lang="en-US" sz="1800" b="0" i="0" dirty="0">
              <a:solidFill>
                <a:srgbClr val="222222"/>
              </a:solidFill>
              <a:effectLst/>
              <a:latin typeface="Georgia" panose="02040502050405020303" pitchFamily="18" charset="0"/>
            </a:endParaRPr>
          </a:p>
          <a:p>
            <a:r>
              <a:rPr lang="en-US" sz="1800" b="0" i="0" dirty="0">
                <a:solidFill>
                  <a:srgbClr val="222222"/>
                </a:solidFill>
                <a:effectLst/>
                <a:latin typeface="Georgia" panose="02040502050405020303" pitchFamily="18" charset="0"/>
              </a:rPr>
              <a:t>Consider an example my input value is 35 and the degree of a polynomial is 2 so I will find 35 power 0, 35 power 1, and 35 power 2 And this helps to interpret the non-linear relationship in data.</a:t>
            </a:r>
            <a:endParaRPr lang="en-US" sz="1800" b="0" i="0" dirty="0">
              <a:solidFill>
                <a:srgbClr val="222222"/>
              </a:solidFill>
              <a:effectLst/>
              <a:latin typeface="Georgia" panose="02040502050405020303" pitchFamily="18" charset="0"/>
            </a:endParaRPr>
          </a:p>
          <a:p>
            <a:pPr algn="l"/>
            <a:r>
              <a:rPr lang="en-US" sz="1800" b="0" i="0" dirty="0">
                <a:solidFill>
                  <a:srgbClr val="222222"/>
                </a:solidFill>
                <a:effectLst/>
                <a:latin typeface="Georgia" panose="02040502050405020303" pitchFamily="18" charset="0"/>
              </a:rPr>
              <a:t>The equation of polynomial becomes something like this.</a:t>
            </a:r>
            <a:endParaRPr lang="en-US" sz="1800" b="0" i="0" dirty="0">
              <a:solidFill>
                <a:srgbClr val="222222"/>
              </a:solidFill>
              <a:effectLst/>
              <a:latin typeface="Lato" panose="020F0502020204030203" pitchFamily="34" charset="0"/>
            </a:endParaRPr>
          </a:p>
          <a:p>
            <a:pPr algn="l"/>
            <a:r>
              <a:rPr lang="en-US" sz="1800" b="1" i="0" dirty="0">
                <a:solidFill>
                  <a:srgbClr val="222222"/>
                </a:solidFill>
                <a:effectLst/>
                <a:latin typeface="Georgia" panose="02040502050405020303" pitchFamily="18" charset="0"/>
              </a:rPr>
              <a:t>                 y = a</a:t>
            </a:r>
            <a:r>
              <a:rPr lang="en-US" sz="1800" b="1" i="0" baseline="-25000" dirty="0">
                <a:solidFill>
                  <a:srgbClr val="222222"/>
                </a:solidFill>
                <a:effectLst/>
                <a:latin typeface="Georgia" panose="02040502050405020303" pitchFamily="18" charset="0"/>
              </a:rPr>
              <a:t>0</a:t>
            </a:r>
            <a:r>
              <a:rPr lang="en-US" sz="1800" b="1" i="0" dirty="0">
                <a:solidFill>
                  <a:srgbClr val="222222"/>
                </a:solidFill>
                <a:effectLst/>
                <a:latin typeface="Georgia" panose="02040502050405020303" pitchFamily="18" charset="0"/>
              </a:rPr>
              <a:t> + a</a:t>
            </a:r>
            <a:r>
              <a:rPr lang="en-US" sz="1800" b="1" i="0" baseline="-25000" dirty="0">
                <a:solidFill>
                  <a:srgbClr val="222222"/>
                </a:solidFill>
                <a:effectLst/>
                <a:latin typeface="Georgia" panose="02040502050405020303" pitchFamily="18" charset="0"/>
              </a:rPr>
              <a:t>1</a:t>
            </a:r>
            <a:r>
              <a:rPr lang="en-US" sz="1800" b="1" i="0" dirty="0">
                <a:solidFill>
                  <a:srgbClr val="222222"/>
                </a:solidFill>
                <a:effectLst/>
                <a:latin typeface="Georgia" panose="02040502050405020303" pitchFamily="18" charset="0"/>
              </a:rPr>
              <a:t>x</a:t>
            </a:r>
            <a:r>
              <a:rPr lang="en-US" sz="1800" b="1" i="0" baseline="-25000" dirty="0">
                <a:solidFill>
                  <a:srgbClr val="222222"/>
                </a:solidFill>
                <a:effectLst/>
                <a:latin typeface="Georgia" panose="02040502050405020303" pitchFamily="18" charset="0"/>
              </a:rPr>
              <a:t>1</a:t>
            </a:r>
            <a:r>
              <a:rPr lang="en-US" sz="1800" b="1" i="0" dirty="0">
                <a:solidFill>
                  <a:srgbClr val="222222"/>
                </a:solidFill>
                <a:effectLst/>
                <a:latin typeface="Georgia" panose="02040502050405020303" pitchFamily="18" charset="0"/>
              </a:rPr>
              <a:t> + a</a:t>
            </a:r>
            <a:r>
              <a:rPr lang="en-US" sz="1800" b="1" i="0" baseline="-25000" dirty="0">
                <a:solidFill>
                  <a:srgbClr val="222222"/>
                </a:solidFill>
                <a:effectLst/>
                <a:latin typeface="Georgia" panose="02040502050405020303" pitchFamily="18" charset="0"/>
              </a:rPr>
              <a:t>2</a:t>
            </a:r>
            <a:r>
              <a:rPr lang="en-US" sz="1800" b="1" i="0" dirty="0">
                <a:solidFill>
                  <a:srgbClr val="222222"/>
                </a:solidFill>
                <a:effectLst/>
                <a:latin typeface="Georgia" panose="02040502050405020303" pitchFamily="18" charset="0"/>
              </a:rPr>
              <a:t>x</a:t>
            </a:r>
            <a:r>
              <a:rPr lang="en-US" sz="1800" b="1" i="0" baseline="-25000" dirty="0">
                <a:solidFill>
                  <a:srgbClr val="222222"/>
                </a:solidFill>
                <a:effectLst/>
                <a:latin typeface="Georgia" panose="02040502050405020303" pitchFamily="18" charset="0"/>
              </a:rPr>
              <a:t>1</a:t>
            </a:r>
            <a:r>
              <a:rPr lang="en-US" sz="1800" b="1" i="0" baseline="30000" dirty="0">
                <a:solidFill>
                  <a:srgbClr val="222222"/>
                </a:solidFill>
                <a:effectLst/>
                <a:latin typeface="Georgia" panose="02040502050405020303" pitchFamily="18" charset="0"/>
              </a:rPr>
              <a:t>2</a:t>
            </a:r>
            <a:r>
              <a:rPr lang="en-US" sz="1800" b="1" i="0" dirty="0">
                <a:solidFill>
                  <a:srgbClr val="222222"/>
                </a:solidFill>
                <a:effectLst/>
                <a:latin typeface="Georgia" panose="02040502050405020303" pitchFamily="18" charset="0"/>
              </a:rPr>
              <a:t> + … + a</a:t>
            </a:r>
            <a:r>
              <a:rPr lang="en-US" sz="1800" b="1" i="0" baseline="-25000" dirty="0">
                <a:solidFill>
                  <a:srgbClr val="222222"/>
                </a:solidFill>
                <a:effectLst/>
                <a:latin typeface="Georgia" panose="02040502050405020303" pitchFamily="18" charset="0"/>
              </a:rPr>
              <a:t>n</a:t>
            </a:r>
            <a:r>
              <a:rPr lang="en-US" sz="1800" b="1" i="0" dirty="0">
                <a:solidFill>
                  <a:srgbClr val="222222"/>
                </a:solidFill>
                <a:effectLst/>
                <a:latin typeface="Georgia" panose="02040502050405020303" pitchFamily="18" charset="0"/>
              </a:rPr>
              <a:t>x</a:t>
            </a:r>
            <a:r>
              <a:rPr lang="en-US" sz="1800" b="1" i="0" baseline="-25000" dirty="0">
                <a:solidFill>
                  <a:srgbClr val="222222"/>
                </a:solidFill>
                <a:effectLst/>
                <a:latin typeface="Georgia" panose="02040502050405020303" pitchFamily="18" charset="0"/>
              </a:rPr>
              <a:t>1</a:t>
            </a:r>
            <a:r>
              <a:rPr lang="en-US" sz="1800" b="1" i="0" baseline="30000" dirty="0">
                <a:solidFill>
                  <a:srgbClr val="222222"/>
                </a:solidFill>
                <a:effectLst/>
                <a:latin typeface="Georgia" panose="02040502050405020303" pitchFamily="18" charset="0"/>
              </a:rPr>
              <a:t>n</a:t>
            </a:r>
            <a:endParaRPr lang="en-US" sz="1800" b="1" i="0" baseline="30000" dirty="0">
              <a:solidFill>
                <a:srgbClr val="222222"/>
              </a:solidFill>
              <a:effectLst/>
              <a:latin typeface="Georgia" panose="02040502050405020303" pitchFamily="18" charset="0"/>
            </a:endParaRPr>
          </a:p>
          <a:p>
            <a:pPr algn="l"/>
            <a:endParaRPr lang="en-US" sz="1800" b="1" baseline="30000" dirty="0">
              <a:solidFill>
                <a:srgbClr val="222222"/>
              </a:solidFill>
              <a:latin typeface="Georgia" panose="02040502050405020303" pitchFamily="18" charset="0"/>
            </a:endParaRPr>
          </a:p>
          <a:p>
            <a:pPr algn="l"/>
            <a:r>
              <a:rPr lang="en-US" sz="1800" b="0" i="0" dirty="0">
                <a:solidFill>
                  <a:srgbClr val="222222"/>
                </a:solidFill>
                <a:effectLst/>
                <a:latin typeface="Georgia" panose="02040502050405020303" pitchFamily="18" charset="0"/>
              </a:rPr>
              <a:t>The degree of order which to use is a Hyperparameter, and we need to choose it wisely. But using a high degree of polynomial tries to overfit the data and for smaller values of degree, the model tries to underfit so we need to find the optimum value of a degree.</a:t>
            </a:r>
            <a:endParaRPr lang="en-US" sz="1800" b="0" i="0" dirty="0">
              <a:solidFill>
                <a:srgbClr val="222222"/>
              </a:solidFill>
              <a:effectLst/>
              <a:latin typeface="Lato" panose="020F0502020204030203" pitchFamily="34" charset="0"/>
            </a:endParaRPr>
          </a:p>
          <a:p>
            <a:endParaRPr lang="en-IN" sz="1800"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000" b="0" i="0" dirty="0">
                <a:solidFill>
                  <a:srgbClr val="222222"/>
                </a:solidFill>
                <a:effectLst/>
                <a:latin typeface="Lato" panose="020F0502020204030203" pitchFamily="34" charset="0"/>
              </a:rPr>
              <a:t>The implementation of polynomial regression is a two-step process. First, we transform our data into a polynomial using the </a:t>
            </a:r>
            <a:r>
              <a:rPr lang="en-US" sz="2000" b="1" i="0" dirty="0" err="1">
                <a:solidFill>
                  <a:srgbClr val="222222"/>
                </a:solidFill>
                <a:effectLst/>
                <a:latin typeface="Lato" panose="020F0502020204030203" pitchFamily="34" charset="0"/>
              </a:rPr>
              <a:t>PolynomialFeatures</a:t>
            </a:r>
            <a:r>
              <a:rPr lang="en-US" sz="2000" b="0" i="0" dirty="0">
                <a:solidFill>
                  <a:srgbClr val="222222"/>
                </a:solidFill>
                <a:effectLst/>
                <a:latin typeface="Lato" panose="020F0502020204030203" pitchFamily="34" charset="0"/>
              </a:rPr>
              <a:t> function from </a:t>
            </a:r>
            <a:r>
              <a:rPr lang="en-US" sz="2000" b="1" i="0" u="none" strike="noStrike" dirty="0" err="1">
                <a:solidFill>
                  <a:srgbClr val="007BFF"/>
                </a:solidFill>
                <a:effectLst/>
                <a:latin typeface="Lato" panose="020F0502020204030203" pitchFamily="34" charset="0"/>
                <a:hlinkClick r:id="rId1"/>
              </a:rPr>
              <a:t>sklearn</a:t>
            </a:r>
            <a:r>
              <a:rPr lang="en-US" sz="2000" b="0" i="0" dirty="0">
                <a:solidFill>
                  <a:srgbClr val="222222"/>
                </a:solidFill>
                <a:effectLst/>
                <a:latin typeface="Lato" panose="020F0502020204030203" pitchFamily="34" charset="0"/>
              </a:rPr>
              <a:t> and then use linear regression to fit the parameters:</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pic>
        <p:nvPicPr>
          <p:cNvPr id="4" name="Picture 3"/>
          <p:cNvPicPr>
            <a:picLocks noChangeAspect="1"/>
          </p:cNvPicPr>
          <p:nvPr/>
        </p:nvPicPr>
        <p:blipFill>
          <a:blip r:embed="rId2"/>
          <a:stretch>
            <a:fillRect/>
          </a:stretch>
        </p:blipFill>
        <p:spPr>
          <a:xfrm>
            <a:off x="491505" y="2132856"/>
            <a:ext cx="7343775" cy="1447800"/>
          </a:xfrm>
          <a:prstGeom prst="rect">
            <a:avLst/>
          </a:prstGeom>
        </p:spPr>
      </p:pic>
      <p:sp>
        <p:nvSpPr>
          <p:cNvPr id="6" name="TextBox 5"/>
          <p:cNvSpPr txBox="1"/>
          <p:nvPr/>
        </p:nvSpPr>
        <p:spPr>
          <a:xfrm>
            <a:off x="357908" y="3429000"/>
            <a:ext cx="8280920" cy="2308324"/>
          </a:xfrm>
          <a:prstGeom prst="rect">
            <a:avLst/>
          </a:prstGeom>
          <a:noFill/>
        </p:spPr>
        <p:txBody>
          <a:bodyPr wrap="square">
            <a:spAutoFit/>
          </a:bodyPr>
          <a:lstStyle/>
          <a:p>
            <a:r>
              <a:rPr lang="en-US" b="0" i="0" dirty="0">
                <a:solidFill>
                  <a:srgbClr val="222222"/>
                </a:solidFill>
                <a:effectLst/>
                <a:latin typeface="Lato" panose="020F0502020204030203" pitchFamily="34" charset="0"/>
              </a:rPr>
              <a:t> </a:t>
            </a:r>
            <a:r>
              <a:rPr lang="en-US" b="1" i="0" dirty="0">
                <a:solidFill>
                  <a:srgbClr val="222222"/>
                </a:solidFill>
                <a:effectLst/>
                <a:latin typeface="Lato" panose="020F0502020204030203" pitchFamily="34" charset="0"/>
              </a:rPr>
              <a:t>We can choose the degree of polynomial based on the relationship between target and predictor.</a:t>
            </a:r>
            <a:r>
              <a:rPr lang="en-US" b="0" i="0" dirty="0">
                <a:solidFill>
                  <a:srgbClr val="222222"/>
                </a:solidFill>
                <a:effectLst/>
                <a:latin typeface="Lato" panose="020F0502020204030203" pitchFamily="34" charset="0"/>
              </a:rPr>
              <a:t> The 1-degree polynomial is a simple linear regression; therefore, the value of degree must be greater than 1.</a:t>
            </a:r>
            <a:endParaRPr lang="en-US" b="0" i="0" dirty="0">
              <a:solidFill>
                <a:srgbClr val="222222"/>
              </a:solidFill>
              <a:effectLst/>
              <a:latin typeface="Lato" panose="020F0502020204030203" pitchFamily="34" charset="0"/>
            </a:endParaRPr>
          </a:p>
          <a:p>
            <a:endParaRPr lang="en-IN" dirty="0"/>
          </a:p>
          <a:p>
            <a:r>
              <a:rPr lang="en-US" b="0" i="0" dirty="0">
                <a:solidFill>
                  <a:srgbClr val="222222"/>
                </a:solidFill>
                <a:effectLst/>
                <a:latin typeface="Lato" panose="020F0502020204030203" pitchFamily="34" charset="0"/>
              </a:rPr>
              <a:t>With the increasing degree of the polynomial, the complexity of the model also increases. Therefore, the value of </a:t>
            </a:r>
            <a:r>
              <a:rPr lang="en-US" b="1" i="1" dirty="0">
                <a:solidFill>
                  <a:srgbClr val="222222"/>
                </a:solidFill>
                <a:effectLst/>
                <a:latin typeface="Lato" panose="020F0502020204030203" pitchFamily="34" charset="0"/>
              </a:rPr>
              <a:t>n</a:t>
            </a:r>
            <a:r>
              <a:rPr lang="en-US" b="0" i="0" dirty="0">
                <a:solidFill>
                  <a:srgbClr val="222222"/>
                </a:solidFill>
                <a:effectLst/>
                <a:latin typeface="Lato" panose="020F0502020204030203" pitchFamily="34" charset="0"/>
              </a:rPr>
              <a:t> must be chosen precisely. If this value is low, then the model won’t be able to fit the data properly and if high, the model will overfit the data easily.</a:t>
            </a:r>
            <a:endParaRPr lang="en-IN"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sz="2700" b="1" i="0" dirty="0">
                <a:solidFill>
                  <a:srgbClr val="222222"/>
                </a:solidFill>
                <a:effectLst/>
                <a:latin typeface="Lato" panose="020F0502020204030203" pitchFamily="34" charset="0"/>
              </a:rPr>
              <a:t>Underfitting vs. Overfitting (vs. Best Fitting) in Machine Learning</a:t>
            </a:r>
            <a:br>
              <a:rPr lang="en-US" b="1"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548680"/>
            <a:ext cx="8229600" cy="6034682"/>
          </a:xfrm>
        </p:spPr>
        <p:txBody>
          <a:bodyPr>
            <a:normAutofit fontScale="92500" lnSpcReduction="10000"/>
          </a:bodyPr>
          <a:lstStyle/>
          <a:p>
            <a:pPr algn="l" fontAlgn="base"/>
            <a:r>
              <a:rPr lang="en-US" sz="2000" b="0" i="0" dirty="0">
                <a:solidFill>
                  <a:srgbClr val="273239"/>
                </a:solidFill>
                <a:effectLst/>
                <a:latin typeface="urw-din"/>
              </a:rPr>
              <a:t>Before diving further let’s understand two important terms:</a:t>
            </a:r>
            <a:endParaRPr lang="en-US" sz="2000" b="0" i="0" dirty="0">
              <a:solidFill>
                <a:srgbClr val="273239"/>
              </a:solidFill>
              <a:effectLst/>
              <a:latin typeface="urw-din"/>
            </a:endParaRPr>
          </a:p>
          <a:p>
            <a:pPr algn="l" fontAlgn="base">
              <a:buFont typeface="Arial" panose="020B0604020202020204" pitchFamily="34" charset="0"/>
              <a:buChar char="•"/>
            </a:pPr>
            <a:r>
              <a:rPr lang="en-US" sz="2000" b="1" i="0" dirty="0">
                <a:solidFill>
                  <a:srgbClr val="273239"/>
                </a:solidFill>
                <a:effectLst/>
                <a:latin typeface="urw-din"/>
              </a:rPr>
              <a:t>Bias: </a:t>
            </a:r>
            <a:r>
              <a:rPr lang="en-US" sz="2000" b="0" i="0" dirty="0">
                <a:solidFill>
                  <a:srgbClr val="273239"/>
                </a:solidFill>
                <a:effectLst/>
                <a:latin typeface="urw-din"/>
              </a:rPr>
              <a:t>Assumptions made by a model to make a function easier to learn.</a:t>
            </a:r>
            <a:endParaRPr lang="en-US" sz="2000" b="0" i="0" dirty="0">
              <a:solidFill>
                <a:srgbClr val="273239"/>
              </a:solidFill>
              <a:effectLst/>
              <a:latin typeface="urw-din"/>
            </a:endParaRPr>
          </a:p>
          <a:p>
            <a:pPr algn="l" fontAlgn="base">
              <a:buFont typeface="Arial" panose="020B0604020202020204" pitchFamily="34" charset="0"/>
              <a:buChar char="•"/>
            </a:pPr>
            <a:r>
              <a:rPr lang="en-US" sz="2000" b="1" i="0" dirty="0">
                <a:solidFill>
                  <a:srgbClr val="273239"/>
                </a:solidFill>
                <a:effectLst/>
                <a:latin typeface="urw-din"/>
              </a:rPr>
              <a:t>Variance:</a:t>
            </a:r>
            <a:r>
              <a:rPr lang="en-US" sz="2000" b="0" i="0" dirty="0">
                <a:solidFill>
                  <a:srgbClr val="273239"/>
                </a:solidFill>
                <a:effectLst/>
                <a:latin typeface="urw-din"/>
              </a:rPr>
              <a:t> If you train your data on training data and obtain a very low error, upon changing the data and then training the same previous model you experience a high error, this is variance.</a:t>
            </a:r>
            <a:endParaRPr lang="en-US" sz="2000" b="0" i="0" dirty="0">
              <a:solidFill>
                <a:srgbClr val="273239"/>
              </a:solidFill>
              <a:effectLst/>
              <a:latin typeface="urw-din"/>
            </a:endParaRPr>
          </a:p>
          <a:p>
            <a:pPr algn="l" fontAlgn="base">
              <a:buFont typeface="Arial" panose="020B0604020202020204" pitchFamily="34" charset="0"/>
              <a:buChar char="•"/>
            </a:pPr>
            <a:endParaRPr lang="en-US" sz="2000" dirty="0">
              <a:solidFill>
                <a:srgbClr val="273239"/>
              </a:solidFill>
              <a:latin typeface="urw-din"/>
            </a:endParaRPr>
          </a:p>
          <a:p>
            <a:pPr algn="l" fontAlgn="base">
              <a:buFont typeface="Arial" panose="020B0604020202020204" pitchFamily="34" charset="0"/>
              <a:buChar char="•"/>
            </a:pPr>
            <a:r>
              <a:rPr lang="en-IN" sz="2000" b="1" i="0" dirty="0">
                <a:solidFill>
                  <a:srgbClr val="273239"/>
                </a:solidFill>
                <a:effectLst/>
                <a:latin typeface="urw-din"/>
              </a:rPr>
              <a:t>Underfitting:</a:t>
            </a:r>
            <a:r>
              <a:rPr lang="en-IN" sz="2000" b="0" i="0" dirty="0">
                <a:solidFill>
                  <a:srgbClr val="273239"/>
                </a:solidFill>
                <a:effectLst/>
                <a:latin typeface="urw-din"/>
              </a:rPr>
              <a:t> </a:t>
            </a:r>
            <a:endParaRPr lang="en-US" sz="2000" b="0" i="0" dirty="0">
              <a:solidFill>
                <a:srgbClr val="273239"/>
              </a:solidFill>
              <a:effectLst/>
              <a:latin typeface="urw-din"/>
            </a:endParaRPr>
          </a:p>
          <a:p>
            <a:pPr algn="l" fontAlgn="base">
              <a:buFont typeface="Arial" panose="020B0604020202020204" pitchFamily="34" charset="0"/>
              <a:buChar char="•"/>
            </a:pPr>
            <a:endParaRPr lang="en-US" sz="20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A statistical model or a machine learning algorithm is said to have underfitting when it cannot capture the underlying trend of the data. </a:t>
            </a:r>
            <a:endParaRPr lang="en-US" sz="1800" b="0" i="0" dirty="0">
              <a:solidFill>
                <a:srgbClr val="273239"/>
              </a:solidFill>
              <a:effectLst/>
              <a:latin typeface="urw-din"/>
            </a:endParaRPr>
          </a:p>
          <a:p>
            <a:pPr algn="l" fontAlgn="base">
              <a:buFont typeface="Arial" panose="020B0604020202020204" pitchFamily="34" charset="0"/>
              <a:buChar char="•"/>
            </a:pPr>
            <a:r>
              <a:rPr lang="en-US" sz="1800" b="0" i="0" dirty="0">
                <a:solidFill>
                  <a:srgbClr val="273239"/>
                </a:solidFill>
                <a:effectLst/>
                <a:latin typeface="urw-din"/>
              </a:rPr>
              <a:t> Underfitting destroys the accuracy of our machine learning model. Its occurrence simply means that our model or the algorithm does not fit the data well enough. It usually happens when we have fewer data to build an accurate model and also when we try to build a linear model with fewer non-linear data.</a:t>
            </a:r>
            <a:endParaRPr lang="en-US" sz="1800" b="0" i="0" dirty="0">
              <a:solidFill>
                <a:srgbClr val="273239"/>
              </a:solidFill>
              <a:effectLst/>
              <a:latin typeface="urw-din"/>
            </a:endParaRPr>
          </a:p>
          <a:p>
            <a:pPr algn="l" fontAlgn="base">
              <a:buFont typeface="Arial" panose="020B0604020202020204" pitchFamily="34" charset="0"/>
              <a:buChar char="•"/>
            </a:pPr>
            <a:r>
              <a:rPr lang="en-US" sz="2400" b="0" i="0" dirty="0">
                <a:solidFill>
                  <a:srgbClr val="273239"/>
                </a:solidFill>
                <a:effectLst/>
                <a:latin typeface="urw-din"/>
              </a:rPr>
              <a:t> In such cases, the rules of the machine learning model are too easy and flexible to be applied on such minimal data and therefore the model will probably make a lot of wrong predictions. Underfitting can be avoided by using more data and also reducing the features by feature selection. </a:t>
            </a:r>
            <a:endParaRPr lang="en-US" sz="2400" b="0" i="0" dirty="0">
              <a:solidFill>
                <a:srgbClr val="273239"/>
              </a:solidFill>
              <a:effectLst/>
              <a:latin typeface="urw-din"/>
            </a:endParaRPr>
          </a:p>
          <a:p>
            <a:pPr algn="l" fontAlgn="base">
              <a:buFont typeface="Arial" panose="020B0604020202020204" pitchFamily="34" charset="0"/>
              <a:buChar char="•"/>
            </a:pPr>
            <a:r>
              <a:rPr lang="en-US" sz="1400" b="0" i="0" dirty="0">
                <a:solidFill>
                  <a:srgbClr val="273239"/>
                </a:solidFill>
                <a:effectLst/>
                <a:latin typeface="urw-din"/>
              </a:rPr>
              <a:t>In a nutshell, </a:t>
            </a:r>
            <a:r>
              <a:rPr lang="en-US" sz="1400" b="1" i="0" dirty="0">
                <a:solidFill>
                  <a:srgbClr val="273239"/>
                </a:solidFill>
                <a:effectLst/>
                <a:latin typeface="urw-din"/>
              </a:rPr>
              <a:t>Underfitting – High bias and low variance</a:t>
            </a:r>
            <a:r>
              <a:rPr lang="en-US" sz="1400" b="0" i="0" dirty="0">
                <a:solidFill>
                  <a:srgbClr val="273239"/>
                </a:solidFill>
                <a:effectLst/>
                <a:latin typeface="urw-din"/>
              </a:rPr>
              <a:t> </a:t>
            </a:r>
            <a:endParaRPr lang="en-US" sz="2400" dirty="0">
              <a:solidFill>
                <a:srgbClr val="273239"/>
              </a:solidFill>
              <a:latin typeface="urw-din"/>
            </a:endParaRPr>
          </a:p>
          <a:p>
            <a:pPr algn="l" fontAlgn="base">
              <a:buFont typeface="Arial" panose="020B0604020202020204" pitchFamily="34" charset="0"/>
              <a:buChar char="•"/>
            </a:pPr>
            <a:endParaRPr lang="en-US" sz="2400" b="0" i="0" dirty="0">
              <a:solidFill>
                <a:srgbClr val="273239"/>
              </a:solidFill>
              <a:effectLst/>
              <a:latin typeface="urw-din"/>
            </a:endParaRPr>
          </a:p>
          <a:p>
            <a:endParaRPr lang="en-IN"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b="1" i="0" dirty="0">
                <a:solidFill>
                  <a:srgbClr val="273239"/>
                </a:solidFill>
                <a:effectLst/>
                <a:latin typeface="urw-din"/>
              </a:rPr>
              <a:t>Techniques to reduce underfitting: </a:t>
            </a:r>
            <a:endParaRPr lang="en-IN" dirty="0"/>
          </a:p>
        </p:txBody>
      </p:sp>
      <p:sp>
        <p:nvSpPr>
          <p:cNvPr id="3" name="Content Placeholder 2"/>
          <p:cNvSpPr>
            <a:spLocks noGrp="1"/>
          </p:cNvSpPr>
          <p:nvPr>
            <p:ph idx="1"/>
          </p:nvPr>
        </p:nvSpPr>
        <p:spPr>
          <a:xfrm>
            <a:off x="457200" y="692696"/>
            <a:ext cx="8229600" cy="5976664"/>
          </a:xfrm>
        </p:spPr>
        <p:txBody>
          <a:bodyPr/>
          <a:lstStyle/>
          <a:p>
            <a:pPr algn="l" fontAlgn="base">
              <a:buFont typeface="+mj-lt"/>
              <a:buAutoNum type="arabicPeriod"/>
            </a:pPr>
            <a:r>
              <a:rPr lang="en-US" b="0" i="0" dirty="0">
                <a:solidFill>
                  <a:srgbClr val="273239"/>
                </a:solidFill>
                <a:effectLst/>
                <a:latin typeface="urw-din"/>
              </a:rPr>
              <a:t>Increase model complexity</a:t>
            </a:r>
            <a:endParaRPr lang="en-US" b="0" i="0" dirty="0">
              <a:solidFill>
                <a:srgbClr val="273239"/>
              </a:solidFill>
              <a:effectLst/>
              <a:latin typeface="urw-din"/>
            </a:endParaRPr>
          </a:p>
          <a:p>
            <a:pPr algn="l" fontAlgn="base">
              <a:buFont typeface="+mj-lt"/>
              <a:buAutoNum type="arabicPeriod"/>
            </a:pPr>
            <a:r>
              <a:rPr lang="en-US" b="0" i="0" dirty="0">
                <a:solidFill>
                  <a:srgbClr val="273239"/>
                </a:solidFill>
                <a:effectLst/>
                <a:latin typeface="urw-din"/>
              </a:rPr>
              <a:t>Increase the number of features, performing feature engineering</a:t>
            </a:r>
            <a:endParaRPr lang="en-US" b="0" i="0" dirty="0">
              <a:solidFill>
                <a:srgbClr val="273239"/>
              </a:solidFill>
              <a:effectLst/>
              <a:latin typeface="urw-din"/>
            </a:endParaRPr>
          </a:p>
          <a:p>
            <a:pPr algn="l" fontAlgn="base">
              <a:buFont typeface="+mj-lt"/>
              <a:buAutoNum type="arabicPeriod"/>
            </a:pPr>
            <a:r>
              <a:rPr lang="en-US" b="0" i="0" dirty="0">
                <a:solidFill>
                  <a:srgbClr val="273239"/>
                </a:solidFill>
                <a:effectLst/>
                <a:latin typeface="urw-din"/>
              </a:rPr>
              <a:t>Remove noise from the data.</a:t>
            </a:r>
            <a:endParaRPr lang="en-US" b="0" i="0" dirty="0">
              <a:solidFill>
                <a:srgbClr val="273239"/>
              </a:solidFill>
              <a:effectLst/>
              <a:latin typeface="urw-din"/>
            </a:endParaRPr>
          </a:p>
          <a:p>
            <a:pPr algn="l" fontAlgn="base">
              <a:buFont typeface="+mj-lt"/>
              <a:buAutoNum type="arabicPeriod"/>
            </a:pPr>
            <a:r>
              <a:rPr lang="en-US" b="0" i="0" dirty="0">
                <a:solidFill>
                  <a:srgbClr val="273239"/>
                </a:solidFill>
                <a:effectLst/>
                <a:latin typeface="urw-din"/>
              </a:rPr>
              <a:t>Increase the number of epochs or increase the duration of training to get better results.</a:t>
            </a:r>
            <a:endParaRPr lang="en-US" b="0" i="0" dirty="0">
              <a:solidFill>
                <a:srgbClr val="273239"/>
              </a:solidFill>
              <a:effectLst/>
              <a:latin typeface="urw-din"/>
            </a:endParaRPr>
          </a:p>
          <a:p>
            <a:endParaRPr lang="en-IN"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73239"/>
                </a:solidFill>
                <a:effectLst/>
                <a:latin typeface="urw-din"/>
              </a:rPr>
              <a:t>Overfitting</a:t>
            </a:r>
            <a:endParaRPr lang="en-IN" dirty="0"/>
          </a:p>
        </p:txBody>
      </p:sp>
      <p:sp>
        <p:nvSpPr>
          <p:cNvPr id="3" name="Content Placeholder 2"/>
          <p:cNvSpPr>
            <a:spLocks noGrp="1"/>
          </p:cNvSpPr>
          <p:nvPr>
            <p:ph idx="1"/>
          </p:nvPr>
        </p:nvSpPr>
        <p:spPr>
          <a:xfrm>
            <a:off x="457200" y="620688"/>
            <a:ext cx="8229600" cy="5505475"/>
          </a:xfrm>
        </p:spPr>
        <p:txBody>
          <a:bodyPr>
            <a:normAutofit lnSpcReduction="10000"/>
          </a:bodyPr>
          <a:lstStyle/>
          <a:p>
            <a:r>
              <a:rPr lang="en-US" sz="2000" b="0" i="0" dirty="0">
                <a:solidFill>
                  <a:srgbClr val="273239"/>
                </a:solidFill>
                <a:effectLst/>
                <a:latin typeface="urw-din"/>
              </a:rPr>
              <a:t>A statistical model is said to be overfitted when we train it with a lot of data</a:t>
            </a:r>
            <a:endParaRPr lang="en-US" sz="2000" b="0" i="0" dirty="0">
              <a:solidFill>
                <a:srgbClr val="273239"/>
              </a:solidFill>
              <a:effectLst/>
              <a:latin typeface="urw-din"/>
            </a:endParaRPr>
          </a:p>
          <a:p>
            <a:r>
              <a:rPr lang="en-US" sz="2000" b="0" i="0" dirty="0">
                <a:solidFill>
                  <a:srgbClr val="273239"/>
                </a:solidFill>
                <a:effectLst/>
                <a:latin typeface="urw-din"/>
              </a:rPr>
              <a:t>When a model gets trained with so much data, it starts learning from the noise and inaccurate data entries in our data set. Then the model does not categorize the data correctly, because of too many details and noise</a:t>
            </a:r>
            <a:r>
              <a:rPr lang="en-US" b="0" i="0" dirty="0">
                <a:solidFill>
                  <a:srgbClr val="273239"/>
                </a:solidFill>
                <a:effectLst/>
                <a:latin typeface="urw-din"/>
              </a:rPr>
              <a:t>.</a:t>
            </a:r>
            <a:endParaRPr lang="en-US" b="0" i="0" dirty="0">
              <a:solidFill>
                <a:srgbClr val="273239"/>
              </a:solidFill>
              <a:effectLst/>
              <a:latin typeface="urw-din"/>
            </a:endParaRPr>
          </a:p>
          <a:p>
            <a:r>
              <a:rPr lang="en-US" sz="2000" b="0" i="0" dirty="0">
                <a:solidFill>
                  <a:srgbClr val="273239"/>
                </a:solidFill>
                <a:effectLst/>
                <a:latin typeface="urw-din"/>
              </a:rPr>
              <a:t>A solution to avoid overfitting is using a linear algorithm if we have linear data or using the parameters like the maximal depth if we are using decision trees. </a:t>
            </a:r>
            <a:endParaRPr lang="en-US" sz="2000" b="0" i="0" dirty="0">
              <a:solidFill>
                <a:srgbClr val="273239"/>
              </a:solidFill>
              <a:effectLst/>
              <a:latin typeface="urw-din"/>
            </a:endParaRPr>
          </a:p>
          <a:p>
            <a:r>
              <a:rPr lang="en-US" sz="2000" b="0" i="0" dirty="0">
                <a:solidFill>
                  <a:srgbClr val="273239"/>
                </a:solidFill>
                <a:effectLst/>
                <a:latin typeface="urw-din"/>
              </a:rPr>
              <a:t>In a nutshell, </a:t>
            </a:r>
            <a:r>
              <a:rPr lang="en-US" sz="2000" b="1" i="0" dirty="0">
                <a:solidFill>
                  <a:srgbClr val="273239"/>
                </a:solidFill>
                <a:effectLst/>
                <a:latin typeface="urw-din"/>
              </a:rPr>
              <a:t>Overfitting – High variance and low bias</a:t>
            </a:r>
            <a:r>
              <a:rPr lang="en-US" sz="2000" b="0" i="0" dirty="0">
                <a:solidFill>
                  <a:srgbClr val="273239"/>
                </a:solidFill>
                <a:effectLst/>
                <a:latin typeface="urw-din"/>
              </a:rPr>
              <a:t> </a:t>
            </a:r>
            <a:endParaRPr lang="en-US" sz="2000" b="0" i="0" dirty="0">
              <a:solidFill>
                <a:srgbClr val="273239"/>
              </a:solidFill>
              <a:effectLst/>
              <a:latin typeface="urw-din"/>
            </a:endParaRPr>
          </a:p>
          <a:p>
            <a:endParaRPr lang="en-US" sz="2000" dirty="0">
              <a:solidFill>
                <a:srgbClr val="273239"/>
              </a:solidFill>
              <a:latin typeface="urw-din"/>
            </a:endParaRPr>
          </a:p>
          <a:p>
            <a:r>
              <a:rPr lang="en-IN" sz="2000" b="1" i="0" dirty="0">
                <a:solidFill>
                  <a:srgbClr val="273239"/>
                </a:solidFill>
                <a:effectLst/>
                <a:latin typeface="urw-din"/>
              </a:rPr>
              <a:t>Techniques to reduce overfitting:</a:t>
            </a:r>
            <a:endParaRPr lang="en-IN" sz="2000" b="1" i="0" dirty="0">
              <a:solidFill>
                <a:srgbClr val="273239"/>
              </a:solidFill>
              <a:effectLst/>
              <a:latin typeface="urw-din"/>
            </a:endParaRPr>
          </a:p>
          <a:p>
            <a:pPr algn="l" fontAlgn="base">
              <a:buFont typeface="+mj-lt"/>
              <a:buAutoNum type="arabicPeriod"/>
            </a:pPr>
            <a:r>
              <a:rPr lang="en-US" sz="2400" b="0" i="0" dirty="0">
                <a:solidFill>
                  <a:srgbClr val="273239"/>
                </a:solidFill>
                <a:effectLst/>
                <a:latin typeface="urw-din"/>
              </a:rPr>
              <a:t>Increase training data.</a:t>
            </a:r>
            <a:endParaRPr lang="en-US" sz="2400" b="0" i="0" dirty="0">
              <a:solidFill>
                <a:srgbClr val="273239"/>
              </a:solidFill>
              <a:effectLst/>
              <a:latin typeface="urw-din"/>
            </a:endParaRPr>
          </a:p>
          <a:p>
            <a:pPr algn="l" fontAlgn="base">
              <a:buFont typeface="+mj-lt"/>
              <a:buAutoNum type="arabicPeriod"/>
            </a:pPr>
            <a:r>
              <a:rPr lang="en-US" sz="2400" b="0" i="0" dirty="0">
                <a:solidFill>
                  <a:srgbClr val="273239"/>
                </a:solidFill>
                <a:effectLst/>
                <a:latin typeface="urw-din"/>
              </a:rPr>
              <a:t>Reduce model complexity.</a:t>
            </a:r>
            <a:endParaRPr lang="en-US" sz="2400" b="0" i="0" dirty="0">
              <a:solidFill>
                <a:srgbClr val="273239"/>
              </a:solidFill>
              <a:effectLst/>
              <a:latin typeface="urw-din"/>
            </a:endParaRPr>
          </a:p>
          <a:p>
            <a:pPr algn="l" fontAlgn="base">
              <a:buFont typeface="+mj-lt"/>
              <a:buAutoNum type="arabicPeriod"/>
            </a:pPr>
            <a:r>
              <a:rPr lang="en-US" sz="2400" b="0" i="0" dirty="0">
                <a:solidFill>
                  <a:srgbClr val="273239"/>
                </a:solidFill>
                <a:effectLst/>
                <a:latin typeface="urw-din"/>
              </a:rPr>
              <a:t>Early stopping during the training phase (have an eye over the loss over the training period as soon as loss begins to increase stop training).</a:t>
            </a:r>
            <a:endParaRPr lang="en-US" sz="2400" b="0" i="0" dirty="0">
              <a:solidFill>
                <a:srgbClr val="273239"/>
              </a:solidFill>
              <a:effectLst/>
              <a:latin typeface="urw-din"/>
            </a:endParaRPr>
          </a:p>
          <a:p>
            <a:endParaRPr lang="en-IN" sz="2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400" b="0" i="0" dirty="0">
                <a:solidFill>
                  <a:srgbClr val="610B38"/>
                </a:solidFill>
                <a:effectLst/>
                <a:latin typeface="erdana"/>
              </a:rPr>
              <a:t>Implementation of Polynomial Regression using Python:</a:t>
            </a:r>
            <a:br>
              <a:rPr lang="en-US" sz="2400" b="0" i="0" dirty="0">
                <a:solidFill>
                  <a:srgbClr val="610B38"/>
                </a:solidFill>
                <a:effectLst/>
                <a:latin typeface="erdana"/>
              </a:rPr>
            </a:br>
            <a:endParaRPr lang="en-IN" sz="2400" dirty="0"/>
          </a:p>
        </p:txBody>
      </p:sp>
      <p:sp>
        <p:nvSpPr>
          <p:cNvPr id="3" name="Content Placeholder 2"/>
          <p:cNvSpPr>
            <a:spLocks noGrp="1"/>
          </p:cNvSpPr>
          <p:nvPr>
            <p:ph idx="1"/>
          </p:nvPr>
        </p:nvSpPr>
        <p:spPr>
          <a:xfrm>
            <a:off x="457200" y="476672"/>
            <a:ext cx="8229600" cy="6381328"/>
          </a:xfrm>
        </p:spPr>
        <p:txBody>
          <a:bodyPr>
            <a:normAutofit fontScale="92500" lnSpcReduction="20000"/>
          </a:bodyPr>
          <a:lstStyle/>
          <a:p>
            <a:r>
              <a:rPr lang="en-US" b="1" i="0" dirty="0">
                <a:effectLst/>
                <a:latin typeface="Verdana" panose="020B0604030504040204" pitchFamily="34" charset="0"/>
              </a:rPr>
              <a:t>Problem Description:</a:t>
            </a:r>
            <a:r>
              <a:rPr lang="en-US" b="0" i="0" dirty="0">
                <a:solidFill>
                  <a:srgbClr val="000000"/>
                </a:solidFill>
                <a:effectLst/>
                <a:latin typeface="Verdana" panose="020B0604030504040204" pitchFamily="34" charset="0"/>
              </a:rPr>
              <a:t> </a:t>
            </a:r>
            <a:r>
              <a:rPr lang="en-US" sz="2800" b="0" i="0" dirty="0">
                <a:solidFill>
                  <a:srgbClr val="000000"/>
                </a:solidFill>
                <a:effectLst/>
                <a:latin typeface="Verdana" panose="020B0604030504040204" pitchFamily="34" charset="0"/>
              </a:rPr>
              <a:t>There is a Human Resource company, which is going to hire a new candidate. </a:t>
            </a:r>
            <a:endParaRPr lang="en-US" sz="2800" b="0" i="0" dirty="0">
              <a:solidFill>
                <a:srgbClr val="000000"/>
              </a:solidFill>
              <a:effectLst/>
              <a:latin typeface="Verdana" panose="020B0604030504040204" pitchFamily="34" charset="0"/>
            </a:endParaRPr>
          </a:p>
          <a:p>
            <a:r>
              <a:rPr lang="en-US" sz="2800" b="0" i="0" dirty="0">
                <a:solidFill>
                  <a:srgbClr val="000000"/>
                </a:solidFill>
                <a:effectLst/>
                <a:latin typeface="Verdana" panose="020B0604030504040204" pitchFamily="34" charset="0"/>
              </a:rPr>
              <a:t>The candidate has told his previous salary 160K per annum, and the HR have to check whether he is telling the truth or bluff. </a:t>
            </a:r>
            <a:endParaRPr lang="en-US" sz="2800" b="0" i="0" dirty="0">
              <a:solidFill>
                <a:srgbClr val="000000"/>
              </a:solidFill>
              <a:effectLst/>
              <a:latin typeface="Verdana" panose="020B0604030504040204" pitchFamily="34" charset="0"/>
            </a:endParaRPr>
          </a:p>
          <a:p>
            <a:r>
              <a:rPr lang="en-US" sz="2800" b="0" i="0" dirty="0">
                <a:solidFill>
                  <a:srgbClr val="000000"/>
                </a:solidFill>
                <a:effectLst/>
                <a:latin typeface="Verdana" panose="020B0604030504040204" pitchFamily="34" charset="0"/>
              </a:rPr>
              <a:t>So to identify this, they only have a dataset of his previous company in which the salaries of the top 10 positions are mentioned with their levels. By checking the dataset available, we have found that there is a </a:t>
            </a:r>
            <a:r>
              <a:rPr lang="en-US" sz="2800" b="1" i="0" dirty="0">
                <a:effectLst/>
                <a:latin typeface="Verdana" panose="020B0604030504040204" pitchFamily="34" charset="0"/>
              </a:rPr>
              <a:t>non-linear relationship between the Position levels and the salaries</a:t>
            </a:r>
            <a:r>
              <a:rPr lang="en-US" sz="2800" b="0" i="0" dirty="0">
                <a:solidFill>
                  <a:srgbClr val="000000"/>
                </a:solidFill>
                <a:effectLst/>
                <a:latin typeface="Verdana" panose="020B0604030504040204" pitchFamily="34" charset="0"/>
              </a:rPr>
              <a:t>.</a:t>
            </a:r>
            <a:endParaRPr lang="en-US" sz="2800" b="0" i="0" dirty="0">
              <a:solidFill>
                <a:srgbClr val="000000"/>
              </a:solidFill>
              <a:effectLst/>
              <a:latin typeface="Verdana" panose="020B0604030504040204" pitchFamily="34" charset="0"/>
            </a:endParaRPr>
          </a:p>
          <a:p>
            <a:r>
              <a:rPr lang="en-US" sz="2800" b="0" i="0" dirty="0">
                <a:solidFill>
                  <a:srgbClr val="000000"/>
                </a:solidFill>
                <a:effectLst/>
                <a:latin typeface="Verdana" panose="020B0604030504040204" pitchFamily="34" charset="0"/>
              </a:rPr>
              <a:t> Our goal is to build a </a:t>
            </a:r>
            <a:r>
              <a:rPr lang="en-US" sz="2800" b="1" i="0" dirty="0">
                <a:effectLst/>
                <a:latin typeface="Verdana" panose="020B0604030504040204" pitchFamily="34" charset="0"/>
              </a:rPr>
              <a:t>Bluffing detector regression</a:t>
            </a:r>
            <a:r>
              <a:rPr lang="en-US" sz="2800" b="0" i="0" dirty="0">
                <a:solidFill>
                  <a:srgbClr val="000000"/>
                </a:solidFill>
                <a:effectLst/>
                <a:latin typeface="Verdana" panose="020B0604030504040204" pitchFamily="34" charset="0"/>
              </a:rPr>
              <a:t> model, so HR can hire an honest candidate. Below are the steps to build such a model.</a:t>
            </a:r>
            <a:endParaRPr lang="en-IN"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NumPy Array Copy vs View</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lnSpcReduction="10000"/>
          </a:bodyPr>
          <a:lstStyle/>
          <a:p>
            <a:pPr algn="l"/>
            <a:r>
              <a:rPr lang="en-US" sz="2000" b="0" i="0" dirty="0">
                <a:solidFill>
                  <a:srgbClr val="000000"/>
                </a:solidFill>
                <a:effectLst/>
                <a:latin typeface="Verdana" panose="020B0604030504040204" pitchFamily="34" charset="0"/>
              </a:rPr>
              <a:t>The main difference between a copy and a view of an array is that the copy is a new array, and the view is just a view of the original array.</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The copy </a:t>
            </a:r>
            <a:r>
              <a:rPr lang="en-US" sz="2000" b="0" i="1" dirty="0">
                <a:solidFill>
                  <a:srgbClr val="000000"/>
                </a:solidFill>
                <a:effectLst/>
                <a:latin typeface="Verdana" panose="020B0604030504040204" pitchFamily="34" charset="0"/>
              </a:rPr>
              <a:t>owns</a:t>
            </a:r>
            <a:r>
              <a:rPr lang="en-US" sz="2000" b="0" i="0" dirty="0">
                <a:solidFill>
                  <a:srgbClr val="000000"/>
                </a:solidFill>
                <a:effectLst/>
                <a:latin typeface="Verdana" panose="020B0604030504040204" pitchFamily="34" charset="0"/>
              </a:rPr>
              <a:t> the data and any changes made to the copy will not affect original array, and any changes made to the original array will not affect the copy.</a:t>
            </a:r>
            <a:endParaRPr lang="en-US" sz="2000" b="0"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The view </a:t>
            </a:r>
            <a:r>
              <a:rPr lang="en-US" sz="1800" b="0" i="1" dirty="0">
                <a:solidFill>
                  <a:srgbClr val="000000"/>
                </a:solidFill>
                <a:effectLst/>
                <a:latin typeface="Verdana" panose="020B0604030504040204" pitchFamily="34" charset="0"/>
              </a:rPr>
              <a:t>does not own</a:t>
            </a:r>
            <a:r>
              <a:rPr lang="en-US" sz="1800" b="0" i="0" dirty="0">
                <a:solidFill>
                  <a:srgbClr val="000000"/>
                </a:solidFill>
                <a:effectLst/>
                <a:latin typeface="Verdana" panose="020B0604030504040204" pitchFamily="34" charset="0"/>
              </a:rPr>
              <a:t> the data and any changes made to the view will affect the original array, and any changes made to the original array will affect the view.</a:t>
            </a:r>
            <a:endParaRPr lang="en-US" sz="1800" b="0" i="0" dirty="0">
              <a:solidFill>
                <a:srgbClr val="000000"/>
              </a:solidFill>
              <a:effectLst/>
              <a:latin typeface="Verdana" panose="020B0604030504040204" pitchFamily="34" charset="0"/>
            </a:endParaRPr>
          </a:p>
          <a:p>
            <a:r>
              <a:rPr lang="en-IN" sz="2000" b="0" i="0" dirty="0">
                <a:solidFill>
                  <a:srgbClr val="000000"/>
                </a:solidFill>
                <a:effectLst/>
                <a:latin typeface="Segoe UI" panose="020B0502040204020203" pitchFamily="34" charset="0"/>
              </a:rPr>
              <a:t>COPY:</a:t>
            </a:r>
            <a:endParaRPr lang="en-IN" sz="2000" b="0" i="0" dirty="0">
              <a:solidFill>
                <a:srgbClr val="000000"/>
              </a:solidFill>
              <a:effectLst/>
              <a:latin typeface="Segoe UI" panose="020B0502040204020203" pitchFamily="34" charset="0"/>
            </a:endParaRPr>
          </a:p>
          <a:p>
            <a:r>
              <a:rPr lang="en-US" sz="2000" b="0" i="0" dirty="0">
                <a:solidFill>
                  <a:srgbClr val="000000"/>
                </a:solidFill>
                <a:effectLst/>
                <a:latin typeface="Verdana" panose="020B0604030504040204" pitchFamily="34" charset="0"/>
              </a:rPr>
              <a:t>Make a copy, change the original array, and display both arrays:</a:t>
            </a:r>
            <a:endParaRPr lang="en-US" sz="2000" b="0" i="0" dirty="0">
              <a:solidFill>
                <a:srgbClr val="000000"/>
              </a:solidFill>
              <a:effectLst/>
              <a:latin typeface="Verdana" panose="020B0604030504040204" pitchFamily="34" charset="0"/>
            </a:endParaRPr>
          </a:p>
          <a:p>
            <a:r>
              <a:rPr lang="en-US" sz="1600" b="0" i="0" dirty="0">
                <a:solidFill>
                  <a:srgbClr val="0000CD"/>
                </a:solidFill>
                <a:effectLst/>
                <a:latin typeface="Consolas" panose="020B0609020204030204" pitchFamily="49" charset="0"/>
              </a:rPr>
              <a:t>import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numpy</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as</a:t>
            </a:r>
            <a:r>
              <a:rPr lang="en-US" sz="1600" b="0" i="0" dirty="0">
                <a:solidFill>
                  <a:srgbClr val="000000"/>
                </a:solidFill>
                <a:effectLst/>
                <a:latin typeface="Consolas" panose="020B0609020204030204" pitchFamily="49" charset="0"/>
              </a:rPr>
              <a:t> np</a:t>
            </a:r>
            <a:br>
              <a:rPr lang="en-US" sz="1600" dirty="0"/>
            </a:br>
            <a:br>
              <a:rPr lang="en-US" sz="1600" dirty="0"/>
            </a:b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np.array</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1</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2</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3</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4</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5</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x = </a:t>
            </a:r>
            <a:r>
              <a:rPr lang="en-US" sz="1600" b="0" i="0" dirty="0" err="1">
                <a:solidFill>
                  <a:srgbClr val="000000"/>
                </a:solidFill>
                <a:effectLst/>
                <a:latin typeface="Consolas" panose="020B0609020204030204" pitchFamily="49" charset="0"/>
              </a:rPr>
              <a:t>arr.copy</a:t>
            </a:r>
            <a:r>
              <a:rPr lang="en-US" sz="1600" b="0" i="0" dirty="0">
                <a:solidFill>
                  <a:srgbClr val="000000"/>
                </a:solidFill>
                <a:effectLst/>
                <a:latin typeface="Consolas" panose="020B0609020204030204" pitchFamily="49" charset="0"/>
              </a:rPr>
              <a:t>()</a:t>
            </a:r>
            <a:br>
              <a:rPr lang="en-US" sz="1600" dirty="0"/>
            </a:b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a:t>
            </a:r>
            <a:r>
              <a:rPr lang="en-US" sz="1600" b="0" i="0" dirty="0">
                <a:solidFill>
                  <a:srgbClr val="FF0000"/>
                </a:solidFill>
                <a:effectLst/>
                <a:latin typeface="Consolas" panose="020B0609020204030204" pitchFamily="49" charset="0"/>
              </a:rPr>
              <a:t>0</a:t>
            </a:r>
            <a:r>
              <a:rPr lang="en-US" sz="1600" b="0" i="0" dirty="0">
                <a:solidFill>
                  <a:srgbClr val="000000"/>
                </a:solidFill>
                <a:effectLst/>
                <a:latin typeface="Consolas" panose="020B0609020204030204" pitchFamily="49" charset="0"/>
              </a:rPr>
              <a:t>] = </a:t>
            </a:r>
            <a:r>
              <a:rPr lang="en-US" sz="1600" b="0" i="0" dirty="0">
                <a:solidFill>
                  <a:srgbClr val="FF0000"/>
                </a:solidFill>
                <a:effectLst/>
                <a:latin typeface="Consolas" panose="020B0609020204030204" pitchFamily="49" charset="0"/>
              </a:rPr>
              <a:t>42</a:t>
            </a:r>
            <a:br>
              <a:rPr lang="en-US" sz="1600" dirty="0"/>
            </a:br>
            <a:br>
              <a:rPr lang="en-US" sz="1600" dirty="0"/>
            </a:br>
            <a:r>
              <a:rPr lang="en-US" sz="1600" b="0" i="0" dirty="0">
                <a:solidFill>
                  <a:srgbClr val="0000CD"/>
                </a:solidFill>
                <a:effectLst/>
                <a:latin typeface="Consolas" panose="020B0609020204030204" pitchFamily="49" charset="0"/>
              </a:rPr>
              <a:t>print</a:t>
            </a:r>
            <a:r>
              <a:rPr lang="en-US" sz="1600" b="0" i="0" dirty="0">
                <a:solidFill>
                  <a:srgbClr val="000000"/>
                </a:solidFill>
                <a:effectLst/>
                <a:latin typeface="Consolas" panose="020B0609020204030204" pitchFamily="49" charset="0"/>
              </a:rPr>
              <a:t>(</a:t>
            </a:r>
            <a:r>
              <a:rPr lang="en-US" sz="1600" b="0" i="0" dirty="0" err="1">
                <a:solidFill>
                  <a:srgbClr val="000000"/>
                </a:solidFill>
                <a:effectLst/>
                <a:latin typeface="Consolas" panose="020B0609020204030204" pitchFamily="49" charset="0"/>
              </a:rPr>
              <a:t>arr</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CD"/>
                </a:solidFill>
                <a:effectLst/>
                <a:latin typeface="Consolas" panose="020B0609020204030204" pitchFamily="49" charset="0"/>
              </a:rPr>
              <a:t>print</a:t>
            </a:r>
            <a:r>
              <a:rPr lang="en-US" sz="1600" b="0" i="0" dirty="0">
                <a:solidFill>
                  <a:srgbClr val="000000"/>
                </a:solidFill>
                <a:effectLst/>
                <a:latin typeface="Consolas" panose="020B0609020204030204" pitchFamily="49" charset="0"/>
              </a:rPr>
              <a:t>(x)</a:t>
            </a:r>
            <a:endParaRPr lang="en-US" sz="1600" b="0" i="0" dirty="0">
              <a:solidFill>
                <a:srgbClr val="000000"/>
              </a:solidFill>
              <a:effectLst/>
              <a:latin typeface="Consolas" panose="020B0609020204030204" pitchFamily="49" charset="0"/>
            </a:endParaRPr>
          </a:p>
          <a:p>
            <a:r>
              <a:rPr lang="en-US" sz="1050" b="0" i="0" dirty="0">
                <a:solidFill>
                  <a:srgbClr val="000000"/>
                </a:solidFill>
                <a:effectLst/>
                <a:latin typeface="Verdana" panose="020B0604030504040204" pitchFamily="34" charset="0"/>
              </a:rPr>
              <a:t>The copy SHOULD NOT be affected by the changes made to the original array.</a:t>
            </a:r>
            <a:endParaRPr lang="en-IN" sz="1600"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457200" y="731838"/>
            <a:ext cx="8229600" cy="6126162"/>
          </a:xfrm>
        </p:spPr>
        <p:txBody>
          <a:bodyPr>
            <a:normAutofit fontScale="92500" lnSpcReduction="10000"/>
          </a:bodyPr>
          <a:lstStyle/>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numpy</a:t>
            </a:r>
            <a:r>
              <a:rPr lang="en-IN" b="0" i="0" dirty="0">
                <a:solidFill>
                  <a:srgbClr val="000000"/>
                </a:solidFill>
                <a:effectLst/>
                <a:latin typeface="Verdana" panose="020B0604030504040204" pitchFamily="34" charset="0"/>
              </a:rPr>
              <a:t> as nm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matplotlib.pyplot</a:t>
            </a:r>
            <a:r>
              <a:rPr lang="en-IN" b="0" i="0" dirty="0">
                <a:solidFill>
                  <a:srgbClr val="000000"/>
                </a:solidFill>
                <a:effectLst/>
                <a:latin typeface="Verdana" panose="020B0604030504040204" pitchFamily="34" charset="0"/>
              </a:rPr>
              <a:t> as </a:t>
            </a:r>
            <a:r>
              <a:rPr lang="en-IN" b="0" i="0" dirty="0" err="1">
                <a:solidFill>
                  <a:srgbClr val="000000"/>
                </a:solidFill>
                <a:effectLst/>
                <a:latin typeface="Verdana" panose="020B0604030504040204" pitchFamily="34" charset="0"/>
              </a:rPr>
              <a:t>mtp</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pandas as pd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#importing datasets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data_set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pd.read_csv</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'Position_Salaries.csv'</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#Extracting Independent and dependent Variable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x= </a:t>
            </a:r>
            <a:r>
              <a:rPr lang="en-IN" b="0" i="0" dirty="0" err="1">
                <a:solidFill>
                  <a:srgbClr val="000000"/>
                </a:solidFill>
                <a:effectLst/>
                <a:latin typeface="Verdana" panose="020B0604030504040204" pitchFamily="34" charset="0"/>
              </a:rPr>
              <a:t>data_set.iloc</a:t>
            </a:r>
            <a:r>
              <a:rPr lang="en-IN" b="0" i="0" dirty="0">
                <a:solidFill>
                  <a:srgbClr val="000000"/>
                </a:solidFill>
                <a:effectLst/>
                <a:latin typeface="Verdana" panose="020B0604030504040204" pitchFamily="34" charset="0"/>
              </a:rPr>
              <a:t>[:, </a:t>
            </a:r>
            <a:r>
              <a:rPr lang="en-IN" b="0" i="0" dirty="0">
                <a:solidFill>
                  <a:srgbClr val="C00000"/>
                </a:solidFill>
                <a:effectLst/>
                <a:latin typeface="Verdana" panose="020B0604030504040204" pitchFamily="34" charset="0"/>
              </a:rPr>
              <a:t>1</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2</a:t>
            </a:r>
            <a:r>
              <a:rPr lang="en-IN" b="0" i="0" dirty="0">
                <a:solidFill>
                  <a:srgbClr val="000000"/>
                </a:solidFill>
                <a:effectLst/>
                <a:latin typeface="Verdana" panose="020B0604030504040204" pitchFamily="34" charset="0"/>
              </a:rPr>
              <a:t>].values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y= </a:t>
            </a:r>
            <a:r>
              <a:rPr lang="en-IN" b="0" i="0" dirty="0" err="1">
                <a:solidFill>
                  <a:srgbClr val="000000"/>
                </a:solidFill>
                <a:effectLst/>
                <a:latin typeface="Verdana" panose="020B0604030504040204" pitchFamily="34" charset="0"/>
              </a:rPr>
              <a:t>data_set.iloc</a:t>
            </a:r>
            <a:r>
              <a:rPr lang="en-IN" b="0" i="0" dirty="0">
                <a:solidFill>
                  <a:srgbClr val="000000"/>
                </a:solidFill>
                <a:effectLst/>
                <a:latin typeface="Verdana" panose="020B0604030504040204" pitchFamily="34" charset="0"/>
              </a:rPr>
              <a:t>[:, </a:t>
            </a:r>
            <a:r>
              <a:rPr lang="en-IN" b="0" i="0" dirty="0">
                <a:solidFill>
                  <a:srgbClr val="C00000"/>
                </a:solidFill>
                <a:effectLst/>
                <a:latin typeface="Verdana" panose="020B0604030504040204" pitchFamily="34" charset="0"/>
              </a:rPr>
              <a:t>2</a:t>
            </a:r>
            <a:r>
              <a:rPr lang="en-IN" b="0" i="0" dirty="0">
                <a:solidFill>
                  <a:srgbClr val="000000"/>
                </a:solidFill>
                <a:effectLst/>
                <a:latin typeface="Verdana" panose="020B0604030504040204" pitchFamily="34" charset="0"/>
              </a:rPr>
              <a:t>].values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normAutofit/>
          </a:bodyPr>
          <a:lstStyle/>
          <a:p>
            <a:r>
              <a:rPr lang="en-US" sz="1800" b="0" i="0" dirty="0">
                <a:solidFill>
                  <a:srgbClr val="000000"/>
                </a:solidFill>
                <a:effectLst/>
                <a:latin typeface="Verdana" panose="020B0604030504040204" pitchFamily="34" charset="0"/>
              </a:rPr>
              <a:t>Here we will predict the output for level </a:t>
            </a:r>
            <a:r>
              <a:rPr lang="en-US" sz="1800" b="1" i="0" dirty="0">
                <a:effectLst/>
                <a:latin typeface="Verdana" panose="020B0604030504040204" pitchFamily="34" charset="0"/>
              </a:rPr>
              <a:t>6.5</a:t>
            </a:r>
            <a:r>
              <a:rPr lang="en-US" sz="1800" b="0" i="0" dirty="0">
                <a:solidFill>
                  <a:srgbClr val="000000"/>
                </a:solidFill>
                <a:effectLst/>
                <a:latin typeface="Verdana" panose="020B0604030504040204" pitchFamily="34" charset="0"/>
              </a:rPr>
              <a:t> because the candidate has 4+ years' experience as a regional manager, so he must be somewhere between levels 7 and 6.</a:t>
            </a:r>
            <a:endParaRPr lang="en-US" sz="1800" b="0" i="0" dirty="0">
              <a:solidFill>
                <a:srgbClr val="000000"/>
              </a:solidFill>
              <a:effectLst/>
              <a:latin typeface="Verdana" panose="020B0604030504040204" pitchFamily="34" charset="0"/>
            </a:endParaRPr>
          </a:p>
          <a:p>
            <a:r>
              <a:rPr lang="en-US" sz="2000" b="1" i="0" dirty="0">
                <a:effectLst/>
                <a:latin typeface="Verdana" panose="020B0604030504040204" pitchFamily="34" charset="0"/>
              </a:rPr>
              <a:t>Building the Linear regression model:</a:t>
            </a:r>
            <a:endParaRPr lang="en-US" sz="2000" b="1" i="0" dirty="0">
              <a:effectLst/>
              <a:latin typeface="Verdana" panose="020B0604030504040204" pitchFamily="34" charset="0"/>
            </a:endParaRPr>
          </a:p>
          <a:p>
            <a:pPr marL="0" indent="0" algn="l">
              <a:buNone/>
            </a:pPr>
            <a:r>
              <a:rPr lang="en-US" sz="1800" b="0" i="0" dirty="0">
                <a:solidFill>
                  <a:srgbClr val="000000"/>
                </a:solidFill>
                <a:effectLst/>
                <a:latin typeface="Verdana" panose="020B0604030504040204" pitchFamily="34" charset="0"/>
              </a:rPr>
              <a:t>#Fitting the Linear Regression to the dataset  </a:t>
            </a:r>
            <a:endParaRPr lang="en-US" sz="1800" b="0" i="0" dirty="0">
              <a:solidFill>
                <a:srgbClr val="000000"/>
              </a:solidFill>
              <a:effectLst/>
              <a:latin typeface="Verdana" panose="020B0604030504040204" pitchFamily="34" charset="0"/>
            </a:endParaRPr>
          </a:p>
          <a:p>
            <a:pPr marL="0" indent="0" algn="l">
              <a:buNone/>
            </a:pPr>
            <a:r>
              <a:rPr lang="en-US" sz="1800" b="0" i="0" dirty="0">
                <a:solidFill>
                  <a:srgbClr val="000000"/>
                </a:solidFill>
                <a:effectLst/>
                <a:latin typeface="Verdana" panose="020B0604030504040204" pitchFamily="34" charset="0"/>
              </a:rPr>
              <a:t>from </a:t>
            </a:r>
            <a:r>
              <a:rPr lang="en-US" sz="1800" b="0" i="0" dirty="0" err="1">
                <a:solidFill>
                  <a:srgbClr val="000000"/>
                </a:solidFill>
                <a:effectLst/>
                <a:latin typeface="Verdana" panose="020B0604030504040204" pitchFamily="34" charset="0"/>
              </a:rPr>
              <a:t>sklearn.linear_model</a:t>
            </a:r>
            <a:r>
              <a:rPr lang="en-US" sz="1800" b="0" i="0" dirty="0">
                <a:solidFill>
                  <a:srgbClr val="000000"/>
                </a:solidFill>
                <a:effectLst/>
                <a:latin typeface="Verdana" panose="020B0604030504040204" pitchFamily="34" charset="0"/>
              </a:rPr>
              <a:t> </a:t>
            </a:r>
            <a:r>
              <a:rPr lang="en-US" sz="1800" b="1" i="0" dirty="0">
                <a:solidFill>
                  <a:srgbClr val="006699"/>
                </a:solidFill>
                <a:effectLst/>
                <a:latin typeface="Verdana" panose="020B0604030504040204" pitchFamily="34" charset="0"/>
              </a:rPr>
              <a:t>import</a:t>
            </a:r>
            <a:r>
              <a:rPr lang="en-US" sz="1800" b="0" i="0" dirty="0">
                <a:solidFill>
                  <a:srgbClr val="000000"/>
                </a:solidFill>
                <a:effectLst/>
                <a:latin typeface="Verdana" panose="020B0604030504040204" pitchFamily="34" charset="0"/>
              </a:rPr>
              <a:t> </a:t>
            </a:r>
            <a:r>
              <a:rPr lang="en-US" sz="1800" b="0" i="0" dirty="0" err="1">
                <a:solidFill>
                  <a:srgbClr val="000000"/>
                </a:solidFill>
                <a:effectLst/>
                <a:latin typeface="Verdana" panose="020B0604030504040204" pitchFamily="34" charset="0"/>
              </a:rPr>
              <a:t>LinearRegression</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r>
              <a:rPr lang="en-US" sz="1800" b="0" i="0" dirty="0" err="1">
                <a:solidFill>
                  <a:srgbClr val="000000"/>
                </a:solidFill>
                <a:effectLst/>
                <a:latin typeface="Verdana" panose="020B0604030504040204" pitchFamily="34" charset="0"/>
              </a:rPr>
              <a:t>lin_regs</a:t>
            </a:r>
            <a:r>
              <a:rPr lang="en-US" sz="1800" b="0" i="0" dirty="0">
                <a:solidFill>
                  <a:srgbClr val="000000"/>
                </a:solidFill>
                <a:effectLst/>
                <a:latin typeface="Verdana" panose="020B0604030504040204" pitchFamily="34" charset="0"/>
              </a:rPr>
              <a:t>= </a:t>
            </a:r>
            <a:r>
              <a:rPr lang="en-US" sz="1800" b="0" i="0" dirty="0" err="1">
                <a:solidFill>
                  <a:srgbClr val="000000"/>
                </a:solidFill>
                <a:effectLst/>
                <a:latin typeface="Verdana" panose="020B0604030504040204" pitchFamily="34" charset="0"/>
              </a:rPr>
              <a:t>LinearRegression</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r>
              <a:rPr lang="en-US" sz="1800" b="0" i="0" dirty="0" err="1">
                <a:solidFill>
                  <a:srgbClr val="000000"/>
                </a:solidFill>
                <a:effectLst/>
                <a:latin typeface="Verdana" panose="020B0604030504040204" pitchFamily="34" charset="0"/>
              </a:rPr>
              <a:t>lin_regs.fit</a:t>
            </a:r>
            <a:r>
              <a:rPr lang="en-US" sz="1800" b="0" i="0" dirty="0">
                <a:solidFill>
                  <a:srgbClr val="000000"/>
                </a:solidFill>
                <a:effectLst/>
                <a:latin typeface="Verdana" panose="020B0604030504040204" pitchFamily="34" charset="0"/>
              </a:rPr>
              <a:t>(</a:t>
            </a:r>
            <a:r>
              <a:rPr lang="en-US" sz="1800" b="0" i="0" dirty="0" err="1">
                <a:solidFill>
                  <a:srgbClr val="000000"/>
                </a:solidFill>
                <a:effectLst/>
                <a:latin typeface="Verdana" panose="020B0604030504040204" pitchFamily="34" charset="0"/>
              </a:rPr>
              <a:t>x,y</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endParaRPr lang="en-US" sz="1800" dirty="0">
              <a:solidFill>
                <a:srgbClr val="000000"/>
              </a:solidFill>
              <a:latin typeface="Verdana" panose="020B0604030504040204" pitchFamily="34" charset="0"/>
            </a:endParaRPr>
          </a:p>
          <a:p>
            <a:r>
              <a:rPr lang="en-US" sz="1800" b="1" i="0" dirty="0">
                <a:effectLst/>
                <a:latin typeface="Verdana" panose="020B0604030504040204" pitchFamily="34" charset="0"/>
              </a:rPr>
              <a:t>Building the Polynomial regression model:</a:t>
            </a:r>
            <a:endParaRPr lang="en-US" sz="1800" b="1" i="0" dirty="0">
              <a:effectLst/>
              <a:latin typeface="Verdana" panose="020B0604030504040204" pitchFamily="34" charset="0"/>
            </a:endParaRPr>
          </a:p>
          <a:p>
            <a:r>
              <a:rPr lang="en-US" sz="1800" b="0" i="0" dirty="0">
                <a:solidFill>
                  <a:srgbClr val="000000"/>
                </a:solidFill>
                <a:effectLst/>
                <a:latin typeface="Verdana" panose="020B0604030504040204" pitchFamily="34" charset="0"/>
              </a:rPr>
              <a:t>Now we will build the Polynomial Regression model, but it will be a little different from the Simple Linear model. Because here we will use </a:t>
            </a:r>
            <a:r>
              <a:rPr lang="en-US" sz="1800" b="1" i="0" dirty="0" err="1">
                <a:effectLst/>
                <a:latin typeface="Verdana" panose="020B0604030504040204" pitchFamily="34" charset="0"/>
              </a:rPr>
              <a:t>PolynomialFeatures</a:t>
            </a:r>
            <a:r>
              <a:rPr lang="en-US" sz="1800" b="0" i="0" dirty="0">
                <a:solidFill>
                  <a:srgbClr val="000000"/>
                </a:solidFill>
                <a:effectLst/>
                <a:latin typeface="Verdana" panose="020B0604030504040204" pitchFamily="34" charset="0"/>
              </a:rPr>
              <a:t> class of </a:t>
            </a:r>
            <a:r>
              <a:rPr lang="en-US" sz="1800" b="1" i="0" dirty="0">
                <a:effectLst/>
                <a:latin typeface="Verdana" panose="020B0604030504040204" pitchFamily="34" charset="0"/>
              </a:rPr>
              <a:t>preprocessing</a:t>
            </a:r>
            <a:r>
              <a:rPr lang="en-US" sz="1800" b="0" i="0" dirty="0">
                <a:solidFill>
                  <a:srgbClr val="000000"/>
                </a:solidFill>
                <a:effectLst/>
                <a:latin typeface="Verdana" panose="020B0604030504040204" pitchFamily="34" charset="0"/>
              </a:rPr>
              <a:t> library. We are using this class to add some extra features to our dataset.</a:t>
            </a:r>
            <a:endParaRPr lang="en-US" sz="1800" b="0" i="0" dirty="0">
              <a:solidFill>
                <a:srgbClr val="000000"/>
              </a:solidFill>
              <a:effectLst/>
              <a:latin typeface="Verdana" panose="020B0604030504040204" pitchFamily="34" charset="0"/>
            </a:endParaRPr>
          </a:p>
          <a:p>
            <a:pPr algn="l">
              <a:buFont typeface="+mj-lt"/>
              <a:buAutoNum type="arabicPeriod"/>
            </a:pPr>
            <a:r>
              <a:rPr lang="en-IN" sz="1800" b="0" i="0" dirty="0">
                <a:solidFill>
                  <a:srgbClr val="000000"/>
                </a:solidFill>
                <a:effectLst/>
                <a:latin typeface="Verdana" panose="020B0604030504040204" pitchFamily="34" charset="0"/>
              </a:rPr>
              <a:t>from </a:t>
            </a:r>
            <a:r>
              <a:rPr lang="en-IN" sz="1800" b="0" i="0" dirty="0" err="1">
                <a:solidFill>
                  <a:srgbClr val="000000"/>
                </a:solidFill>
                <a:effectLst/>
                <a:latin typeface="Verdana" panose="020B0604030504040204" pitchFamily="34" charset="0"/>
              </a:rPr>
              <a:t>sklearn.preprocessing</a:t>
            </a:r>
            <a:r>
              <a:rPr lang="en-IN" sz="1800" b="0" i="0" dirty="0">
                <a:solidFill>
                  <a:srgbClr val="000000"/>
                </a:solidFill>
                <a:effectLst/>
                <a:latin typeface="Verdana" panose="020B0604030504040204" pitchFamily="34" charset="0"/>
              </a:rPr>
              <a:t> </a:t>
            </a:r>
            <a:r>
              <a:rPr lang="en-IN" sz="1800" b="1" i="0" dirty="0">
                <a:solidFill>
                  <a:srgbClr val="006699"/>
                </a:solidFill>
                <a:effectLst/>
                <a:latin typeface="Verdana" panose="020B0604030504040204" pitchFamily="34" charset="0"/>
              </a:rPr>
              <a:t>import</a:t>
            </a:r>
            <a:r>
              <a:rPr lang="en-IN" sz="1800" b="0" i="0" dirty="0">
                <a:solidFill>
                  <a:srgbClr val="000000"/>
                </a:solidFill>
                <a:effectLst/>
                <a:latin typeface="Verdana" panose="020B0604030504040204" pitchFamily="34" charset="0"/>
              </a:rPr>
              <a:t> </a:t>
            </a:r>
            <a:r>
              <a:rPr lang="en-IN" sz="1800" b="0" i="0" dirty="0" err="1">
                <a:solidFill>
                  <a:srgbClr val="000000"/>
                </a:solidFill>
                <a:effectLst/>
                <a:latin typeface="Verdana" panose="020B0604030504040204" pitchFamily="34" charset="0"/>
              </a:rPr>
              <a:t>PolynomialFeatures</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poly_regs</a:t>
            </a:r>
            <a:r>
              <a:rPr lang="en-IN" sz="1800" b="0" i="0" dirty="0">
                <a:solidFill>
                  <a:srgbClr val="000000"/>
                </a:solidFill>
                <a:effectLst/>
                <a:latin typeface="Verdana" panose="020B0604030504040204" pitchFamily="34" charset="0"/>
              </a:rPr>
              <a:t>= </a:t>
            </a:r>
            <a:r>
              <a:rPr lang="en-IN" sz="1800" b="0" i="0" dirty="0" err="1">
                <a:solidFill>
                  <a:srgbClr val="000000"/>
                </a:solidFill>
                <a:effectLst/>
                <a:latin typeface="Verdana" panose="020B0604030504040204" pitchFamily="34" charset="0"/>
              </a:rPr>
              <a:t>PolynomialFeatures</a:t>
            </a:r>
            <a:r>
              <a:rPr lang="en-IN" sz="1800" b="0" i="0" dirty="0">
                <a:solidFill>
                  <a:srgbClr val="000000"/>
                </a:solidFill>
                <a:effectLst/>
                <a:latin typeface="Verdana" panose="020B0604030504040204" pitchFamily="34" charset="0"/>
              </a:rPr>
              <a:t>(degree= </a:t>
            </a:r>
            <a:r>
              <a:rPr lang="en-IN" sz="1800" b="0" i="0" dirty="0">
                <a:solidFill>
                  <a:srgbClr val="C00000"/>
                </a:solidFill>
                <a:effectLst/>
                <a:latin typeface="Verdana" panose="020B0604030504040204" pitchFamily="34" charset="0"/>
              </a:rPr>
              <a:t>2</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x_poly</a:t>
            </a:r>
            <a:r>
              <a:rPr lang="en-IN" sz="1800" b="0" i="0" dirty="0">
                <a:solidFill>
                  <a:srgbClr val="000000"/>
                </a:solidFill>
                <a:effectLst/>
                <a:latin typeface="Verdana" panose="020B0604030504040204" pitchFamily="34" charset="0"/>
              </a:rPr>
              <a:t>= </a:t>
            </a:r>
            <a:r>
              <a:rPr lang="en-IN" sz="1800" b="0" i="0" dirty="0" err="1">
                <a:solidFill>
                  <a:srgbClr val="000000"/>
                </a:solidFill>
                <a:effectLst/>
                <a:latin typeface="Verdana" panose="020B0604030504040204" pitchFamily="34" charset="0"/>
              </a:rPr>
              <a:t>poly_regs.fit_transform</a:t>
            </a:r>
            <a:r>
              <a:rPr lang="en-IN" sz="1800" b="0" i="0" dirty="0">
                <a:solidFill>
                  <a:srgbClr val="000000"/>
                </a:solidFill>
                <a:effectLst/>
                <a:latin typeface="Verdana" panose="020B0604030504040204" pitchFamily="34" charset="0"/>
              </a:rPr>
              <a:t>(x)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a:solidFill>
                  <a:srgbClr val="000000"/>
                </a:solidFill>
                <a:effectLst/>
                <a:latin typeface="Verdana" panose="020B0604030504040204" pitchFamily="34" charset="0"/>
              </a:rPr>
              <a:t>lin_reg_2 =</a:t>
            </a:r>
            <a:r>
              <a:rPr lang="en-IN" sz="1800" b="0" i="0" dirty="0" err="1">
                <a:solidFill>
                  <a:srgbClr val="000000"/>
                </a:solidFill>
                <a:effectLst/>
                <a:latin typeface="Verdana" panose="020B0604030504040204" pitchFamily="34" charset="0"/>
              </a:rPr>
              <a:t>LinearRegression</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a:solidFill>
                  <a:srgbClr val="000000"/>
                </a:solidFill>
                <a:effectLst/>
                <a:latin typeface="Verdana" panose="020B0604030504040204" pitchFamily="34" charset="0"/>
              </a:rPr>
              <a:t>lin_reg_2.fit(</a:t>
            </a:r>
            <a:r>
              <a:rPr lang="en-IN" sz="1800" b="0" i="0" dirty="0" err="1">
                <a:solidFill>
                  <a:srgbClr val="000000"/>
                </a:solidFill>
                <a:effectLst/>
                <a:latin typeface="Verdana" panose="020B0604030504040204" pitchFamily="34" charset="0"/>
              </a:rPr>
              <a:t>x_poly</a:t>
            </a:r>
            <a:r>
              <a:rPr lang="en-IN" sz="1800" b="0" i="0" dirty="0">
                <a:solidFill>
                  <a:srgbClr val="000000"/>
                </a:solidFill>
                <a:effectLst/>
                <a:latin typeface="Verdana" panose="020B0604030504040204" pitchFamily="34" charset="0"/>
              </a:rPr>
              <a:t>, y)  </a:t>
            </a:r>
            <a:endParaRPr lang="en-IN" sz="1800" b="0" i="0" dirty="0">
              <a:solidFill>
                <a:srgbClr val="000000"/>
              </a:solidFill>
              <a:effectLst/>
              <a:latin typeface="Verdana" panose="020B0604030504040204" pitchFamily="34" charset="0"/>
            </a:endParaRPr>
          </a:p>
          <a:p>
            <a:endParaRPr lang="en-US" sz="1800" b="0" i="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624"/>
            <a:ext cx="8229600" cy="6912768"/>
          </a:xfrm>
        </p:spPr>
        <p:txBody>
          <a:bodyPr>
            <a:normAutofit/>
          </a:bodyPr>
          <a:lstStyle/>
          <a:p>
            <a:r>
              <a:rPr lang="en-US" sz="2000" b="0" i="0" dirty="0">
                <a:solidFill>
                  <a:srgbClr val="000000"/>
                </a:solidFill>
                <a:effectLst/>
                <a:latin typeface="Verdana" panose="020B0604030504040204" pitchFamily="34" charset="0"/>
              </a:rPr>
              <a:t>In the above lines of code, we have used </a:t>
            </a:r>
            <a:r>
              <a:rPr lang="en-US" sz="2000" b="1" i="0" dirty="0" err="1">
                <a:effectLst/>
                <a:latin typeface="Verdana" panose="020B0604030504040204" pitchFamily="34" charset="0"/>
              </a:rPr>
              <a:t>poly_regs.fit_transform</a:t>
            </a:r>
            <a:r>
              <a:rPr lang="en-US" sz="2000" b="1" i="0" dirty="0">
                <a:effectLst/>
                <a:latin typeface="Verdana" panose="020B0604030504040204" pitchFamily="34" charset="0"/>
              </a:rPr>
              <a:t>(x)</a:t>
            </a:r>
            <a:r>
              <a:rPr lang="en-US" sz="2000" b="0" i="0" dirty="0">
                <a:solidFill>
                  <a:srgbClr val="000000"/>
                </a:solidFill>
                <a:effectLst/>
                <a:latin typeface="Verdana" panose="020B0604030504040204" pitchFamily="34" charset="0"/>
              </a:rPr>
              <a:t>, because first we are converting our feature matrix into polynomial feature matrix, and then fitting it to the Polynomial regression model. </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The parameter value(degree= 2) depends on our choice. We can choose it according to our Polynomial features</a:t>
            </a:r>
            <a:endParaRPr lang="en-US" sz="2000" b="0" i="0" dirty="0">
              <a:solidFill>
                <a:srgbClr val="000000"/>
              </a:solidFill>
              <a:effectLst/>
              <a:latin typeface="Verdana" panose="020B0604030504040204" pitchFamily="34" charset="0"/>
            </a:endParaRPr>
          </a:p>
          <a:p>
            <a:r>
              <a:rPr lang="en-US" sz="2000" b="1" i="0" dirty="0">
                <a:effectLst/>
                <a:latin typeface="Verdana" panose="020B0604030504040204" pitchFamily="34" charset="0"/>
              </a:rPr>
              <a:t>Visualizing the result for Linear regression:</a:t>
            </a:r>
            <a:endParaRPr lang="en-US" sz="2000" b="1" i="0" dirty="0">
              <a:effectLst/>
              <a:latin typeface="Verdana" panose="020B0604030504040204" pitchFamily="34" charset="0"/>
            </a:endParaRPr>
          </a:p>
          <a:p>
            <a:pPr algn="l">
              <a:buFont typeface="+mj-lt"/>
              <a:buAutoNum type="arabicPeriod"/>
            </a:pPr>
            <a:r>
              <a:rPr lang="en-IN" sz="1800" b="0" i="0" dirty="0">
                <a:solidFill>
                  <a:srgbClr val="000000"/>
                </a:solidFill>
                <a:effectLst/>
                <a:latin typeface="Verdana" panose="020B0604030504040204" pitchFamily="34" charset="0"/>
              </a:rPr>
              <a:t>#Visulaizing the result </a:t>
            </a:r>
            <a:r>
              <a:rPr lang="en-IN" sz="1800" b="1" i="0" dirty="0">
                <a:solidFill>
                  <a:srgbClr val="006699"/>
                </a:solidFill>
                <a:effectLst/>
                <a:latin typeface="Verdana" panose="020B0604030504040204" pitchFamily="34" charset="0"/>
              </a:rPr>
              <a:t>for</a:t>
            </a:r>
            <a:r>
              <a:rPr lang="en-IN" sz="1800" b="0" i="0" dirty="0">
                <a:solidFill>
                  <a:srgbClr val="000000"/>
                </a:solidFill>
                <a:effectLst/>
                <a:latin typeface="Verdana" panose="020B0604030504040204" pitchFamily="34" charset="0"/>
              </a:rPr>
              <a:t> Linear Regression model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mtp.scatter</a:t>
            </a:r>
            <a:r>
              <a:rPr lang="en-IN" sz="1800" b="0" i="0" dirty="0">
                <a:solidFill>
                  <a:srgbClr val="000000"/>
                </a:solidFill>
                <a:effectLst/>
                <a:latin typeface="Verdana" panose="020B0604030504040204" pitchFamily="34" charset="0"/>
              </a:rPr>
              <a:t>(</a:t>
            </a:r>
            <a:r>
              <a:rPr lang="en-IN" sz="1800" b="0" i="0" dirty="0" err="1">
                <a:solidFill>
                  <a:srgbClr val="000000"/>
                </a:solidFill>
                <a:effectLst/>
                <a:latin typeface="Verdana" panose="020B0604030504040204" pitchFamily="34" charset="0"/>
              </a:rPr>
              <a:t>x,y,color</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"blue"</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mtp.plot</a:t>
            </a:r>
            <a:r>
              <a:rPr lang="en-IN" sz="1800" b="0" i="0" dirty="0">
                <a:solidFill>
                  <a:srgbClr val="000000"/>
                </a:solidFill>
                <a:effectLst/>
                <a:latin typeface="Verdana" panose="020B0604030504040204" pitchFamily="34" charset="0"/>
              </a:rPr>
              <a:t>(</a:t>
            </a:r>
            <a:r>
              <a:rPr lang="en-IN" sz="1800" b="0" i="0" dirty="0" err="1">
                <a:solidFill>
                  <a:srgbClr val="000000"/>
                </a:solidFill>
                <a:effectLst/>
                <a:latin typeface="Verdana" panose="020B0604030504040204" pitchFamily="34" charset="0"/>
              </a:rPr>
              <a:t>x,lin_regs.predict</a:t>
            </a:r>
            <a:r>
              <a:rPr lang="en-IN" sz="1800" b="0" i="0" dirty="0">
                <a:solidFill>
                  <a:srgbClr val="000000"/>
                </a:solidFill>
                <a:effectLst/>
                <a:latin typeface="Verdana" panose="020B0604030504040204" pitchFamily="34" charset="0"/>
              </a:rPr>
              <a:t>(x), </a:t>
            </a:r>
            <a:r>
              <a:rPr lang="en-IN" sz="1800" b="0" i="0" dirty="0" err="1">
                <a:solidFill>
                  <a:srgbClr val="000000"/>
                </a:solidFill>
                <a:effectLst/>
                <a:latin typeface="Verdana" panose="020B0604030504040204" pitchFamily="34" charset="0"/>
              </a:rPr>
              <a:t>color</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"red"</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mtp.title</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"Bluff detection model(Linear Regression)"</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mtp.xlabel</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"Position Levels"</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mtp.ylabel</a:t>
            </a:r>
            <a:r>
              <a:rPr lang="en-IN" sz="1800" b="0" i="0" dirty="0">
                <a:solidFill>
                  <a:srgbClr val="000000"/>
                </a:solidFill>
                <a:effectLst/>
                <a:latin typeface="Verdana" panose="020B0604030504040204" pitchFamily="34" charset="0"/>
              </a:rPr>
              <a:t>(</a:t>
            </a:r>
            <a:r>
              <a:rPr lang="en-IN" sz="1800" b="0" i="0" dirty="0">
                <a:solidFill>
                  <a:srgbClr val="0000FF"/>
                </a:solidFill>
                <a:effectLst/>
                <a:latin typeface="Verdana" panose="020B0604030504040204" pitchFamily="34" charset="0"/>
              </a:rPr>
              <a:t>"Salary"</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pPr algn="l">
              <a:buFont typeface="+mj-lt"/>
              <a:buAutoNum type="arabicPeriod"/>
            </a:pPr>
            <a:r>
              <a:rPr lang="en-IN" sz="1800" b="0" i="0" dirty="0" err="1">
                <a:solidFill>
                  <a:srgbClr val="000000"/>
                </a:solidFill>
                <a:effectLst/>
                <a:latin typeface="Verdana" panose="020B0604030504040204" pitchFamily="34" charset="0"/>
              </a:rPr>
              <a:t>mtp.show</a:t>
            </a:r>
            <a:r>
              <a:rPr lang="en-IN" sz="1800" b="0" i="0" dirty="0">
                <a:solidFill>
                  <a:srgbClr val="000000"/>
                </a:solidFill>
                <a:effectLst/>
                <a:latin typeface="Verdana" panose="020B0604030504040204" pitchFamily="34" charset="0"/>
              </a:rPr>
              <a:t>()  </a:t>
            </a:r>
            <a:endParaRPr lang="en-IN" sz="18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957392"/>
          </a:xfrm>
        </p:spPr>
        <p:txBody>
          <a:bodyPr>
            <a:normAutofit lnSpcReduction="10000"/>
          </a:bodyPr>
          <a:lstStyle/>
          <a:p>
            <a:r>
              <a:rPr lang="en-US" b="1" i="0" dirty="0">
                <a:effectLst/>
                <a:latin typeface="Verdana" panose="020B0604030504040204" pitchFamily="34" charset="0"/>
              </a:rPr>
              <a:t>Visualizing the result for Polynomial Regression</a:t>
            </a:r>
            <a:endParaRPr lang="en-US" b="1" i="0" dirty="0">
              <a:effectLst/>
              <a:latin typeface="Verdana" panose="020B0604030504040204" pitchFamily="34" charset="0"/>
            </a:endParaRPr>
          </a:p>
          <a:p>
            <a:endParaRPr lang="en-US" b="1" dirty="0">
              <a:latin typeface="Verdana" panose="020B0604030504040204" pitchFamily="34" charset="0"/>
            </a:endParaRPr>
          </a:p>
          <a:p>
            <a:pPr marL="0" indent="0" algn="l">
              <a:buNone/>
            </a:pPr>
            <a:r>
              <a:rPr lang="en-IN" b="0" i="0" dirty="0">
                <a:solidFill>
                  <a:srgbClr val="000000"/>
                </a:solidFill>
                <a:effectLst/>
                <a:latin typeface="Verdana" panose="020B0604030504040204" pitchFamily="34" charset="0"/>
              </a:rPr>
              <a:t>#Visulaizing the result </a:t>
            </a:r>
            <a:r>
              <a:rPr lang="en-IN" b="1" i="0" dirty="0">
                <a:solidFill>
                  <a:srgbClr val="006699"/>
                </a:solidFill>
                <a:effectLst/>
                <a:latin typeface="Verdana" panose="020B0604030504040204" pitchFamily="34" charset="0"/>
              </a:rPr>
              <a:t>for</a:t>
            </a:r>
            <a:r>
              <a:rPr lang="en-IN" b="0" i="0" dirty="0">
                <a:solidFill>
                  <a:srgbClr val="000000"/>
                </a:solidFill>
                <a:effectLst/>
                <a:latin typeface="Verdana" panose="020B0604030504040204" pitchFamily="34" charset="0"/>
              </a:rPr>
              <a:t> Polynomial Regression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mtp.scatter</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x,y,color</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"blue"</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mtp.plot</a:t>
            </a:r>
            <a:r>
              <a:rPr lang="en-IN" b="0" i="0" dirty="0">
                <a:solidFill>
                  <a:srgbClr val="000000"/>
                </a:solidFill>
                <a:effectLst/>
                <a:latin typeface="Verdana" panose="020B0604030504040204" pitchFamily="34" charset="0"/>
              </a:rPr>
              <a:t>(x, lin_reg_2.predict(</a:t>
            </a:r>
            <a:r>
              <a:rPr lang="en-IN" b="0" i="0" dirty="0" err="1">
                <a:solidFill>
                  <a:srgbClr val="000000"/>
                </a:solidFill>
                <a:effectLst/>
                <a:latin typeface="Verdana" panose="020B0604030504040204" pitchFamily="34" charset="0"/>
              </a:rPr>
              <a:t>poly_regs.fit_transform</a:t>
            </a:r>
            <a:r>
              <a:rPr lang="en-IN" b="0" i="0" dirty="0">
                <a:solidFill>
                  <a:srgbClr val="000000"/>
                </a:solidFill>
                <a:effectLst/>
                <a:latin typeface="Verdana" panose="020B0604030504040204" pitchFamily="34" charset="0"/>
              </a:rPr>
              <a:t>(x)), </a:t>
            </a:r>
            <a:r>
              <a:rPr lang="en-IN" b="0" i="0" dirty="0" err="1">
                <a:solidFill>
                  <a:srgbClr val="000000"/>
                </a:solidFill>
                <a:effectLst/>
                <a:latin typeface="Verdana" panose="020B0604030504040204" pitchFamily="34" charset="0"/>
              </a:rPr>
              <a:t>color</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"red"</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mtp.title</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"Bluff detection model(Polynomial Regression)"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mtp.xlabel</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"Position Levels"</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mtp.ylabel</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"Salary"</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marL="0" indent="0" algn="l">
              <a:buNone/>
            </a:pPr>
            <a:r>
              <a:rPr lang="en-IN" b="0" i="0" dirty="0" err="1">
                <a:solidFill>
                  <a:srgbClr val="000000"/>
                </a:solidFill>
                <a:effectLst/>
                <a:latin typeface="Verdana" panose="020B0604030504040204" pitchFamily="34" charset="0"/>
              </a:rPr>
              <a:t>mtp.show</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552728"/>
          </a:xfrm>
        </p:spPr>
        <p:txBody>
          <a:bodyPr>
            <a:normAutofit/>
          </a:bodyPr>
          <a:lstStyle/>
          <a:p>
            <a:r>
              <a:rPr lang="en-US" sz="2400" b="0" i="0" dirty="0">
                <a:solidFill>
                  <a:srgbClr val="000000"/>
                </a:solidFill>
                <a:effectLst/>
                <a:latin typeface="Verdana" panose="020B0604030504040204" pitchFamily="34" charset="0"/>
              </a:rPr>
              <a:t>In the above code, we have taken lin_reg_2.predict(</a:t>
            </a:r>
            <a:r>
              <a:rPr lang="en-US" sz="2400" b="0" i="0" dirty="0" err="1">
                <a:solidFill>
                  <a:srgbClr val="000000"/>
                </a:solidFill>
                <a:effectLst/>
                <a:latin typeface="Verdana" panose="020B0604030504040204" pitchFamily="34" charset="0"/>
              </a:rPr>
              <a:t>poly_regs.fit_transform</a:t>
            </a:r>
            <a:r>
              <a:rPr lang="en-US" sz="2400" b="0" i="0" dirty="0">
                <a:solidFill>
                  <a:srgbClr val="000000"/>
                </a:solidFill>
                <a:effectLst/>
                <a:latin typeface="Verdana" panose="020B0604030504040204" pitchFamily="34" charset="0"/>
              </a:rPr>
              <a:t>(x), instead of </a:t>
            </a:r>
            <a:r>
              <a:rPr lang="en-US" sz="2400" b="0" i="0" dirty="0" err="1">
                <a:solidFill>
                  <a:srgbClr val="000000"/>
                </a:solidFill>
                <a:effectLst/>
                <a:latin typeface="Verdana" panose="020B0604030504040204" pitchFamily="34" charset="0"/>
              </a:rPr>
              <a:t>x_poly</a:t>
            </a:r>
            <a:r>
              <a:rPr lang="en-US" sz="2400" b="0" i="0" dirty="0">
                <a:solidFill>
                  <a:srgbClr val="000000"/>
                </a:solidFill>
                <a:effectLst/>
                <a:latin typeface="Verdana" panose="020B0604030504040204" pitchFamily="34" charset="0"/>
              </a:rPr>
              <a:t>, because we want a Linear regressor object to predict the polynomial features matrix.</a:t>
            </a:r>
            <a:endParaRPr lang="en-US" sz="2400" b="0" i="0" dirty="0">
              <a:solidFill>
                <a:srgbClr val="000000"/>
              </a:solidFill>
              <a:effectLst/>
              <a:latin typeface="Verdana" panose="020B0604030504040204" pitchFamily="34" charset="0"/>
            </a:endParaRPr>
          </a:p>
          <a:p>
            <a:r>
              <a:rPr lang="en-US" sz="2000" b="1" i="0" dirty="0">
                <a:effectLst/>
                <a:latin typeface="Verdana" panose="020B0604030504040204" pitchFamily="34" charset="0"/>
              </a:rPr>
              <a:t>Predicting the final result with the Linear Regression model:</a:t>
            </a:r>
            <a:endParaRPr lang="en-US" sz="2000" b="1" i="0" dirty="0">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Now, we will predict the final output using the Linear regression model to see whether an employee is saying truth or bluff. So, for this, we will use the </a:t>
            </a:r>
            <a:r>
              <a:rPr lang="en-US" sz="1800" b="1" i="0" dirty="0">
                <a:solidFill>
                  <a:srgbClr val="000000"/>
                </a:solidFill>
                <a:effectLst/>
                <a:latin typeface="Verdana" panose="020B0604030504040204" pitchFamily="34" charset="0"/>
              </a:rPr>
              <a:t>predict()</a:t>
            </a:r>
            <a:r>
              <a:rPr lang="en-US" sz="1800" b="0" i="0" dirty="0">
                <a:solidFill>
                  <a:srgbClr val="000000"/>
                </a:solidFill>
                <a:effectLst/>
                <a:latin typeface="Verdana" panose="020B0604030504040204" pitchFamily="34" charset="0"/>
              </a:rPr>
              <a:t> method and will pass the value 6.5. Below is the code for it:</a:t>
            </a:r>
            <a:endParaRPr lang="en-US" sz="1800" b="0" i="0" dirty="0">
              <a:solidFill>
                <a:srgbClr val="000000"/>
              </a:solidFill>
              <a:effectLst/>
              <a:latin typeface="Verdana" panose="020B0604030504040204" pitchFamily="34" charset="0"/>
            </a:endParaRPr>
          </a:p>
          <a:p>
            <a:pPr marL="0" indent="0" algn="l">
              <a:buNone/>
            </a:pPr>
            <a:r>
              <a:rPr lang="en-US" sz="1800" b="0" i="0" dirty="0" err="1">
                <a:solidFill>
                  <a:srgbClr val="000000"/>
                </a:solidFill>
                <a:effectLst/>
                <a:latin typeface="Verdana" panose="020B0604030504040204" pitchFamily="34" charset="0"/>
              </a:rPr>
              <a:t>lin_pred</a:t>
            </a:r>
            <a:r>
              <a:rPr lang="en-US" sz="1800" b="0" i="0" dirty="0">
                <a:solidFill>
                  <a:srgbClr val="000000"/>
                </a:solidFill>
                <a:effectLst/>
                <a:latin typeface="Verdana" panose="020B0604030504040204" pitchFamily="34" charset="0"/>
              </a:rPr>
              <a:t> = </a:t>
            </a:r>
            <a:r>
              <a:rPr lang="en-US" sz="1800" b="0" i="0" dirty="0" err="1">
                <a:solidFill>
                  <a:srgbClr val="000000"/>
                </a:solidFill>
                <a:effectLst/>
                <a:latin typeface="Verdana" panose="020B0604030504040204" pitchFamily="34" charset="0"/>
              </a:rPr>
              <a:t>lin_regs.predict</a:t>
            </a:r>
            <a:r>
              <a:rPr lang="en-US" sz="1800" b="0" i="0" dirty="0">
                <a:solidFill>
                  <a:srgbClr val="000000"/>
                </a:solidFill>
                <a:effectLst/>
                <a:latin typeface="Verdana" panose="020B0604030504040204" pitchFamily="34" charset="0"/>
              </a:rPr>
              <a:t>([[</a:t>
            </a:r>
            <a:r>
              <a:rPr lang="en-US" sz="1800" b="0" i="0" dirty="0">
                <a:solidFill>
                  <a:srgbClr val="C00000"/>
                </a:solidFill>
                <a:effectLst/>
                <a:latin typeface="Verdana" panose="020B0604030504040204" pitchFamily="34" charset="0"/>
              </a:rPr>
              <a:t>6.5</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r>
              <a:rPr lang="en-US" sz="1800" b="0" i="0" dirty="0">
                <a:solidFill>
                  <a:srgbClr val="000000"/>
                </a:solidFill>
                <a:effectLst/>
                <a:latin typeface="Verdana" panose="020B0604030504040204" pitchFamily="34" charset="0"/>
              </a:rPr>
              <a:t>print(</a:t>
            </a:r>
            <a:r>
              <a:rPr lang="en-US" sz="1800" b="0" i="0" dirty="0" err="1">
                <a:solidFill>
                  <a:srgbClr val="000000"/>
                </a:solidFill>
                <a:effectLst/>
                <a:latin typeface="Verdana" panose="020B0604030504040204" pitchFamily="34" charset="0"/>
              </a:rPr>
              <a:t>lin_pred</a:t>
            </a:r>
            <a:r>
              <a:rPr lang="en-US" sz="1800" b="0" i="0" dirty="0">
                <a:solidFill>
                  <a:srgbClr val="000000"/>
                </a:solidFill>
                <a:effectLst/>
                <a:latin typeface="Verdana" panose="020B0604030504040204" pitchFamily="34" charset="0"/>
              </a:rPr>
              <a:t>)  </a:t>
            </a:r>
            <a:endParaRPr lang="en-US" sz="1800" b="0" i="0" dirty="0">
              <a:solidFill>
                <a:srgbClr val="000000"/>
              </a:solidFill>
              <a:effectLst/>
              <a:latin typeface="Verdana" panose="020B0604030504040204" pitchFamily="34" charset="0"/>
            </a:endParaRPr>
          </a:p>
          <a:p>
            <a:pPr marL="0" indent="0" algn="l">
              <a:buNone/>
            </a:pPr>
            <a:r>
              <a:rPr lang="en-US" sz="2000" b="1" i="0" dirty="0">
                <a:effectLst/>
                <a:latin typeface="Verdana" panose="020B0604030504040204" pitchFamily="34" charset="0"/>
              </a:rPr>
              <a:t>Predicting the final result with the Polynomial Regression model:</a:t>
            </a:r>
            <a:endParaRPr lang="en-US" sz="2000" b="1" i="0" dirty="0">
              <a:effectLst/>
              <a:latin typeface="Verdana" panose="020B0604030504040204" pitchFamily="34" charset="0"/>
            </a:endParaRPr>
          </a:p>
          <a:p>
            <a:pPr marL="0" indent="0" algn="l">
              <a:buNone/>
            </a:pPr>
            <a:r>
              <a:rPr lang="en-US" sz="2000" b="0" i="0" dirty="0" err="1">
                <a:solidFill>
                  <a:srgbClr val="000000"/>
                </a:solidFill>
                <a:effectLst/>
                <a:latin typeface="Verdana" panose="020B0604030504040204" pitchFamily="34" charset="0"/>
              </a:rPr>
              <a:t>poly_pred</a:t>
            </a:r>
            <a:r>
              <a:rPr lang="en-US" sz="2000" b="0" i="0" dirty="0">
                <a:solidFill>
                  <a:srgbClr val="000000"/>
                </a:solidFill>
                <a:effectLst/>
                <a:latin typeface="Verdana" panose="020B0604030504040204" pitchFamily="34" charset="0"/>
              </a:rPr>
              <a:t> = lin_reg_2.predict(</a:t>
            </a:r>
            <a:r>
              <a:rPr lang="en-US" sz="2000" b="0" i="0" dirty="0" err="1">
                <a:solidFill>
                  <a:srgbClr val="000000"/>
                </a:solidFill>
                <a:effectLst/>
                <a:latin typeface="Verdana" panose="020B0604030504040204" pitchFamily="34" charset="0"/>
              </a:rPr>
              <a:t>poly_regs.fit_transform</a:t>
            </a:r>
            <a:r>
              <a:rPr lang="en-US" sz="2000" b="0" i="0" dirty="0">
                <a:solidFill>
                  <a:srgbClr val="000000"/>
                </a:solidFill>
                <a:effectLst/>
                <a:latin typeface="Verdana" panose="020B0604030504040204" pitchFamily="34" charset="0"/>
              </a:rPr>
              <a:t>([[</a:t>
            </a:r>
            <a:r>
              <a:rPr lang="en-US" sz="2000" b="0" i="0" dirty="0">
                <a:solidFill>
                  <a:srgbClr val="C00000"/>
                </a:solidFill>
                <a:effectLst/>
                <a:latin typeface="Verdana" panose="020B0604030504040204" pitchFamily="34" charset="0"/>
              </a:rPr>
              <a:t>6.5</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pPr marL="0" indent="0" algn="l">
              <a:buNone/>
            </a:pPr>
            <a:r>
              <a:rPr lang="en-US" sz="2000" b="0" i="0" dirty="0">
                <a:solidFill>
                  <a:srgbClr val="000000"/>
                </a:solidFill>
                <a:effectLst/>
                <a:latin typeface="Verdana" panose="020B0604030504040204" pitchFamily="34" charset="0"/>
              </a:rPr>
              <a:t>print(</a:t>
            </a:r>
            <a:r>
              <a:rPr lang="en-US" sz="2000" b="0" i="0" dirty="0" err="1">
                <a:solidFill>
                  <a:srgbClr val="000000"/>
                </a:solidFill>
                <a:effectLst/>
                <a:latin typeface="Verdana" panose="020B0604030504040204" pitchFamily="34" charset="0"/>
              </a:rPr>
              <a:t>poly_pred</a:t>
            </a:r>
            <a:r>
              <a:rPr lang="en-US" sz="2000" b="0" i="0" dirty="0">
                <a:solidFill>
                  <a:srgbClr val="000000"/>
                </a:solidFill>
                <a:effectLst/>
                <a:latin typeface="Verdana" panose="020B0604030504040204" pitchFamily="34" charset="0"/>
              </a:rPr>
              <a:t>)  </a:t>
            </a:r>
            <a:endParaRPr lang="en-US" sz="2000" b="0" i="0" dirty="0">
              <a:solidFill>
                <a:srgbClr val="000000"/>
              </a:solidFill>
              <a:effectLst/>
              <a:latin typeface="Verdana" panose="020B0604030504040204" pitchFamily="34" charset="0"/>
            </a:endParaRPr>
          </a:p>
          <a:p>
            <a:pPr marL="0" indent="0" algn="l">
              <a:buNone/>
            </a:pPr>
            <a:endParaRPr lang="en-US" sz="2000" b="1" dirty="0">
              <a:solidFill>
                <a:srgbClr val="000000"/>
              </a:solidFill>
              <a:latin typeface="Verdana" panose="020B0604030504040204" pitchFamily="34" charset="0"/>
            </a:endParaRPr>
          </a:p>
          <a:p>
            <a:pPr marL="0" indent="0" algn="l">
              <a:buNone/>
            </a:pPr>
            <a:endParaRPr lang="en-US" sz="1800" b="1"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IN" sz="24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000" b="0" i="0" dirty="0">
                <a:solidFill>
                  <a:srgbClr val="610B38"/>
                </a:solidFill>
                <a:effectLst/>
                <a:latin typeface="erdana"/>
              </a:rPr>
              <a:t>Classification Algorithm in Machine Learning</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274638"/>
            <a:ext cx="8229600" cy="6466730"/>
          </a:xfrm>
        </p:spPr>
        <p:txBody>
          <a:bodyPr>
            <a:normAutofit/>
          </a:bodyPr>
          <a:lstStyle/>
          <a:p>
            <a:r>
              <a:rPr lang="en-US" sz="1800" b="0" i="0" dirty="0">
                <a:solidFill>
                  <a:srgbClr val="000000"/>
                </a:solidFill>
                <a:effectLst/>
                <a:latin typeface="Verdana" panose="020B0604030504040204" pitchFamily="34" charset="0"/>
              </a:rPr>
              <a:t>The Classification algorithm is a Supervised Learning technique that is used to identify the category of new observations on the basis of training data. </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In Classification, a program learns from the given dataset or observations and then classifies new observation into a number of classes or groups. Such as, </a:t>
            </a:r>
            <a:r>
              <a:rPr lang="en-US" sz="1800" b="1" i="0" dirty="0">
                <a:effectLst/>
                <a:latin typeface="Verdana" panose="020B0604030504040204" pitchFamily="34" charset="0"/>
              </a:rPr>
              <a:t>Yes or No, 0 or 1, Spam or Not Spam, cat or dog,</a:t>
            </a:r>
            <a:r>
              <a:rPr lang="en-US" sz="1800" b="0" i="0" dirty="0">
                <a:solidFill>
                  <a:srgbClr val="000000"/>
                </a:solidFill>
                <a:effectLst/>
                <a:latin typeface="Verdana" panose="020B0604030504040204" pitchFamily="34" charset="0"/>
              </a:rPr>
              <a:t> etc. Classes can be called as targets/labels or categories.</a:t>
            </a:r>
            <a:endParaRPr lang="en-US" sz="18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Unlike regression, the output variable of Classification is a category, not a value, such as "Green or Blue", "fruit or animal", etc. Since the Classification algorithm is a Supervised learning technique, hence it takes labeled input data, which means it contains input with the corresponding output.</a:t>
            </a:r>
            <a:endParaRPr lang="en-US" sz="1600" b="0" i="0" dirty="0">
              <a:solidFill>
                <a:srgbClr val="000000"/>
              </a:solidFill>
              <a:effectLst/>
              <a:latin typeface="Verdana" panose="020B0604030504040204" pitchFamily="34" charset="0"/>
            </a:endParaRPr>
          </a:p>
          <a:p>
            <a:endParaRPr lang="en-US" sz="1600" dirty="0">
              <a:solidFill>
                <a:srgbClr val="000000"/>
              </a:solidFill>
              <a:latin typeface="Verdana" panose="020B0604030504040204" pitchFamily="34" charset="0"/>
            </a:endParaRPr>
          </a:p>
          <a:p>
            <a:pPr algn="l"/>
            <a:r>
              <a:rPr lang="en-US" sz="1600" b="0" i="0" dirty="0">
                <a:solidFill>
                  <a:srgbClr val="000000"/>
                </a:solidFill>
                <a:effectLst/>
                <a:latin typeface="Verdana" panose="020B0604030504040204" pitchFamily="34" charset="0"/>
              </a:rPr>
              <a:t>In classification algorithm, a discrete output function(y) is mapped to input variable(x).</a:t>
            </a:r>
            <a:endParaRPr lang="en-US" sz="1600" b="0" i="0" dirty="0">
              <a:solidFill>
                <a:srgbClr val="000000"/>
              </a:solidFill>
              <a:effectLst/>
              <a:latin typeface="Verdana" panose="020B0604030504040204" pitchFamily="34" charset="0"/>
            </a:endParaRPr>
          </a:p>
          <a:p>
            <a:pPr algn="l">
              <a:buFont typeface="+mj-lt"/>
              <a:buAutoNum type="arabicPeriod"/>
            </a:pPr>
            <a:r>
              <a:rPr lang="en-US" sz="1600" b="0" i="0" dirty="0">
                <a:solidFill>
                  <a:srgbClr val="000000"/>
                </a:solidFill>
                <a:effectLst/>
                <a:latin typeface="Verdana" panose="020B0604030504040204" pitchFamily="34" charset="0"/>
              </a:rPr>
              <a:t>y=f(x), where y = categorical output  </a:t>
            </a:r>
            <a:endParaRPr lang="en-US" sz="16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0674"/>
            <a:ext cx="8229600" cy="6350694"/>
          </a:xfrm>
        </p:spPr>
        <p:txBody>
          <a:bodyPr>
            <a:normAutofit/>
          </a:bodyPr>
          <a:lstStyle/>
          <a:p>
            <a:pPr algn="l"/>
            <a:r>
              <a:rPr lang="en-US" sz="2200" b="0" i="0" dirty="0">
                <a:solidFill>
                  <a:srgbClr val="000000"/>
                </a:solidFill>
                <a:effectLst/>
                <a:latin typeface="Verdana" panose="020B0604030504040204" pitchFamily="34" charset="0"/>
              </a:rPr>
              <a:t>The best example of an ML classification algorithm is </a:t>
            </a:r>
            <a:r>
              <a:rPr lang="en-US" sz="2200" b="1" i="0" dirty="0">
                <a:solidFill>
                  <a:srgbClr val="000000"/>
                </a:solidFill>
                <a:effectLst/>
                <a:latin typeface="Verdana" panose="020B0604030504040204" pitchFamily="34" charset="0"/>
              </a:rPr>
              <a:t>Email Spam Detector</a:t>
            </a:r>
            <a:r>
              <a:rPr lang="en-US" sz="2200" b="0" i="0" dirty="0">
                <a:solidFill>
                  <a:srgbClr val="000000"/>
                </a:solidFill>
                <a:effectLst/>
                <a:latin typeface="Verdana" panose="020B0604030504040204" pitchFamily="34" charset="0"/>
              </a:rPr>
              <a:t>.</a:t>
            </a:r>
            <a:endParaRPr lang="en-US" sz="2200" b="0" i="0" dirty="0">
              <a:solidFill>
                <a:srgbClr val="000000"/>
              </a:solidFill>
              <a:effectLst/>
              <a:latin typeface="Verdana" panose="020B0604030504040204" pitchFamily="34" charset="0"/>
            </a:endParaRPr>
          </a:p>
          <a:p>
            <a:pPr algn="l"/>
            <a:r>
              <a:rPr lang="en-US" sz="2200" b="0" i="0" dirty="0">
                <a:solidFill>
                  <a:srgbClr val="000000"/>
                </a:solidFill>
                <a:effectLst/>
                <a:latin typeface="Verdana" panose="020B0604030504040204" pitchFamily="34" charset="0"/>
              </a:rPr>
              <a:t>The main goal of the Classification algorithm is to identify the category of a given dataset, and these algorithms are mainly used to predict the output for the categorical data.</a:t>
            </a:r>
            <a:endParaRPr lang="en-US" sz="2200" b="0" i="0" dirty="0">
              <a:solidFill>
                <a:srgbClr val="000000"/>
              </a:solidFill>
              <a:effectLst/>
              <a:latin typeface="Verdana" panose="020B0604030504040204" pitchFamily="34" charset="0"/>
            </a:endParaRPr>
          </a:p>
          <a:p>
            <a:pPr algn="l"/>
            <a:r>
              <a:rPr lang="en-US" sz="2200" b="0" i="0" dirty="0">
                <a:solidFill>
                  <a:srgbClr val="000000"/>
                </a:solidFill>
                <a:effectLst/>
                <a:latin typeface="Verdana" panose="020B0604030504040204" pitchFamily="34" charset="0"/>
              </a:rPr>
              <a:t>Classification algorithms can be better understood using the below diagram. In the below diagram, there are two classes, class A and Class B. These classes have features that are similar to each other and dissimilar to other classes.</a:t>
            </a:r>
            <a:endParaRPr lang="en-US" sz="2200" b="0" i="0" dirty="0">
              <a:solidFill>
                <a:srgbClr val="000000"/>
              </a:solidFill>
              <a:effectLst/>
              <a:latin typeface="Verdana" panose="020B0604030504040204" pitchFamily="34" charset="0"/>
            </a:endParaRPr>
          </a:p>
          <a:p>
            <a:pPr algn="l"/>
            <a:endParaRPr lang="en-US" sz="22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assification Algorithm in Machine Learning "/>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23528" y="137840"/>
            <a:ext cx="4086225"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849" y="3429000"/>
            <a:ext cx="45719" cy="369332"/>
          </a:xfrm>
          <a:prstGeom prst="rect">
            <a:avLst/>
          </a:prstGeom>
          <a:noFill/>
        </p:spPr>
        <p:txBody>
          <a:bodyPr wrap="square" rtlCol="0">
            <a:spAutoFit/>
          </a:bodyPr>
          <a:lstStyle/>
          <a:p>
            <a:endParaRPr lang="en-IN"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a:bodyPr>
          <a:lstStyle/>
          <a:p>
            <a:pPr algn="l"/>
            <a:r>
              <a:rPr lang="en-US" sz="2200" b="0" i="0" dirty="0">
                <a:solidFill>
                  <a:srgbClr val="000000"/>
                </a:solidFill>
                <a:effectLst/>
                <a:latin typeface="Verdana" panose="020B0604030504040204" pitchFamily="34" charset="0"/>
              </a:rPr>
              <a:t>The algorithm which implements the classification on a dataset is known as a classifier. There are two types of Classifications:</a:t>
            </a:r>
            <a:endParaRPr lang="en-US" sz="22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200" b="1" dirty="0">
                <a:solidFill>
                  <a:srgbClr val="000000"/>
                </a:solidFill>
                <a:effectLst/>
                <a:latin typeface="Verdana" panose="020B0604030504040204" pitchFamily="34" charset="0"/>
              </a:rPr>
              <a:t>Binary Classifier:</a:t>
            </a:r>
            <a:r>
              <a:rPr lang="en-US" sz="2200" b="0" dirty="0">
                <a:solidFill>
                  <a:srgbClr val="000000"/>
                </a:solidFill>
                <a:effectLst/>
                <a:latin typeface="Verdana" panose="020B0604030504040204" pitchFamily="34" charset="0"/>
              </a:rPr>
              <a:t> If the classification problem has only two possible outcomes, then it is called as Binary Classifier.</a:t>
            </a:r>
            <a:br>
              <a:rPr lang="en-US" sz="2200" b="0" dirty="0">
                <a:solidFill>
                  <a:srgbClr val="000000"/>
                </a:solidFill>
                <a:effectLst/>
                <a:latin typeface="Verdana" panose="020B0604030504040204" pitchFamily="34" charset="0"/>
              </a:rPr>
            </a:br>
            <a:r>
              <a:rPr lang="en-US" sz="2200" b="1" dirty="0">
                <a:solidFill>
                  <a:srgbClr val="000000"/>
                </a:solidFill>
                <a:effectLst/>
                <a:latin typeface="Verdana" panose="020B0604030504040204" pitchFamily="34" charset="0"/>
              </a:rPr>
              <a:t>Examples:</a:t>
            </a:r>
            <a:r>
              <a:rPr lang="en-US" sz="2200" b="0" dirty="0">
                <a:solidFill>
                  <a:srgbClr val="000000"/>
                </a:solidFill>
                <a:effectLst/>
                <a:latin typeface="Verdana" panose="020B0604030504040204" pitchFamily="34" charset="0"/>
              </a:rPr>
              <a:t> YES or NO, MALE or FEMALE, SPAM or NOT SPAM, CAT or DOG, etc.</a:t>
            </a:r>
            <a:endParaRPr lang="en-US" sz="2200" b="0" dirty="0">
              <a:solidFill>
                <a:srgbClr val="000000"/>
              </a:solidFill>
              <a:effectLst/>
              <a:latin typeface="Verdana" panose="020B0604030504040204" pitchFamily="34" charset="0"/>
            </a:endParaRPr>
          </a:p>
          <a:p>
            <a:pPr algn="l">
              <a:buFont typeface="Arial" panose="020B0604020202020204" pitchFamily="34" charset="0"/>
              <a:buChar char="•"/>
            </a:pPr>
            <a:r>
              <a:rPr lang="en-US" sz="2200" b="1" dirty="0">
                <a:solidFill>
                  <a:srgbClr val="000000"/>
                </a:solidFill>
                <a:effectLst/>
                <a:latin typeface="Verdana" panose="020B0604030504040204" pitchFamily="34" charset="0"/>
              </a:rPr>
              <a:t>Multi-class Classifier:</a:t>
            </a:r>
            <a:r>
              <a:rPr lang="en-US" sz="2200" b="0" dirty="0">
                <a:solidFill>
                  <a:srgbClr val="000000"/>
                </a:solidFill>
                <a:effectLst/>
                <a:latin typeface="Verdana" panose="020B0604030504040204" pitchFamily="34" charset="0"/>
              </a:rPr>
              <a:t> If a classification problem has more than two outcomes, then it is called as Multi-class Classifier.</a:t>
            </a:r>
            <a:br>
              <a:rPr lang="en-US" sz="2200" b="0" dirty="0">
                <a:solidFill>
                  <a:srgbClr val="000000"/>
                </a:solidFill>
                <a:effectLst/>
                <a:latin typeface="Verdana" panose="020B0604030504040204" pitchFamily="34" charset="0"/>
              </a:rPr>
            </a:br>
            <a:r>
              <a:rPr lang="en-US" sz="2200" b="1" dirty="0">
                <a:solidFill>
                  <a:srgbClr val="000000"/>
                </a:solidFill>
                <a:effectLst/>
                <a:latin typeface="Verdana" panose="020B0604030504040204" pitchFamily="34" charset="0"/>
              </a:rPr>
              <a:t>Example:</a:t>
            </a:r>
            <a:r>
              <a:rPr lang="en-US" sz="2200" b="0" dirty="0">
                <a:solidFill>
                  <a:srgbClr val="000000"/>
                </a:solidFill>
                <a:effectLst/>
                <a:latin typeface="Verdana" panose="020B0604030504040204" pitchFamily="34" charset="0"/>
              </a:rPr>
              <a:t> Classifications of types of crops, Classification of types of music.</a:t>
            </a:r>
            <a:endParaRPr lang="en-US" sz="22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Autofit/>
          </a:bodyPr>
          <a:lstStyle/>
          <a:p>
            <a:r>
              <a:rPr lang="en-IN" sz="2000" b="0" i="0" dirty="0">
                <a:solidFill>
                  <a:srgbClr val="610B4B"/>
                </a:solidFill>
                <a:effectLst/>
                <a:latin typeface="erdana"/>
              </a:rPr>
              <a:t>Learners in Classification Problems:</a:t>
            </a:r>
            <a:br>
              <a:rPr lang="en-IN" sz="2000" b="0" i="0" dirty="0">
                <a:solidFill>
                  <a:srgbClr val="610B4B"/>
                </a:solidFill>
                <a:effectLst/>
                <a:latin typeface="erdana"/>
              </a:rPr>
            </a:br>
            <a:endParaRPr lang="en-IN" sz="2000" dirty="0"/>
          </a:p>
        </p:txBody>
      </p:sp>
      <p:sp>
        <p:nvSpPr>
          <p:cNvPr id="3" name="Content Placeholder 2"/>
          <p:cNvSpPr>
            <a:spLocks noGrp="1"/>
          </p:cNvSpPr>
          <p:nvPr>
            <p:ph idx="1"/>
          </p:nvPr>
        </p:nvSpPr>
        <p:spPr>
          <a:xfrm>
            <a:off x="457200" y="476672"/>
            <a:ext cx="8229600" cy="6381328"/>
          </a:xfrm>
        </p:spPr>
        <p:txBody>
          <a:bodyPr>
            <a:normAutofit fontScale="92500" lnSpcReduction="20000"/>
          </a:bodyPr>
          <a:lstStyle/>
          <a:p>
            <a:pPr algn="l"/>
            <a:r>
              <a:rPr lang="en-US" sz="2800" b="0" i="0" dirty="0">
                <a:solidFill>
                  <a:srgbClr val="000000"/>
                </a:solidFill>
                <a:effectLst/>
                <a:latin typeface="Verdana" panose="020B0604030504040204" pitchFamily="34" charset="0"/>
              </a:rPr>
              <a:t>In the classification problems, there are two types of learners:</a:t>
            </a:r>
            <a:endParaRPr lang="en-US" sz="2800" b="0" i="0" dirty="0">
              <a:solidFill>
                <a:srgbClr val="000000"/>
              </a:solidFill>
              <a:effectLst/>
              <a:latin typeface="Verdana" panose="020B0604030504040204" pitchFamily="34" charset="0"/>
            </a:endParaRPr>
          </a:p>
          <a:p>
            <a:pPr algn="l">
              <a:buFont typeface="+mj-lt"/>
              <a:buAutoNum type="arabicPeriod"/>
            </a:pPr>
            <a:r>
              <a:rPr lang="en-US" sz="2800" b="1" i="0" dirty="0">
                <a:solidFill>
                  <a:srgbClr val="000000"/>
                </a:solidFill>
                <a:effectLst/>
                <a:latin typeface="Verdana" panose="020B0604030504040204" pitchFamily="34" charset="0"/>
              </a:rPr>
              <a:t>Lazy Learners:</a:t>
            </a:r>
            <a:r>
              <a:rPr lang="en-US" sz="2800" b="0" i="0" dirty="0">
                <a:solidFill>
                  <a:srgbClr val="000000"/>
                </a:solidFill>
                <a:effectLst/>
                <a:latin typeface="Verdana" panose="020B0604030504040204" pitchFamily="34" charset="0"/>
              </a:rPr>
              <a:t> Lazy Learner firstly stores the training dataset and wait until it receives the test dataset. In Lazy learner case, classification is done on the basis of the most related data stored in the training dataset. It takes less time in training but more time for predictions.</a:t>
            </a:r>
            <a:br>
              <a:rPr lang="en-US" sz="2800" b="0" i="0" dirty="0">
                <a:solidFill>
                  <a:srgbClr val="000000"/>
                </a:solidFill>
                <a:effectLst/>
                <a:latin typeface="Verdana" panose="020B0604030504040204" pitchFamily="34" charset="0"/>
              </a:rPr>
            </a:br>
            <a:r>
              <a:rPr lang="en-US" sz="2800" b="1" i="0" dirty="0">
                <a:solidFill>
                  <a:srgbClr val="000000"/>
                </a:solidFill>
                <a:effectLst/>
                <a:latin typeface="Verdana" panose="020B0604030504040204" pitchFamily="34" charset="0"/>
              </a:rPr>
              <a:t>Example:</a:t>
            </a:r>
            <a:r>
              <a:rPr lang="en-US" sz="2800" b="0" i="0" dirty="0">
                <a:solidFill>
                  <a:srgbClr val="000000"/>
                </a:solidFill>
                <a:effectLst/>
                <a:latin typeface="Verdana" panose="020B0604030504040204" pitchFamily="34" charset="0"/>
              </a:rPr>
              <a:t> K-NN algorithm, Case-based reasoning</a:t>
            </a:r>
            <a:endParaRPr lang="en-US" sz="2800" b="0" i="0" dirty="0">
              <a:solidFill>
                <a:srgbClr val="000000"/>
              </a:solidFill>
              <a:effectLst/>
              <a:latin typeface="Verdana" panose="020B0604030504040204" pitchFamily="34" charset="0"/>
            </a:endParaRPr>
          </a:p>
          <a:p>
            <a:pPr algn="l">
              <a:buFont typeface="+mj-lt"/>
              <a:buAutoNum type="arabicPeriod"/>
            </a:pPr>
            <a:r>
              <a:rPr lang="en-US" sz="2800" b="1" i="0" dirty="0">
                <a:solidFill>
                  <a:srgbClr val="000000"/>
                </a:solidFill>
                <a:effectLst/>
                <a:latin typeface="Verdana" panose="020B0604030504040204" pitchFamily="34" charset="0"/>
              </a:rPr>
              <a:t>Eager Learners:</a:t>
            </a:r>
            <a:r>
              <a:rPr lang="en-US" sz="2800" b="0" i="0" dirty="0">
                <a:solidFill>
                  <a:srgbClr val="000000"/>
                </a:solidFill>
                <a:effectLst/>
                <a:latin typeface="Verdana" panose="020B0604030504040204" pitchFamily="34" charset="0"/>
              </a:rPr>
              <a:t> Eager Learners develop a classification model based on a training dataset before receiving a test dataset. Opposite to Lazy learners, Eager learners take less time in training and more time in prediction. </a:t>
            </a:r>
            <a:r>
              <a:rPr lang="en-US" sz="2800" b="1" i="0" dirty="0">
                <a:solidFill>
                  <a:srgbClr val="000000"/>
                </a:solidFill>
                <a:effectLst/>
                <a:latin typeface="Verdana" panose="020B0604030504040204" pitchFamily="34" charset="0"/>
              </a:rPr>
              <a:t>Example:</a:t>
            </a:r>
            <a:r>
              <a:rPr lang="en-US" sz="2800" b="0" i="0" dirty="0">
                <a:solidFill>
                  <a:srgbClr val="000000"/>
                </a:solidFill>
                <a:effectLst/>
                <a:latin typeface="Verdana" panose="020B0604030504040204" pitchFamily="34" charset="0"/>
              </a:rPr>
              <a:t> Decision Trees, Naïve Bayes, ANN.</a:t>
            </a:r>
            <a:endParaRPr lang="en-US" sz="2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Make Changes in the VIEW</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fontScale="92500" lnSpcReduction="10000"/>
          </a:bodyPr>
          <a:lstStyle/>
          <a:p>
            <a:r>
              <a:rPr lang="en-US" b="0" i="0" dirty="0">
                <a:solidFill>
                  <a:srgbClr val="000000"/>
                </a:solidFill>
                <a:effectLst/>
                <a:latin typeface="Verdana" panose="020B0604030504040204" pitchFamily="34" charset="0"/>
              </a:rPr>
              <a:t>Make a view, change the view, and display both arrays:</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x = </a:t>
            </a:r>
            <a:r>
              <a:rPr lang="en-US" b="0" i="0" dirty="0" err="1">
                <a:solidFill>
                  <a:srgbClr val="000000"/>
                </a:solidFill>
                <a:effectLst/>
                <a:latin typeface="Consolas" panose="020B0609020204030204" pitchFamily="49" charset="0"/>
              </a:rPr>
              <a:t>arr.view</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x[</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31</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US" b="0" i="0" dirty="0">
              <a:solidFill>
                <a:srgbClr val="000000"/>
              </a:solidFill>
              <a:effectLst/>
              <a:latin typeface="Consolas" panose="020B0609020204030204" pitchFamily="49" charset="0"/>
            </a:endParaRPr>
          </a:p>
          <a:p>
            <a:r>
              <a:rPr lang="en-US" b="0" i="0" dirty="0">
                <a:solidFill>
                  <a:srgbClr val="000000"/>
                </a:solidFill>
                <a:effectLst/>
                <a:latin typeface="Verdana" panose="020B0604030504040204" pitchFamily="34" charset="0"/>
              </a:rPr>
              <a:t>The original array SHOULD be affected by the changes made to the view.</a:t>
            </a:r>
            <a:endParaRPr lang="en-IN"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Autofit/>
          </a:bodyPr>
          <a:lstStyle/>
          <a:p>
            <a:r>
              <a:rPr lang="en-US" sz="1800" b="0" i="0" dirty="0">
                <a:solidFill>
                  <a:srgbClr val="610B4B"/>
                </a:solidFill>
                <a:effectLst/>
                <a:latin typeface="erdana"/>
              </a:rPr>
              <a:t>Types of ML Classification Algorithms:</a:t>
            </a:r>
            <a:br>
              <a:rPr lang="en-US" sz="1800" b="0" i="0" dirty="0">
                <a:solidFill>
                  <a:srgbClr val="610B4B"/>
                </a:solidFill>
                <a:effectLst/>
                <a:latin typeface="erdana"/>
              </a:rPr>
            </a:br>
            <a:endParaRPr lang="en-IN" sz="1800" dirty="0"/>
          </a:p>
        </p:txBody>
      </p:sp>
      <p:sp>
        <p:nvSpPr>
          <p:cNvPr id="3" name="Content Placeholder 2"/>
          <p:cNvSpPr>
            <a:spLocks noGrp="1"/>
          </p:cNvSpPr>
          <p:nvPr>
            <p:ph idx="1"/>
          </p:nvPr>
        </p:nvSpPr>
        <p:spPr>
          <a:xfrm>
            <a:off x="457200" y="404664"/>
            <a:ext cx="8229600" cy="6552728"/>
          </a:xfrm>
        </p:spPr>
        <p:txBody>
          <a:bodyPr/>
          <a:lstStyle/>
          <a:p>
            <a:pPr algn="l"/>
            <a:r>
              <a:rPr lang="en-IN" b="0" i="0" dirty="0">
                <a:solidFill>
                  <a:srgbClr val="000000"/>
                </a:solidFill>
                <a:effectLst/>
                <a:latin typeface="Verdana" panose="020B0604030504040204" pitchFamily="34" charset="0"/>
              </a:rPr>
              <a:t>Classification Algorithms can be further divided into the Mainly two category:</a:t>
            </a:r>
            <a:endParaRPr lang="en-IN" b="0" i="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Linear Models</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Logistic Regression</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Support Vector Machines</a:t>
            </a:r>
            <a:endParaRPr lang="en-IN" b="0" dirty="0">
              <a:solidFill>
                <a:srgbClr val="000000"/>
              </a:solidFill>
              <a:effectLst/>
              <a:latin typeface="Verdana" panose="020B0604030504040204" pitchFamily="34" charset="0"/>
            </a:endParaRPr>
          </a:p>
          <a:p>
            <a:pPr algn="l">
              <a:buFont typeface="Arial" panose="020B0604020202020204" pitchFamily="34" charset="0"/>
              <a:buChar char="•"/>
            </a:pPr>
            <a:r>
              <a:rPr lang="en-IN" b="1" dirty="0">
                <a:solidFill>
                  <a:srgbClr val="000000"/>
                </a:solidFill>
                <a:effectLst/>
                <a:latin typeface="Verdana" panose="020B0604030504040204" pitchFamily="34" charset="0"/>
              </a:rPr>
              <a:t>Non-linear Models</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K-Nearest Neighbours</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Kernel SVM</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Naïve Bayes</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Decision Tree Classification</a:t>
            </a:r>
            <a:endParaRPr lang="en-IN"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dirty="0">
                <a:solidFill>
                  <a:srgbClr val="000000"/>
                </a:solidFill>
                <a:effectLst/>
                <a:latin typeface="Verdana" panose="020B0604030504040204" pitchFamily="34" charset="0"/>
              </a:rPr>
              <a:t>Random Forest Classification</a:t>
            </a:r>
            <a:endParaRPr lang="en-IN"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Logistic Regression</a:t>
            </a:r>
            <a:endParaRPr lang="en-IN" dirty="0"/>
          </a:p>
        </p:txBody>
      </p:sp>
      <p:sp>
        <p:nvSpPr>
          <p:cNvPr id="3" name="Content Placeholder 2"/>
          <p:cNvSpPr>
            <a:spLocks noGrp="1"/>
          </p:cNvSpPr>
          <p:nvPr>
            <p:ph idx="1"/>
          </p:nvPr>
        </p:nvSpPr>
        <p:spPr>
          <a:xfrm>
            <a:off x="457200" y="836712"/>
            <a:ext cx="8229600" cy="5976664"/>
          </a:xfrm>
        </p:spPr>
        <p:txBody>
          <a:bodyPr/>
          <a:lstStyle/>
          <a:p>
            <a:r>
              <a:rPr lang="en-US" sz="2400" b="0" i="0" dirty="0">
                <a:solidFill>
                  <a:srgbClr val="666666"/>
                </a:solidFill>
                <a:effectLst/>
                <a:latin typeface="Open Sans" panose="020B0606030504020204" pitchFamily="34" charset="0"/>
              </a:rPr>
              <a:t>Before we dig deep into logistic regression, we need to clear up some of the fundamentals of statistical terms — </a:t>
            </a:r>
            <a:r>
              <a:rPr lang="en-US" sz="2400" b="1" i="0" dirty="0" err="1">
                <a:solidFill>
                  <a:srgbClr val="666666"/>
                </a:solidFill>
                <a:effectLst/>
                <a:latin typeface="Open Sans" panose="020B0606030504020204" pitchFamily="34" charset="0"/>
              </a:rPr>
              <a:t>Probablility</a:t>
            </a:r>
            <a:r>
              <a:rPr lang="en-US" sz="2400" b="0" i="0" dirty="0">
                <a:solidFill>
                  <a:srgbClr val="666666"/>
                </a:solidFill>
                <a:effectLst/>
                <a:latin typeface="Open Sans" panose="020B0606030504020204" pitchFamily="34" charset="0"/>
              </a:rPr>
              <a:t> and </a:t>
            </a:r>
            <a:r>
              <a:rPr lang="en-US" sz="2400" b="1" i="0" dirty="0">
                <a:solidFill>
                  <a:srgbClr val="666666"/>
                </a:solidFill>
                <a:effectLst/>
                <a:latin typeface="Open Sans" panose="020B0606030504020204" pitchFamily="34" charset="0"/>
              </a:rPr>
              <a:t>Odds.</a:t>
            </a:r>
            <a:endParaRPr lang="en-US" sz="2400" b="1" i="0" dirty="0">
              <a:solidFill>
                <a:srgbClr val="666666"/>
              </a:solidFill>
              <a:effectLst/>
              <a:latin typeface="Open Sans" panose="020B0606030504020204" pitchFamily="34" charset="0"/>
            </a:endParaRPr>
          </a:p>
          <a:p>
            <a:r>
              <a:rPr lang="en-US" sz="1800" b="1" i="0" dirty="0">
                <a:solidFill>
                  <a:srgbClr val="666666"/>
                </a:solidFill>
                <a:effectLst/>
                <a:latin typeface="Font Awesome 5 Pro"/>
              </a:rPr>
              <a:t>The probability that an event will occur is the fraction of times you expect to see that event in many trials. If the probability of an event occurring is Y, then the probability of the event not occurring is 1-Y. Probabilities always range between 0 and 1.</a:t>
            </a:r>
            <a:endParaRPr lang="en-US" sz="1800" b="1" dirty="0">
              <a:solidFill>
                <a:srgbClr val="666666"/>
              </a:solidFill>
              <a:latin typeface="Open Sans" panose="020B0606030504020204" pitchFamily="34" charset="0"/>
            </a:endParaRPr>
          </a:p>
          <a:p>
            <a:r>
              <a:rPr lang="en-US" sz="1800" b="1" i="0" dirty="0">
                <a:solidFill>
                  <a:srgbClr val="666666"/>
                </a:solidFill>
                <a:effectLst/>
                <a:latin typeface="Font Awesome 5 Pro"/>
              </a:rPr>
              <a:t>The odds are defined as the probability that the event will occur divided by the probability that the event will not occur. Unlike probability, the odds are not constrained to lie between 0 and 1, but can take any value from zero to infinity.</a:t>
            </a:r>
            <a:endParaRPr lang="en-US" sz="1800" b="1" i="0" dirty="0">
              <a:solidFill>
                <a:srgbClr val="666666"/>
              </a:solidFill>
              <a:effectLst/>
              <a:latin typeface="Font Awesome 5 Pro"/>
            </a:endParaRPr>
          </a:p>
          <a:p>
            <a:r>
              <a:rPr lang="en-US" sz="2400" b="1" i="0" dirty="0">
                <a:solidFill>
                  <a:srgbClr val="666666"/>
                </a:solidFill>
                <a:effectLst/>
                <a:latin typeface="Font Awesome 5 Pro"/>
              </a:rPr>
              <a:t>If the probability of Success is P, then the odds of that event is:</a:t>
            </a:r>
            <a:endParaRPr lang="en-US" sz="2400" b="1" i="0" dirty="0">
              <a:solidFill>
                <a:srgbClr val="666666"/>
              </a:solidFill>
              <a:effectLst/>
              <a:latin typeface="Font Awesome 5 Pro"/>
            </a:endParaRPr>
          </a:p>
          <a:p>
            <a:endParaRPr lang="en-US" sz="2400" b="1" i="0" dirty="0">
              <a:solidFill>
                <a:srgbClr val="666666"/>
              </a:solidFill>
              <a:effectLst/>
              <a:latin typeface="Open Sans" panose="020B0606030504020204" pitchFamily="34" charset="0"/>
            </a:endParaRPr>
          </a:p>
          <a:p>
            <a:endParaRPr lang="en-IN" dirty="0"/>
          </a:p>
        </p:txBody>
      </p:sp>
      <p:pic>
        <p:nvPicPr>
          <p:cNvPr id="4" name="Picture 3"/>
          <p:cNvPicPr>
            <a:picLocks noChangeAspect="1"/>
          </p:cNvPicPr>
          <p:nvPr/>
        </p:nvPicPr>
        <p:blipFill>
          <a:blip r:embed="rId1"/>
          <a:stretch>
            <a:fillRect/>
          </a:stretch>
        </p:blipFill>
        <p:spPr>
          <a:xfrm>
            <a:off x="3347864" y="5301208"/>
            <a:ext cx="2197062" cy="1080120"/>
          </a:xfrm>
          <a:prstGeom prst="rect">
            <a:avLst/>
          </a:prstGeom>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539552" y="188640"/>
            <a:ext cx="7315200" cy="2114550"/>
          </a:xfrm>
          <a:prstGeom prst="rect">
            <a:avLst/>
          </a:prstGeom>
        </p:spPr>
      </p:pic>
      <p:sp>
        <p:nvSpPr>
          <p:cNvPr id="6" name="TextBox 5"/>
          <p:cNvSpPr txBox="1"/>
          <p:nvPr/>
        </p:nvSpPr>
        <p:spPr>
          <a:xfrm>
            <a:off x="683568" y="2319710"/>
            <a:ext cx="7488832" cy="2585323"/>
          </a:xfrm>
          <a:prstGeom prst="rect">
            <a:avLst/>
          </a:prstGeom>
          <a:noFill/>
        </p:spPr>
        <p:txBody>
          <a:bodyPr wrap="square">
            <a:spAutoFit/>
          </a:bodyPr>
          <a:lstStyle/>
          <a:p>
            <a:r>
              <a:rPr lang="en-US" b="0" i="0" dirty="0">
                <a:solidFill>
                  <a:srgbClr val="666666"/>
                </a:solidFill>
                <a:effectLst/>
                <a:latin typeface="Open Sans" panose="020B0606030504020204" pitchFamily="34" charset="0"/>
              </a:rPr>
              <a:t>Example: If the probability of success (P) is 0.60 (60%), then the probability of failure(1-P) is 1–0.60 = 0.40(40%). Then the odds are 0.60 / (1–0.60) = 0.60/0.40 = 1.5.</a:t>
            </a:r>
            <a:endParaRPr lang="en-US" b="0" i="0" dirty="0">
              <a:solidFill>
                <a:srgbClr val="666666"/>
              </a:solidFill>
              <a:effectLst/>
              <a:latin typeface="Open Sans" panose="020B0606030504020204" pitchFamily="34" charset="0"/>
            </a:endParaRPr>
          </a:p>
          <a:p>
            <a:endParaRPr lang="en-US" dirty="0">
              <a:solidFill>
                <a:srgbClr val="666666"/>
              </a:solidFill>
              <a:latin typeface="Open Sans" panose="020B0606030504020204" pitchFamily="34" charset="0"/>
            </a:endParaRPr>
          </a:p>
          <a:p>
            <a:r>
              <a:rPr lang="en-US" b="0" i="0" dirty="0">
                <a:solidFill>
                  <a:srgbClr val="666666"/>
                </a:solidFill>
                <a:effectLst/>
                <a:latin typeface="Open Sans" panose="020B0606030504020204" pitchFamily="34" charset="0"/>
              </a:rPr>
              <a:t>It’s time…. to transform the model from linear regression to logistic regression using the logistic function.</a:t>
            </a:r>
            <a:endParaRPr lang="en-US" b="0" i="0" dirty="0">
              <a:solidFill>
                <a:srgbClr val="666666"/>
              </a:solidFill>
              <a:effectLst/>
              <a:latin typeface="Open Sans" panose="020B0606030504020204" pitchFamily="34" charset="0"/>
            </a:endParaRPr>
          </a:p>
          <a:p>
            <a:endParaRPr lang="en-US" dirty="0">
              <a:solidFill>
                <a:srgbClr val="666666"/>
              </a:solidFill>
              <a:latin typeface="Open Sans" panose="020B0606030504020204" pitchFamily="34" charset="0"/>
            </a:endParaRPr>
          </a:p>
          <a:p>
            <a:endParaRPr lang="en-US" dirty="0">
              <a:solidFill>
                <a:srgbClr val="666666"/>
              </a:solidFill>
              <a:latin typeface="Open Sans" panose="020B0606030504020204" pitchFamily="34" charset="0"/>
            </a:endParaRPr>
          </a:p>
          <a:p>
            <a:endParaRPr lang="en-IN" dirty="0"/>
          </a:p>
        </p:txBody>
      </p:sp>
      <p:pic>
        <p:nvPicPr>
          <p:cNvPr id="7" name="Picture 6"/>
          <p:cNvPicPr>
            <a:picLocks noChangeAspect="1"/>
          </p:cNvPicPr>
          <p:nvPr/>
        </p:nvPicPr>
        <p:blipFill>
          <a:blip r:embed="rId2"/>
          <a:stretch>
            <a:fillRect/>
          </a:stretch>
        </p:blipFill>
        <p:spPr>
          <a:xfrm>
            <a:off x="2937321" y="4084037"/>
            <a:ext cx="3218855" cy="2585323"/>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23528" y="1037663"/>
            <a:ext cx="8229600" cy="4136343"/>
          </a:xfrm>
          <a:prstGeom prst="rect">
            <a:avLst/>
          </a:prstGeom>
        </p:spPr>
      </p:pic>
      <p:sp>
        <p:nvSpPr>
          <p:cNvPr id="6" name="TextBox 5"/>
          <p:cNvSpPr txBox="1"/>
          <p:nvPr/>
        </p:nvSpPr>
        <p:spPr>
          <a:xfrm>
            <a:off x="2051720" y="5733256"/>
            <a:ext cx="4572000" cy="646331"/>
          </a:xfrm>
          <a:prstGeom prst="rect">
            <a:avLst/>
          </a:prstGeom>
          <a:noFill/>
        </p:spPr>
        <p:txBody>
          <a:bodyPr wrap="square">
            <a:spAutoFit/>
          </a:bodyPr>
          <a:lstStyle/>
          <a:p>
            <a:pPr algn="ctr"/>
            <a:r>
              <a:rPr lang="en-US" b="1" i="0" dirty="0">
                <a:solidFill>
                  <a:srgbClr val="5F6062"/>
                </a:solidFill>
                <a:effectLst/>
                <a:latin typeface="Open Sans" panose="020B0606030504020204" pitchFamily="34" charset="0"/>
              </a:rPr>
              <a:t>logistic function</a:t>
            </a:r>
            <a:r>
              <a:rPr lang="en-US" b="0" i="0" dirty="0">
                <a:solidFill>
                  <a:srgbClr val="5F6062"/>
                </a:solidFill>
                <a:effectLst/>
                <a:latin typeface="Open Sans" panose="020B0606030504020204" pitchFamily="34" charset="0"/>
              </a:rPr>
              <a:t> (also called the ‘</a:t>
            </a:r>
            <a:r>
              <a:rPr lang="en-US" b="1" i="0" dirty="0">
                <a:solidFill>
                  <a:srgbClr val="5F6062"/>
                </a:solidFill>
                <a:effectLst/>
                <a:latin typeface="Open Sans" panose="020B0606030504020204" pitchFamily="34" charset="0"/>
              </a:rPr>
              <a:t>inverse logit</a:t>
            </a:r>
            <a:r>
              <a:rPr lang="en-US" b="0" i="0" dirty="0">
                <a:solidFill>
                  <a:srgbClr val="5F6062"/>
                </a:solidFill>
                <a:effectLst/>
                <a:latin typeface="Open Sans" panose="020B0606030504020204" pitchFamily="34" charset="0"/>
              </a:rPr>
              <a:t>’).</a:t>
            </a:r>
            <a:endParaRPr lang="en-US" b="0" i="0" dirty="0">
              <a:solidFill>
                <a:srgbClr val="5F6062"/>
              </a:solidFill>
              <a:effectLst/>
              <a:latin typeface="Open Sans" panose="020B0606030504020204" pitchFamily="34" charset="0"/>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Example</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2000" b="0" i="0" dirty="0">
                <a:solidFill>
                  <a:srgbClr val="666666"/>
                </a:solidFill>
                <a:effectLst/>
                <a:latin typeface="Open Sans" panose="020B0606030504020204" pitchFamily="34" charset="0"/>
              </a:rPr>
              <a:t>Imagine that you are a store manager at the APPLE store, increasing 10% of the sale revenue is your goal this month. Therefore, you need to know who the potential customers are in order to </a:t>
            </a:r>
            <a:r>
              <a:rPr lang="en-US" sz="2000" b="0" i="0" dirty="0" err="1">
                <a:solidFill>
                  <a:srgbClr val="666666"/>
                </a:solidFill>
                <a:effectLst/>
                <a:latin typeface="Open Sans" panose="020B0606030504020204" pitchFamily="34" charset="0"/>
              </a:rPr>
              <a:t>maximise</a:t>
            </a:r>
            <a:r>
              <a:rPr lang="en-US" sz="2000" b="0" i="0" dirty="0">
                <a:solidFill>
                  <a:srgbClr val="666666"/>
                </a:solidFill>
                <a:effectLst/>
                <a:latin typeface="Open Sans" panose="020B0606030504020204" pitchFamily="34" charset="0"/>
              </a:rPr>
              <a:t> the sale amount.</a:t>
            </a:r>
            <a:endParaRPr lang="en-US" sz="2000" b="0" i="0" dirty="0">
              <a:solidFill>
                <a:srgbClr val="666666"/>
              </a:solidFill>
              <a:effectLst/>
              <a:latin typeface="Open Sans" panose="020B0606030504020204" pitchFamily="34" charset="0"/>
            </a:endParaRPr>
          </a:p>
          <a:p>
            <a:r>
              <a:rPr lang="en-US" sz="2000" b="1" i="0" dirty="0">
                <a:solidFill>
                  <a:srgbClr val="666666"/>
                </a:solidFill>
                <a:effectLst/>
                <a:latin typeface="Font Awesome 5 Pro"/>
              </a:rPr>
              <a:t>The client information you have is including Estimated Salary, Gender, Age and Customer ID.</a:t>
            </a:r>
            <a:endParaRPr lang="en-US" sz="2000" b="1" i="0" dirty="0">
              <a:solidFill>
                <a:srgbClr val="666666"/>
              </a:solidFill>
              <a:effectLst/>
              <a:latin typeface="Font Awesome 5 Pro"/>
            </a:endParaRPr>
          </a:p>
          <a:p>
            <a:endParaRPr lang="en-IN" sz="2000" dirty="0"/>
          </a:p>
        </p:txBody>
      </p:sp>
      <p:pic>
        <p:nvPicPr>
          <p:cNvPr id="4" name="Picture 3"/>
          <p:cNvPicPr>
            <a:picLocks noChangeAspect="1"/>
          </p:cNvPicPr>
          <p:nvPr/>
        </p:nvPicPr>
        <p:blipFill>
          <a:blip r:embed="rId1"/>
          <a:stretch>
            <a:fillRect/>
          </a:stretch>
        </p:blipFill>
        <p:spPr>
          <a:xfrm>
            <a:off x="1403648" y="3068959"/>
            <a:ext cx="6245106" cy="2448273"/>
          </a:xfrm>
          <a:prstGeom prst="rect">
            <a:avLst/>
          </a:prstGeom>
        </p:spPr>
      </p:pic>
      <p:sp>
        <p:nvSpPr>
          <p:cNvPr id="6" name="TextBox 5"/>
          <p:cNvSpPr txBox="1"/>
          <p:nvPr/>
        </p:nvSpPr>
        <p:spPr>
          <a:xfrm>
            <a:off x="1979712" y="5756831"/>
            <a:ext cx="4572000" cy="369332"/>
          </a:xfrm>
          <a:prstGeom prst="rect">
            <a:avLst/>
          </a:prstGeom>
          <a:noFill/>
        </p:spPr>
        <p:txBody>
          <a:bodyPr wrap="square">
            <a:spAutoFit/>
          </a:bodyPr>
          <a:lstStyle/>
          <a:p>
            <a:pPr algn="ctr"/>
            <a:r>
              <a:rPr lang="en-IN" b="0" i="0" dirty="0">
                <a:solidFill>
                  <a:srgbClr val="5F6062"/>
                </a:solidFill>
                <a:effectLst/>
                <a:latin typeface="Open Sans" panose="020B0606030504020204" pitchFamily="34" charset="0"/>
              </a:rPr>
              <a:t>3 samples of client information</a:t>
            </a:r>
            <a:endParaRPr lang="en-IN" b="0" i="0" dirty="0">
              <a:solidFill>
                <a:srgbClr val="5F6062"/>
              </a:solidFill>
              <a:effectLst/>
              <a:latin typeface="Open Sans" panose="020B0606030504020204" pitchFamily="34"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pPr algn="l"/>
            <a:r>
              <a:rPr lang="en-US" sz="2000" b="0" i="0" dirty="0">
                <a:solidFill>
                  <a:srgbClr val="666666"/>
                </a:solidFill>
                <a:effectLst/>
                <a:latin typeface="Open Sans" panose="020B0606030504020204" pitchFamily="34" charset="0"/>
              </a:rPr>
              <a:t>If now we have a new potential client who is 37 years old and earns $67,000,can we predict whether he will purchase an iPhone or not (Purchase?/ Not purchase?)</a:t>
            </a:r>
            <a:endParaRPr lang="en-US" sz="2000" b="0" i="0" dirty="0">
              <a:solidFill>
                <a:srgbClr val="666666"/>
              </a:solidFill>
              <a:effectLst/>
              <a:latin typeface="Open Sans" panose="020B0606030504020204" pitchFamily="34" charset="0"/>
            </a:endParaRPr>
          </a:p>
          <a:p>
            <a:br>
              <a:rPr lang="en-US" dirty="0"/>
            </a:br>
            <a:endParaRPr lang="en-IN"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202034"/>
          </a:xfrm>
        </p:spPr>
        <p:txBody>
          <a:bodyPr>
            <a:normAutofit fontScale="90000"/>
          </a:bodyPr>
          <a:lstStyle/>
          <a:p>
            <a:br>
              <a:rPr lang="en-IN" b="0" i="0" dirty="0">
                <a:solidFill>
                  <a:srgbClr val="610B38"/>
                </a:solidFill>
                <a:effectLst/>
                <a:latin typeface="erdana"/>
              </a:rPr>
            </a:br>
            <a:r>
              <a:rPr lang="en-IN" b="0" i="0" dirty="0">
                <a:solidFill>
                  <a:srgbClr val="610B38"/>
                </a:solidFill>
                <a:effectLst/>
                <a:latin typeface="erdana"/>
              </a:rPr>
              <a:t>Logistic Regression </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4"/>
            <a:ext cx="8229600" cy="6381326"/>
          </a:xfrm>
        </p:spPr>
        <p:txBody>
          <a:bodyPr>
            <a:normAutofit/>
          </a:bodyPr>
          <a:lstStyle/>
          <a:p>
            <a:r>
              <a:rPr lang="en-US" sz="2000" b="0" i="0" dirty="0">
                <a:solidFill>
                  <a:srgbClr val="222222"/>
                </a:solidFill>
                <a:effectLst/>
                <a:latin typeface="Lato" panose="020F0502020204030203" pitchFamily="34" charset="0"/>
              </a:rPr>
              <a:t>The classification algorithm Logistic Regression is used to predict the likelihood of a categorical dependent variable.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The </a:t>
            </a:r>
            <a:r>
              <a:rPr lang="en-US" sz="2000" b="0" i="0" dirty="0" err="1">
                <a:solidFill>
                  <a:srgbClr val="222222"/>
                </a:solidFill>
                <a:effectLst/>
                <a:latin typeface="Lato" panose="020F0502020204030203" pitchFamily="34" charset="0"/>
              </a:rPr>
              <a:t>dependant</a:t>
            </a:r>
            <a:r>
              <a:rPr lang="en-US" sz="2000" b="0" i="0" dirty="0">
                <a:solidFill>
                  <a:srgbClr val="222222"/>
                </a:solidFill>
                <a:effectLst/>
                <a:latin typeface="Lato" panose="020F0502020204030203" pitchFamily="34" charset="0"/>
              </a:rPr>
              <a:t> variable in logistic regression is a binary variable with data coded as 1 (yes, True, normal, success, etc.) or 0 (no, False, abnormal, failure, etc.).</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The goal of Logistic Regression is to discover a link between characteristics and the likelihood of a specific outcome. For example, when predicting whether a student passes or fails an exam based on the number of hours spent studying, the response variable has two values: pass and fail.</a:t>
            </a:r>
            <a:endParaRPr lang="en-US" sz="18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A Logistic Regression model is similar to a Linear Regression model, except that the Logistic Regression utilizes a more sophisticated cost function, which is known as the “Sigmoid function” or “logistic function” instead of a linear function.</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Logistic Regression is considered a regression model also. This model creates a regression model to predict the likelihood that a given data entry belongs to the category labeled “1.”</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 Logistic regression models the data using the sigmoid function, much as linear regression assumes that the data follows a linear distribution.</a:t>
            </a:r>
            <a:endParaRPr lang="en-US" sz="2000" dirty="0">
              <a:solidFill>
                <a:srgbClr val="000000"/>
              </a:solidFill>
              <a:latin typeface="Verdana" panose="020B0604030504040204" pitchFamily="34" charset="0"/>
            </a:endParaRPr>
          </a:p>
          <a:p>
            <a:endParaRPr lang="en-US" sz="2000" b="0" dirty="0">
              <a:solidFill>
                <a:srgbClr val="000000"/>
              </a:solidFill>
              <a:effectLst/>
              <a:latin typeface="Verdana" panose="020B0604030504040204" pitchFamily="34" charset="0"/>
            </a:endParaRPr>
          </a:p>
          <a:p>
            <a:endParaRPr lang="en-US" sz="1800" b="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lstStyle/>
          <a:p>
            <a:r>
              <a:rPr lang="en-US" dirty="0"/>
              <a:t>Logistic Regression can be expressed as,</a:t>
            </a:r>
            <a:endParaRPr lang="en-US" dirty="0"/>
          </a:p>
          <a:p>
            <a:endParaRPr lang="en-US" dirty="0"/>
          </a:p>
          <a:p>
            <a:endParaRPr lang="en-IN" dirty="0"/>
          </a:p>
          <a:p>
            <a:endParaRPr lang="en-IN" dirty="0"/>
          </a:p>
          <a:p>
            <a:r>
              <a:rPr lang="en-US" sz="2000" b="0" i="0" dirty="0">
                <a:solidFill>
                  <a:srgbClr val="222222"/>
                </a:solidFill>
                <a:effectLst/>
                <a:latin typeface="Lato" panose="020F0502020204030203" pitchFamily="34" charset="0"/>
              </a:rPr>
              <a:t>where p(x)/(1-p(x)) is termed odds, and the left-hand side is called the logit or log-odds function.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The odds are the ratio of the chances of success to the chances of failure.</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As a result, in Logistic Regression, a linear combination of inputs is translated to log(odds), with an output of 1.</a:t>
            </a:r>
            <a:endParaRPr lang="en-US" sz="1800" b="0" i="0" dirty="0">
              <a:solidFill>
                <a:srgbClr val="222222"/>
              </a:solidFill>
              <a:effectLst/>
              <a:latin typeface="Lato" panose="020F0502020204030203" pitchFamily="34" charset="0"/>
            </a:endParaRPr>
          </a:p>
          <a:p>
            <a:endParaRPr lang="en-IN" sz="1800" dirty="0"/>
          </a:p>
        </p:txBody>
      </p:sp>
      <p:pic>
        <p:nvPicPr>
          <p:cNvPr id="5" name="Picture 4"/>
          <p:cNvPicPr>
            <a:picLocks noChangeAspect="1"/>
          </p:cNvPicPr>
          <p:nvPr/>
        </p:nvPicPr>
        <p:blipFill>
          <a:blip r:embed="rId1"/>
          <a:stretch>
            <a:fillRect/>
          </a:stretch>
        </p:blipFill>
        <p:spPr>
          <a:xfrm>
            <a:off x="2267744" y="1700808"/>
            <a:ext cx="2943225" cy="714375"/>
          </a:xfrm>
          <a:prstGeom prst="rect">
            <a:avLst/>
          </a:prstGeom>
        </p:spPr>
      </p:pic>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gistic Regression in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331640" y="908720"/>
            <a:ext cx="6336704" cy="4608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IN" b="0" i="0" dirty="0">
                <a:solidFill>
                  <a:srgbClr val="610B4B"/>
                </a:solidFill>
                <a:effectLst/>
                <a:latin typeface="erdana"/>
              </a:rPr>
            </a:br>
            <a:r>
              <a:rPr lang="en-IN" b="0" i="0" dirty="0">
                <a:solidFill>
                  <a:srgbClr val="610B4B"/>
                </a:solidFill>
                <a:effectLst/>
                <a:latin typeface="erdana"/>
              </a:rPr>
              <a:t>Logistic Function (Sigmoid Function):</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620688"/>
            <a:ext cx="8229600" cy="6120680"/>
          </a:xfrm>
        </p:spPr>
        <p:txBody>
          <a:bodyPr>
            <a:normAutofit fontScale="85000" lnSpcReduction="10000"/>
          </a:bodyPr>
          <a:lstStyle/>
          <a:p>
            <a:pPr algn="l">
              <a:buFont typeface="Arial" panose="020B0604020202020204" pitchFamily="34" charset="0"/>
              <a:buChar char="•"/>
            </a:pPr>
            <a:r>
              <a:rPr lang="en-US" b="0" dirty="0">
                <a:solidFill>
                  <a:srgbClr val="000000"/>
                </a:solidFill>
                <a:effectLst/>
                <a:latin typeface="Verdana" panose="020B0604030504040204" pitchFamily="34" charset="0"/>
              </a:rPr>
              <a:t>The sigmoid function is a mathematical function used to map the predicted values to probabilities.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It maps any real value into another value within a range of 0 and 1.</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The value of the logistic regression must be between 0 and 1, which cannot go beyond this limit, so it forms a curve like the "S" form. The S-form curve is called the Sigmoid function or the logistic function.</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In logistic regression, we use the concept of the threshold value, which defines the probability of either 0 or 1. Such as values above the threshold value tends to 1, and a value below the threshold values tends to 0.</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VIEW</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fontScale="92500" lnSpcReduction="10000"/>
          </a:bodyPr>
          <a:lstStyle/>
          <a:p>
            <a:r>
              <a:rPr lang="en-US" b="0" i="0" dirty="0">
                <a:solidFill>
                  <a:srgbClr val="000000"/>
                </a:solidFill>
                <a:effectLst/>
                <a:latin typeface="Verdana" panose="020B0604030504040204" pitchFamily="34" charset="0"/>
              </a:rPr>
              <a:t>Make a view, change the original array, and display both arrays:</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x = </a:t>
            </a:r>
            <a:r>
              <a:rPr lang="en-US" b="0" i="0" dirty="0" err="1">
                <a:solidFill>
                  <a:srgbClr val="000000"/>
                </a:solidFill>
                <a:effectLst/>
                <a:latin typeface="Consolas" panose="020B0609020204030204" pitchFamily="49" charset="0"/>
              </a:rPr>
              <a:t>arr.view</a:t>
            </a:r>
            <a:r>
              <a:rPr lang="en-US" b="0" i="0" dirty="0">
                <a:solidFill>
                  <a:srgbClr val="000000"/>
                </a:solidFill>
                <a:effectLst/>
                <a:latin typeface="Consolas" panose="020B0609020204030204" pitchFamily="49" charset="0"/>
              </a:rPr>
              <a:t>()</a:t>
            </a: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42</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US" dirty="0">
              <a:solidFill>
                <a:srgbClr val="000000"/>
              </a:solidFill>
              <a:latin typeface="Verdana" panose="020B0604030504040204" pitchFamily="34" charset="0"/>
            </a:endParaRPr>
          </a:p>
          <a:p>
            <a:r>
              <a:rPr lang="en-US" b="0" i="0" dirty="0">
                <a:solidFill>
                  <a:srgbClr val="000000"/>
                </a:solidFill>
                <a:effectLst/>
                <a:latin typeface="Verdana" panose="020B0604030504040204" pitchFamily="34" charset="0"/>
              </a:rPr>
              <a:t>The view SHOULD be affected by the changes made to the original array.</a:t>
            </a:r>
            <a:endParaRPr lang="en-IN"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sz="2200" b="0" i="0" dirty="0">
                <a:solidFill>
                  <a:srgbClr val="610B4B"/>
                </a:solidFill>
                <a:effectLst/>
                <a:latin typeface="erdana"/>
              </a:rPr>
              <a:t>Logistic Regression Equation</a:t>
            </a:r>
            <a:r>
              <a:rPr lang="en-IN" b="0" i="0" dirty="0">
                <a:solidFill>
                  <a:srgbClr val="610B4B"/>
                </a:solidFill>
                <a:effectLst/>
                <a:latin typeface="erdana"/>
              </a:rPr>
              <a:t>:</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552728"/>
          </a:xfrm>
        </p:spPr>
        <p:txBody>
          <a:bodyPr/>
          <a:lstStyle/>
          <a:p>
            <a:pPr algn="l"/>
            <a:r>
              <a:rPr lang="en-US" sz="1800" b="0" i="0" dirty="0">
                <a:solidFill>
                  <a:srgbClr val="000000"/>
                </a:solidFill>
                <a:effectLst/>
                <a:latin typeface="Verdana" panose="020B0604030504040204" pitchFamily="34" charset="0"/>
              </a:rPr>
              <a:t>The Logistic regression equation can be obtained from the Linear Regression equation. The mathematical steps to get Logistic Regression equations are given below:</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800" b="0" dirty="0">
                <a:solidFill>
                  <a:srgbClr val="000000"/>
                </a:solidFill>
                <a:effectLst/>
                <a:latin typeface="Verdana" panose="020B0604030504040204" pitchFamily="34" charset="0"/>
              </a:rPr>
              <a:t>We know the equation of the straight line can be written as:</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dirty="0">
                <a:solidFill>
                  <a:srgbClr val="000000"/>
                </a:solidFill>
                <a:latin typeface="Verdana" panose="020B0604030504040204" pitchFamily="34" charset="0"/>
              </a:rPr>
              <a:t>Y=b0+b1 x1+b2 x2+b3 x3+……+bn </a:t>
            </a:r>
            <a:r>
              <a:rPr lang="en-US" sz="1800" dirty="0" err="1">
                <a:solidFill>
                  <a:srgbClr val="000000"/>
                </a:solidFill>
                <a:latin typeface="Verdana" panose="020B0604030504040204" pitchFamily="34" charset="0"/>
              </a:rPr>
              <a:t>xn</a:t>
            </a:r>
            <a:endParaRPr lang="en-US" sz="1800" dirty="0">
              <a:solidFill>
                <a:srgbClr val="000000"/>
              </a:solidFill>
              <a:latin typeface="Verdana" panose="020B0604030504040204" pitchFamily="34" charset="0"/>
            </a:endParaRPr>
          </a:p>
          <a:p>
            <a:r>
              <a:rPr lang="en-US" sz="1600" b="0" dirty="0">
                <a:solidFill>
                  <a:srgbClr val="000000"/>
                </a:solidFill>
                <a:effectLst/>
                <a:latin typeface="Verdana" panose="020B0604030504040204" pitchFamily="34" charset="0"/>
              </a:rPr>
              <a:t>In Logistic Regression y can be between 0 and 1 only, so for this let's divide the above equation by (1-y):</a:t>
            </a:r>
            <a:endParaRPr lang="en-US" sz="16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b="0" dirty="0">
                <a:solidFill>
                  <a:srgbClr val="000000"/>
                </a:solidFill>
                <a:effectLst/>
                <a:latin typeface="Verdana" panose="020B0604030504040204" pitchFamily="34" charset="0"/>
              </a:rPr>
              <a:t>y/1-y; 0 for y=0, and infinity for y=1</a:t>
            </a:r>
            <a:endParaRPr lang="en-US" sz="1800" b="0" dirty="0">
              <a:solidFill>
                <a:srgbClr val="000000"/>
              </a:solidFill>
              <a:effectLst/>
              <a:latin typeface="Verdana" panose="020B0604030504040204" pitchFamily="34" charset="0"/>
            </a:endParaRPr>
          </a:p>
          <a:p>
            <a:r>
              <a:rPr lang="en-US" sz="1600" b="0" dirty="0">
                <a:solidFill>
                  <a:srgbClr val="000000"/>
                </a:solidFill>
                <a:effectLst/>
                <a:latin typeface="Verdana" panose="020B0604030504040204" pitchFamily="34" charset="0"/>
              </a:rPr>
              <a:t>But we need range between -[infinity] to +[infinity], then take logarithm of the equation it will become:</a:t>
            </a:r>
            <a:endParaRPr lang="en-US" sz="1600" b="0" dirty="0">
              <a:solidFill>
                <a:srgbClr val="000000"/>
              </a:solidFill>
              <a:effectLst/>
              <a:latin typeface="Verdana" panose="020B0604030504040204" pitchFamily="34" charset="0"/>
            </a:endParaRPr>
          </a:p>
          <a:p>
            <a:pPr algn="l">
              <a:buFont typeface="Arial" panose="020B0604020202020204" pitchFamily="34" charset="0"/>
              <a:buChar char="•"/>
            </a:pPr>
            <a:r>
              <a:rPr lang="en-US" sz="1800" dirty="0">
                <a:solidFill>
                  <a:srgbClr val="000000"/>
                </a:solidFill>
                <a:latin typeface="Verdana" panose="020B0604030504040204" pitchFamily="34" charset="0"/>
              </a:rPr>
              <a:t>Log[y/1-y]=b0+b1x1+b2x2+b3x3+….</a:t>
            </a:r>
            <a:r>
              <a:rPr lang="en-US" sz="1800" dirty="0" err="1">
                <a:solidFill>
                  <a:srgbClr val="000000"/>
                </a:solidFill>
                <a:latin typeface="Verdana" panose="020B0604030504040204" pitchFamily="34" charset="0"/>
              </a:rPr>
              <a:t>bnxn</a:t>
            </a:r>
            <a:endParaRPr lang="en-US" sz="18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292929"/>
                </a:solidFill>
                <a:effectLst/>
                <a:latin typeface="sohne"/>
              </a:rPr>
              <a:t>Shooting Baskets</a:t>
            </a:r>
            <a:br>
              <a:rPr lang="en-IN" b="0" i="0" dirty="0">
                <a:solidFill>
                  <a:srgbClr val="292929"/>
                </a:solidFill>
                <a:effectLst/>
                <a:latin typeface="sohne"/>
              </a:rPr>
            </a:br>
            <a:endParaRPr lang="en-IN" dirty="0"/>
          </a:p>
        </p:txBody>
      </p:sp>
      <p:sp>
        <p:nvSpPr>
          <p:cNvPr id="3" name="Content Placeholder 2"/>
          <p:cNvSpPr>
            <a:spLocks noGrp="1"/>
          </p:cNvSpPr>
          <p:nvPr>
            <p:ph idx="1"/>
          </p:nvPr>
        </p:nvSpPr>
        <p:spPr>
          <a:xfrm>
            <a:off x="457200" y="548680"/>
            <a:ext cx="8229600" cy="6264696"/>
          </a:xfrm>
        </p:spPr>
        <p:txBody>
          <a:bodyPr>
            <a:normAutofit/>
          </a:bodyPr>
          <a:lstStyle/>
          <a:p>
            <a:r>
              <a:rPr lang="en-US" sz="1800" b="0" i="0" dirty="0">
                <a:solidFill>
                  <a:srgbClr val="292929"/>
                </a:solidFill>
                <a:effectLst/>
                <a:latin typeface="charter"/>
              </a:rPr>
              <a:t>Let’s say I wanted to examine the relationship between my basketball shooting accuracy and the distance that I shoot from. More specifically, I want a model that takes in “distance from the basket” in feet and spits out the probability that I will make the shot.</a:t>
            </a:r>
            <a:endParaRPr lang="en-US" sz="1800" b="0" i="0" dirty="0">
              <a:solidFill>
                <a:srgbClr val="292929"/>
              </a:solidFill>
              <a:effectLst/>
              <a:latin typeface="charter"/>
            </a:endParaRPr>
          </a:p>
          <a:p>
            <a:r>
              <a:rPr lang="en-US" sz="1800" b="0" i="0" dirty="0">
                <a:solidFill>
                  <a:srgbClr val="292929"/>
                </a:solidFill>
                <a:effectLst/>
                <a:latin typeface="charter"/>
              </a:rPr>
              <a:t>First I need some data. So I went out and shot a basketball from various distances while recording each result (1 for a make, 0 for a miss). The result looks like this when plotted on a scatter plot:</a:t>
            </a:r>
            <a:endParaRPr lang="en-US" sz="1800" dirty="0">
              <a:solidFill>
                <a:srgbClr val="292929"/>
              </a:solidFill>
              <a:latin typeface="charter"/>
            </a:endParaRPr>
          </a:p>
          <a:p>
            <a:r>
              <a:rPr lang="en-US" sz="1600" b="0" i="0" dirty="0">
                <a:solidFill>
                  <a:srgbClr val="292929"/>
                </a:solidFill>
                <a:effectLst/>
                <a:latin typeface="charter"/>
              </a:rPr>
              <a:t>Generally, the further I get from the basket, the less accurately I shoot. So we can already see the rough outlines of our model: when given a small distance, it should predict a high probability and when given a large distance it should predict a low probability.</a:t>
            </a:r>
            <a:endParaRPr lang="en-US" sz="1600" b="0" i="0" dirty="0">
              <a:solidFill>
                <a:srgbClr val="292929"/>
              </a:solidFill>
              <a:effectLst/>
              <a:latin typeface="charter"/>
            </a:endParaRPr>
          </a:p>
          <a:p>
            <a:r>
              <a:rPr lang="en-US" sz="2400" b="0" i="0" dirty="0">
                <a:solidFill>
                  <a:srgbClr val="292929"/>
                </a:solidFill>
                <a:effectLst/>
                <a:latin typeface="charter"/>
              </a:rPr>
              <a:t>At a high level, logistic regression works a lot like good old linear regression. So let’s start with the familiar linear regression equation:</a:t>
            </a:r>
            <a:endParaRPr lang="en-US" sz="2400" b="0" i="0" dirty="0">
              <a:solidFill>
                <a:srgbClr val="292929"/>
              </a:solidFill>
              <a:effectLst/>
              <a:latin typeface="charter"/>
            </a:endParaRPr>
          </a:p>
          <a:p>
            <a:r>
              <a:rPr lang="en-IN" sz="1400" b="1" i="1" dirty="0">
                <a:solidFill>
                  <a:srgbClr val="757575"/>
                </a:solidFill>
                <a:effectLst/>
                <a:latin typeface="sohne"/>
              </a:rPr>
              <a:t>Y = B0 + B1*X</a:t>
            </a:r>
            <a:endParaRPr lang="en-US" sz="2400" dirty="0">
              <a:solidFill>
                <a:srgbClr val="292929"/>
              </a:solidFill>
              <a:latin typeface="charter"/>
            </a:endParaRPr>
          </a:p>
          <a:p>
            <a:endParaRPr lang="en-US" sz="2400" dirty="0">
              <a:solidFill>
                <a:srgbClr val="292929"/>
              </a:solidFill>
              <a:latin typeface="charter"/>
            </a:endParaRPr>
          </a:p>
          <a:p>
            <a:endParaRPr lang="en-US" sz="1800" dirty="0">
              <a:solidFill>
                <a:srgbClr val="292929"/>
              </a:solidFill>
              <a:latin typeface="charter"/>
            </a:endParaRPr>
          </a:p>
          <a:p>
            <a:endParaRPr lang="en-IN" sz="1800"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r>
              <a:rPr lang="en-US" sz="1800" b="0" i="0" dirty="0">
                <a:solidFill>
                  <a:srgbClr val="292929"/>
                </a:solidFill>
                <a:effectLst/>
                <a:latin typeface="charter"/>
              </a:rPr>
              <a:t>In linear regression, the output </a:t>
            </a:r>
            <a:r>
              <a:rPr lang="en-US" sz="1800" b="1" i="1" dirty="0">
                <a:solidFill>
                  <a:srgbClr val="292929"/>
                </a:solidFill>
                <a:effectLst/>
                <a:latin typeface="charter"/>
              </a:rPr>
              <a:t>Y</a:t>
            </a:r>
            <a:r>
              <a:rPr lang="en-US" sz="1800" b="0" i="0" dirty="0">
                <a:solidFill>
                  <a:srgbClr val="292929"/>
                </a:solidFill>
                <a:effectLst/>
                <a:latin typeface="charter"/>
              </a:rPr>
              <a:t> is in the same units as the target variable (the thing you are trying to predict). </a:t>
            </a:r>
            <a:endParaRPr lang="en-US" sz="1800" b="0" i="0" dirty="0">
              <a:solidFill>
                <a:srgbClr val="292929"/>
              </a:solidFill>
              <a:effectLst/>
              <a:latin typeface="charter"/>
            </a:endParaRPr>
          </a:p>
          <a:p>
            <a:r>
              <a:rPr lang="en-US" sz="1800" b="0" i="0" dirty="0">
                <a:solidFill>
                  <a:srgbClr val="292929"/>
                </a:solidFill>
                <a:effectLst/>
                <a:latin typeface="charter"/>
              </a:rPr>
              <a:t>However, in logistic regression the output </a:t>
            </a:r>
            <a:r>
              <a:rPr lang="en-US" sz="1800" b="1" i="1" dirty="0">
                <a:solidFill>
                  <a:srgbClr val="292929"/>
                </a:solidFill>
                <a:effectLst/>
                <a:latin typeface="charter"/>
              </a:rPr>
              <a:t>Y</a:t>
            </a:r>
            <a:r>
              <a:rPr lang="en-US" sz="1800" b="0" i="0" dirty="0">
                <a:solidFill>
                  <a:srgbClr val="292929"/>
                </a:solidFill>
                <a:effectLst/>
                <a:latin typeface="charter"/>
              </a:rPr>
              <a:t> is in log odds. </a:t>
            </a:r>
            <a:endParaRPr lang="en-US" sz="1800" dirty="0">
              <a:solidFill>
                <a:srgbClr val="292929"/>
              </a:solidFill>
              <a:latin typeface="charter"/>
            </a:endParaRPr>
          </a:p>
          <a:p>
            <a:r>
              <a:rPr lang="en-US" sz="1800" b="0" i="0" dirty="0">
                <a:solidFill>
                  <a:srgbClr val="292929"/>
                </a:solidFill>
                <a:effectLst/>
                <a:latin typeface="charter"/>
              </a:rPr>
              <a:t> Odds is just another way of expressing the probability of an event, </a:t>
            </a:r>
            <a:r>
              <a:rPr lang="en-US" sz="1800" b="1" i="1" dirty="0">
                <a:solidFill>
                  <a:srgbClr val="292929"/>
                </a:solidFill>
                <a:effectLst/>
                <a:latin typeface="charter"/>
              </a:rPr>
              <a:t>P(Event)</a:t>
            </a:r>
            <a:r>
              <a:rPr lang="en-US" sz="1800" b="0" i="0" dirty="0">
                <a:solidFill>
                  <a:srgbClr val="292929"/>
                </a:solidFill>
                <a:effectLst/>
                <a:latin typeface="charter"/>
              </a:rPr>
              <a:t>.</a:t>
            </a:r>
            <a:endParaRPr lang="en-US" sz="1800" b="0" i="0" dirty="0">
              <a:solidFill>
                <a:srgbClr val="292929"/>
              </a:solidFill>
              <a:effectLst/>
              <a:latin typeface="charter"/>
            </a:endParaRPr>
          </a:p>
          <a:p>
            <a:r>
              <a:rPr lang="en-US" sz="2000" b="1" i="1" dirty="0">
                <a:solidFill>
                  <a:srgbClr val="757575"/>
                </a:solidFill>
                <a:effectLst/>
                <a:latin typeface="sohne"/>
              </a:rPr>
              <a:t>Odds = P(Event) / [1-P(Event)]</a:t>
            </a:r>
            <a:endParaRPr lang="en-US" sz="2000" b="1" i="1" dirty="0">
              <a:solidFill>
                <a:srgbClr val="757575"/>
              </a:solidFill>
              <a:effectLst/>
              <a:latin typeface="sohne"/>
            </a:endParaRPr>
          </a:p>
          <a:p>
            <a:r>
              <a:rPr lang="en-US" sz="2000" b="0" i="0" dirty="0">
                <a:solidFill>
                  <a:srgbClr val="292929"/>
                </a:solidFill>
                <a:effectLst/>
                <a:latin typeface="charter"/>
              </a:rPr>
              <a:t>Continuing our basketball theme, let’s say I shot 100 free throws and made 70. </a:t>
            </a:r>
            <a:endParaRPr lang="en-US" sz="2000" b="1" i="1" dirty="0">
              <a:solidFill>
                <a:srgbClr val="757575"/>
              </a:solidFill>
              <a:latin typeface="sohne"/>
            </a:endParaRPr>
          </a:p>
          <a:p>
            <a:r>
              <a:rPr lang="en-US" sz="2000" b="0" i="0" dirty="0">
                <a:solidFill>
                  <a:srgbClr val="292929"/>
                </a:solidFill>
                <a:effectLst/>
                <a:latin typeface="charter"/>
              </a:rPr>
              <a:t>Based on this sample, my probability of making a free throw is 70%. My odds of making a free throw can be calculated as:</a:t>
            </a:r>
            <a:endParaRPr lang="en-US" sz="2000" b="0" i="0" dirty="0">
              <a:solidFill>
                <a:srgbClr val="292929"/>
              </a:solidFill>
              <a:effectLst/>
              <a:latin typeface="charter"/>
            </a:endParaRPr>
          </a:p>
          <a:p>
            <a:r>
              <a:rPr lang="en-IN" sz="2000" b="1" i="1" dirty="0">
                <a:solidFill>
                  <a:srgbClr val="757575"/>
                </a:solidFill>
                <a:effectLst/>
                <a:latin typeface="sohne"/>
              </a:rPr>
              <a:t>Odds = 0.70 / (1–0.70) = 2.333</a:t>
            </a:r>
            <a:endParaRPr lang="en-IN" sz="2000" b="1" i="1" dirty="0">
              <a:solidFill>
                <a:srgbClr val="757575"/>
              </a:solidFill>
              <a:effectLst/>
              <a:latin typeface="sohne"/>
            </a:endParaRPr>
          </a:p>
          <a:p>
            <a:r>
              <a:rPr lang="en-US" sz="1800" b="0" i="0" dirty="0">
                <a:solidFill>
                  <a:srgbClr val="292929"/>
                </a:solidFill>
                <a:effectLst/>
                <a:latin typeface="charter"/>
              </a:rPr>
              <a:t>So if they basically tell us the same thing, why bother? Probabilities are bounded between 0 and 1, which becomes a problem in regression analysis. Odds as you can see below range from 0 to infinity.</a:t>
            </a:r>
            <a:endParaRPr lang="en-IN" sz="18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624736"/>
          </a:xfrm>
        </p:spPr>
        <p:txBody>
          <a:bodyPr/>
          <a:lstStyle/>
          <a:p>
            <a:r>
              <a:rPr lang="en-US" b="0" i="0" dirty="0">
                <a:solidFill>
                  <a:srgbClr val="292929"/>
                </a:solidFill>
                <a:effectLst/>
                <a:latin typeface="charter"/>
              </a:rPr>
              <a:t>We can write our logistic regression equation:</a:t>
            </a:r>
            <a:endParaRPr lang="en-US" b="0" i="0" dirty="0">
              <a:solidFill>
                <a:srgbClr val="292929"/>
              </a:solidFill>
              <a:effectLst/>
              <a:latin typeface="charter"/>
            </a:endParaRPr>
          </a:p>
          <a:p>
            <a:pPr algn="l"/>
            <a:r>
              <a:rPr lang="en-US" sz="2400" b="0" i="0" dirty="0">
                <a:solidFill>
                  <a:srgbClr val="757575"/>
                </a:solidFill>
                <a:effectLst/>
                <a:latin typeface="sohne"/>
              </a:rPr>
              <a:t>Z = B0 + B1*</a:t>
            </a:r>
            <a:r>
              <a:rPr lang="en-US" sz="2400" b="0" i="0" dirty="0" err="1">
                <a:solidFill>
                  <a:srgbClr val="757575"/>
                </a:solidFill>
                <a:effectLst/>
                <a:latin typeface="sohne"/>
              </a:rPr>
              <a:t>distance_from_basket</a:t>
            </a:r>
            <a:endParaRPr lang="en-US" sz="2400" b="0" i="0" dirty="0">
              <a:solidFill>
                <a:srgbClr val="757575"/>
              </a:solidFill>
              <a:effectLst/>
              <a:latin typeface="sohne"/>
            </a:endParaRPr>
          </a:p>
          <a:p>
            <a:pPr algn="l"/>
            <a:r>
              <a:rPr lang="en-US" sz="2400" b="0" i="0" dirty="0">
                <a:solidFill>
                  <a:srgbClr val="757575"/>
                </a:solidFill>
                <a:effectLst/>
                <a:latin typeface="sohne"/>
              </a:rPr>
              <a:t>where Z = log(</a:t>
            </a:r>
            <a:r>
              <a:rPr lang="en-US" sz="2400" b="0" i="0" dirty="0" err="1">
                <a:solidFill>
                  <a:srgbClr val="757575"/>
                </a:solidFill>
                <a:effectLst/>
                <a:latin typeface="sohne"/>
              </a:rPr>
              <a:t>odds_of_making_shot</a:t>
            </a:r>
            <a:r>
              <a:rPr lang="en-US" sz="2400" b="0" i="0" dirty="0">
                <a:solidFill>
                  <a:srgbClr val="757575"/>
                </a:solidFill>
                <a:effectLst/>
                <a:latin typeface="sohne"/>
              </a:rPr>
              <a:t>)</a:t>
            </a:r>
            <a:endParaRPr lang="en-US" sz="2400" b="0" i="0" dirty="0">
              <a:solidFill>
                <a:srgbClr val="757575"/>
              </a:solidFill>
              <a:effectLst/>
              <a:latin typeface="sohne"/>
            </a:endParaRPr>
          </a:p>
          <a:p>
            <a:pPr algn="l"/>
            <a:r>
              <a:rPr lang="en-US" sz="2000" b="0" i="0" dirty="0">
                <a:solidFill>
                  <a:srgbClr val="292929"/>
                </a:solidFill>
                <a:effectLst/>
                <a:latin typeface="charter"/>
              </a:rPr>
              <a:t>And to get probability from </a:t>
            </a:r>
            <a:r>
              <a:rPr lang="en-US" sz="2000" b="1" i="1" dirty="0">
                <a:solidFill>
                  <a:srgbClr val="292929"/>
                </a:solidFill>
                <a:effectLst/>
                <a:latin typeface="charter"/>
              </a:rPr>
              <a:t>Z,</a:t>
            </a:r>
            <a:r>
              <a:rPr lang="en-US" sz="2000" b="0" i="0" dirty="0">
                <a:solidFill>
                  <a:srgbClr val="292929"/>
                </a:solidFill>
                <a:effectLst/>
                <a:latin typeface="charter"/>
              </a:rPr>
              <a:t> which is in log odds, we apply the sigmoid function. </a:t>
            </a:r>
            <a:endParaRPr lang="en-US" sz="2000" dirty="0">
              <a:solidFill>
                <a:srgbClr val="757575"/>
              </a:solidFill>
              <a:latin typeface="sohne"/>
            </a:endParaRPr>
          </a:p>
          <a:p>
            <a:pPr algn="l"/>
            <a:r>
              <a:rPr lang="en-US" sz="2000" b="0" i="0" dirty="0">
                <a:solidFill>
                  <a:srgbClr val="292929"/>
                </a:solidFill>
                <a:effectLst/>
                <a:latin typeface="charter"/>
              </a:rPr>
              <a:t>Applying the </a:t>
            </a:r>
            <a:r>
              <a:rPr lang="en-US" sz="2000" b="0" i="0" u="sng" dirty="0">
                <a:effectLst/>
                <a:latin typeface="charter"/>
                <a:hlinkClick r:id="rId1"/>
              </a:rPr>
              <a:t>sigmoid function</a:t>
            </a:r>
            <a:r>
              <a:rPr lang="en-US" sz="2000" b="0" i="0" dirty="0">
                <a:solidFill>
                  <a:srgbClr val="292929"/>
                </a:solidFill>
                <a:effectLst/>
                <a:latin typeface="charter"/>
              </a:rPr>
              <a:t> is a fancy way of describing the following transformation:</a:t>
            </a:r>
            <a:endParaRPr lang="en-US" sz="2000" b="0" i="0" dirty="0">
              <a:solidFill>
                <a:srgbClr val="292929"/>
              </a:solidFill>
              <a:effectLst/>
              <a:latin typeface="charter"/>
            </a:endParaRPr>
          </a:p>
          <a:p>
            <a:pPr algn="l"/>
            <a:r>
              <a:rPr lang="en-US" sz="2000" b="0" i="0" dirty="0">
                <a:solidFill>
                  <a:srgbClr val="757575"/>
                </a:solidFill>
                <a:effectLst/>
                <a:latin typeface="sohne"/>
              </a:rPr>
              <a:t>Probability of making shot = 1 / [1 + e^(-Z)]</a:t>
            </a:r>
            <a:endParaRPr lang="en-US" sz="2000" b="0" i="0" dirty="0">
              <a:solidFill>
                <a:srgbClr val="757575"/>
              </a:solidFill>
              <a:effectLst/>
              <a:latin typeface="sohne"/>
            </a:endParaRPr>
          </a:p>
          <a:p>
            <a:pPr algn="l"/>
            <a:r>
              <a:rPr lang="en-US" sz="2000" b="0" i="0" dirty="0">
                <a:solidFill>
                  <a:srgbClr val="292929"/>
                </a:solidFill>
                <a:effectLst/>
                <a:latin typeface="charter"/>
              </a:rPr>
              <a:t>let’s examine how the coefficients </a:t>
            </a:r>
            <a:r>
              <a:rPr lang="en-US" sz="2000" b="1" i="1" dirty="0">
                <a:solidFill>
                  <a:srgbClr val="292929"/>
                </a:solidFill>
                <a:effectLst/>
                <a:latin typeface="charter"/>
              </a:rPr>
              <a:t>B0</a:t>
            </a:r>
            <a:r>
              <a:rPr lang="en-US" sz="2000" b="0" i="0" dirty="0">
                <a:solidFill>
                  <a:srgbClr val="292929"/>
                </a:solidFill>
                <a:effectLst/>
                <a:latin typeface="charter"/>
              </a:rPr>
              <a:t> and </a:t>
            </a:r>
            <a:r>
              <a:rPr lang="en-US" sz="2000" b="1" i="1" dirty="0">
                <a:solidFill>
                  <a:srgbClr val="292929"/>
                </a:solidFill>
                <a:effectLst/>
                <a:latin typeface="charter"/>
              </a:rPr>
              <a:t>B1 </a:t>
            </a:r>
            <a:r>
              <a:rPr lang="en-US" sz="2000" b="0" i="0" dirty="0">
                <a:solidFill>
                  <a:srgbClr val="292929"/>
                </a:solidFill>
                <a:effectLst/>
                <a:latin typeface="charter"/>
              </a:rPr>
              <a:t>are actually estimated in the logistic regression equation that we use to calculate </a:t>
            </a:r>
            <a:r>
              <a:rPr lang="en-US" sz="2000" b="1" i="1" dirty="0">
                <a:solidFill>
                  <a:srgbClr val="292929"/>
                </a:solidFill>
                <a:effectLst/>
                <a:latin typeface="charter"/>
              </a:rPr>
              <a:t>Z</a:t>
            </a:r>
            <a:r>
              <a:rPr lang="en-US" sz="2000" b="0" i="0" dirty="0">
                <a:solidFill>
                  <a:srgbClr val="292929"/>
                </a:solidFill>
                <a:effectLst/>
                <a:latin typeface="charter"/>
              </a:rPr>
              <a:t>.</a:t>
            </a:r>
            <a:endParaRPr lang="en-US" sz="2000" dirty="0">
              <a:solidFill>
                <a:srgbClr val="757575"/>
              </a:solidFill>
              <a:latin typeface="sohne"/>
            </a:endParaRPr>
          </a:p>
          <a:p>
            <a:endParaRPr lang="en-IN"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r>
              <a:rPr lang="en-IN" sz="4400" b="1" i="0" dirty="0">
                <a:solidFill>
                  <a:srgbClr val="292929"/>
                </a:solidFill>
                <a:effectLst/>
                <a:latin typeface="sohne"/>
              </a:rPr>
              <a:t>The Cost Function</a:t>
            </a:r>
            <a:br>
              <a:rPr lang="en-IN" sz="4400" b="1" i="0" dirty="0">
                <a:solidFill>
                  <a:srgbClr val="292929"/>
                </a:solidFill>
                <a:effectLst/>
                <a:latin typeface="sohne"/>
              </a:rPr>
            </a:br>
            <a:endParaRPr lang="en-IN" dirty="0"/>
          </a:p>
        </p:txBody>
      </p:sp>
      <p:sp>
        <p:nvSpPr>
          <p:cNvPr id="3" name="Content Placeholder 2"/>
          <p:cNvSpPr>
            <a:spLocks noGrp="1"/>
          </p:cNvSpPr>
          <p:nvPr>
            <p:ph idx="1"/>
          </p:nvPr>
        </p:nvSpPr>
        <p:spPr>
          <a:xfrm>
            <a:off x="457200" y="620688"/>
            <a:ext cx="8229600" cy="5505475"/>
          </a:xfrm>
        </p:spPr>
        <p:txBody>
          <a:bodyPr>
            <a:normAutofit fontScale="70000" lnSpcReduction="20000"/>
          </a:bodyPr>
          <a:lstStyle/>
          <a:p>
            <a:pPr algn="l"/>
            <a:r>
              <a:rPr lang="en-US" sz="3200" b="0" i="0" dirty="0">
                <a:solidFill>
                  <a:srgbClr val="292929"/>
                </a:solidFill>
                <a:effectLst/>
                <a:latin typeface="charter"/>
              </a:rPr>
              <a:t>Like most statistical models, logistic regression seeks to minimize a cost function. So let’s first start by thinking about what a cost function is. A cost function tries to measure how wrong you are. </a:t>
            </a:r>
            <a:endParaRPr lang="en-US" sz="3200" b="0" i="0" dirty="0">
              <a:solidFill>
                <a:srgbClr val="292929"/>
              </a:solidFill>
              <a:effectLst/>
              <a:latin typeface="charter"/>
            </a:endParaRPr>
          </a:p>
          <a:p>
            <a:pPr algn="l"/>
            <a:r>
              <a:rPr lang="en-US" sz="3200" b="0" i="0" dirty="0">
                <a:solidFill>
                  <a:srgbClr val="292929"/>
                </a:solidFill>
                <a:effectLst/>
                <a:latin typeface="charter"/>
              </a:rPr>
              <a:t>So if my prediction was right then there should be no cost, if I am just a tiny bit wrong there should be a small cost, and if I am massively wrong there should be a high cost.</a:t>
            </a:r>
            <a:endParaRPr lang="en-US" sz="3200" dirty="0">
              <a:solidFill>
                <a:srgbClr val="292929"/>
              </a:solidFill>
              <a:latin typeface="charter"/>
            </a:endParaRPr>
          </a:p>
          <a:p>
            <a:pPr algn="l"/>
            <a:r>
              <a:rPr lang="en-US" sz="3200" b="0" i="0" dirty="0">
                <a:solidFill>
                  <a:srgbClr val="292929"/>
                </a:solidFill>
                <a:effectLst/>
                <a:latin typeface="charter"/>
              </a:rPr>
              <a:t> here we are dealing with a target variable that contains only 0s and 1s. </a:t>
            </a:r>
            <a:endParaRPr lang="en-US" sz="3200" b="0" i="0" dirty="0">
              <a:solidFill>
                <a:srgbClr val="292929"/>
              </a:solidFill>
              <a:effectLst/>
              <a:latin typeface="charter"/>
            </a:endParaRPr>
          </a:p>
          <a:p>
            <a:pPr algn="l"/>
            <a:r>
              <a:rPr lang="en-US" sz="3200" b="0" i="0" dirty="0">
                <a:solidFill>
                  <a:srgbClr val="292929"/>
                </a:solidFill>
                <a:effectLst/>
                <a:latin typeface="charter"/>
              </a:rPr>
              <a:t>In my basketball example, I made my first shot from right underneath the basket — that is </a:t>
            </a:r>
            <a:r>
              <a:rPr lang="en-US" sz="3200" b="1" i="1" dirty="0">
                <a:solidFill>
                  <a:srgbClr val="292929"/>
                </a:solidFill>
                <a:effectLst/>
                <a:latin typeface="charter"/>
              </a:rPr>
              <a:t>[Shot Outcome = 1 | Distance from Basket =0]</a:t>
            </a:r>
            <a:r>
              <a:rPr lang="en-US" sz="3200" b="0" i="0" dirty="0">
                <a:solidFill>
                  <a:srgbClr val="292929"/>
                </a:solidFill>
                <a:effectLst/>
                <a:latin typeface="charter"/>
              </a:rPr>
              <a:t>. </a:t>
            </a:r>
            <a:endParaRPr lang="en-US" sz="3200" dirty="0">
              <a:solidFill>
                <a:srgbClr val="292929"/>
              </a:solidFill>
              <a:latin typeface="charter"/>
            </a:endParaRPr>
          </a:p>
          <a:p>
            <a:r>
              <a:rPr lang="en-US" sz="3200" b="0" i="0" dirty="0">
                <a:solidFill>
                  <a:srgbClr val="292929"/>
                </a:solidFill>
                <a:effectLst/>
                <a:latin typeface="charter"/>
              </a:rPr>
              <a:t>First my model needs to spit out a probability. Let’s say it estimates 0.95, which means it expects me to hit 95% of my shots from 0 feet.</a:t>
            </a:r>
            <a:endParaRPr lang="en-US" sz="3200" b="0" i="0" dirty="0">
              <a:solidFill>
                <a:srgbClr val="292929"/>
              </a:solidFill>
              <a:effectLst/>
              <a:latin typeface="charter"/>
            </a:endParaRPr>
          </a:p>
          <a:p>
            <a:pPr algn="l"/>
            <a:r>
              <a:rPr lang="en-US" sz="3200" b="0" i="0" dirty="0">
                <a:solidFill>
                  <a:srgbClr val="292929"/>
                </a:solidFill>
                <a:effectLst/>
                <a:latin typeface="charter"/>
              </a:rPr>
              <a:t>In the actual data, I took only one shot from 0 feet and made it so my actual (sampled) accuracy from 0 feet is 100%.</a:t>
            </a:r>
            <a:endParaRPr lang="en-US" sz="3200" b="0" i="0" dirty="0">
              <a:solidFill>
                <a:srgbClr val="292929"/>
              </a:solidFill>
              <a:effectLst/>
              <a:latin typeface="charter"/>
            </a:endParaRPr>
          </a:p>
          <a:p>
            <a:pPr algn="l"/>
            <a:r>
              <a:rPr lang="en-US" sz="3200" b="0" i="0" dirty="0">
                <a:solidFill>
                  <a:srgbClr val="292929"/>
                </a:solidFill>
                <a:effectLst/>
                <a:latin typeface="charter"/>
              </a:rPr>
              <a:t>So the model was wrong because the answer according to our data was 100% but it predicted 95%. But it was only slightly wrong so we want to penalize it only a little bit. </a:t>
            </a:r>
            <a:endParaRPr lang="en-US" sz="3200" b="0" i="0" dirty="0">
              <a:solidFill>
                <a:srgbClr val="757575"/>
              </a:solidFill>
              <a:effectLst/>
              <a:latin typeface="sohne"/>
            </a:endParaRPr>
          </a:p>
          <a:p>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624736"/>
          </a:xfrm>
        </p:spPr>
        <p:txBody>
          <a:bodyPr>
            <a:normAutofit/>
          </a:bodyPr>
          <a:lstStyle/>
          <a:p>
            <a:r>
              <a:rPr lang="en-US" sz="3000" b="0" i="0" dirty="0">
                <a:solidFill>
                  <a:srgbClr val="292929"/>
                </a:solidFill>
                <a:effectLst/>
                <a:latin typeface="charter"/>
              </a:rPr>
              <a:t>The penalty in this case is 0.0513</a:t>
            </a:r>
            <a:endParaRPr lang="en-US" sz="3000" b="0" i="0" dirty="0">
              <a:solidFill>
                <a:srgbClr val="292929"/>
              </a:solidFill>
              <a:effectLst/>
              <a:latin typeface="charter"/>
            </a:endParaRPr>
          </a:p>
          <a:p>
            <a:r>
              <a:rPr lang="en-IN" sz="3000" b="0" i="0" dirty="0">
                <a:solidFill>
                  <a:srgbClr val="757575"/>
                </a:solidFill>
                <a:effectLst/>
                <a:latin typeface="sohne"/>
              </a:rPr>
              <a:t>-log(0.95) = 0.0513</a:t>
            </a:r>
            <a:endParaRPr lang="en-IN" sz="3000" b="0" i="0" dirty="0">
              <a:solidFill>
                <a:srgbClr val="757575"/>
              </a:solidFill>
              <a:effectLst/>
              <a:latin typeface="sohne"/>
            </a:endParaRPr>
          </a:p>
          <a:p>
            <a:r>
              <a:rPr lang="en-US" sz="3000" b="0" i="0" dirty="0">
                <a:solidFill>
                  <a:srgbClr val="292929"/>
                </a:solidFill>
                <a:effectLst/>
                <a:latin typeface="charter"/>
              </a:rPr>
              <a:t>Now let’s pretend that we built a  model and it spits out a probability of 0.05. In this case we are massively wrong and our cost would be:</a:t>
            </a:r>
            <a:endParaRPr lang="en-US" sz="3000" b="0" i="0" dirty="0">
              <a:solidFill>
                <a:srgbClr val="292929"/>
              </a:solidFill>
              <a:effectLst/>
              <a:latin typeface="charter"/>
            </a:endParaRPr>
          </a:p>
          <a:p>
            <a:r>
              <a:rPr lang="en-IN" sz="3000" b="0" i="0" dirty="0">
                <a:solidFill>
                  <a:srgbClr val="757575"/>
                </a:solidFill>
                <a:effectLst/>
                <a:latin typeface="sohne"/>
              </a:rPr>
              <a:t>-log(0.05) = 2.996</a:t>
            </a:r>
            <a:endParaRPr lang="en-IN" sz="3000" b="0" i="0" dirty="0">
              <a:solidFill>
                <a:srgbClr val="757575"/>
              </a:solidFill>
              <a:effectLst/>
              <a:latin typeface="sohne"/>
            </a:endParaRPr>
          </a:p>
          <a:p>
            <a:r>
              <a:rPr lang="en-US" sz="3000" b="0" i="0" dirty="0">
                <a:solidFill>
                  <a:srgbClr val="292929"/>
                </a:solidFill>
                <a:effectLst/>
                <a:latin typeface="charter"/>
              </a:rPr>
              <a:t>This cost is a lot higher. The model was pretty sure that I would miss and it was wrong so we want to strongly penalize it; we are able to do so thanks to taking the natural log.</a:t>
            </a:r>
            <a:endParaRPr lang="en-US" sz="3000" b="0" i="0" dirty="0">
              <a:solidFill>
                <a:srgbClr val="292929"/>
              </a:solidFill>
              <a:effectLst/>
              <a:latin typeface="charter"/>
            </a:endParaRPr>
          </a:p>
          <a:p>
            <a:endParaRPr lang="en-US" sz="3000" b="0" i="0" dirty="0">
              <a:solidFill>
                <a:srgbClr val="292929"/>
              </a:solidFill>
              <a:effectLst/>
              <a:latin typeface="charter"/>
            </a:endParaRPr>
          </a:p>
          <a:p>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0528"/>
            <a:ext cx="8229600" cy="5962674"/>
          </a:xfrm>
        </p:spPr>
        <p:txBody>
          <a:bodyPr/>
          <a:lstStyle/>
          <a:p>
            <a:r>
              <a:rPr lang="en-US" sz="2000" b="0" i="0" dirty="0">
                <a:solidFill>
                  <a:srgbClr val="292929"/>
                </a:solidFill>
                <a:effectLst/>
                <a:latin typeface="charter"/>
              </a:rPr>
              <a:t>So for a given observation, we can compute the cost as:</a:t>
            </a:r>
            <a:endParaRPr lang="en-US" sz="2000" b="0" i="0" dirty="0">
              <a:solidFill>
                <a:srgbClr val="292929"/>
              </a:solidFill>
              <a:effectLst/>
              <a:latin typeface="charter"/>
            </a:endParaRPr>
          </a:p>
          <a:p>
            <a:r>
              <a:rPr lang="en-US" sz="2000" b="0" i="0" dirty="0">
                <a:solidFill>
                  <a:srgbClr val="292929"/>
                </a:solidFill>
                <a:effectLst/>
                <a:latin typeface="charter"/>
              </a:rPr>
              <a:t>If </a:t>
            </a:r>
            <a:r>
              <a:rPr lang="en-US" sz="2000" b="1" i="1" dirty="0">
                <a:solidFill>
                  <a:srgbClr val="292929"/>
                </a:solidFill>
                <a:effectLst/>
                <a:latin typeface="charter"/>
              </a:rPr>
              <a:t>Actual Outcome = 1</a:t>
            </a:r>
            <a:r>
              <a:rPr lang="en-US" sz="2000" b="0" i="0" dirty="0">
                <a:solidFill>
                  <a:srgbClr val="292929"/>
                </a:solidFill>
                <a:effectLst/>
                <a:latin typeface="charter"/>
              </a:rPr>
              <a:t>, then </a:t>
            </a:r>
            <a:r>
              <a:rPr lang="en-US" sz="2000" b="1" i="1" dirty="0">
                <a:solidFill>
                  <a:srgbClr val="292929"/>
                </a:solidFill>
                <a:effectLst/>
                <a:latin typeface="charter"/>
              </a:rPr>
              <a:t>Cost = -log(</a:t>
            </a:r>
            <a:r>
              <a:rPr lang="en-US" sz="2000" b="1" i="1" dirty="0" err="1">
                <a:solidFill>
                  <a:srgbClr val="292929"/>
                </a:solidFill>
                <a:effectLst/>
                <a:latin typeface="charter"/>
              </a:rPr>
              <a:t>pred_prob</a:t>
            </a:r>
            <a:r>
              <a:rPr lang="en-US" sz="2000" b="1" i="1" dirty="0">
                <a:solidFill>
                  <a:srgbClr val="292929"/>
                </a:solidFill>
                <a:effectLst/>
                <a:latin typeface="charter"/>
              </a:rPr>
              <a:t>)</a:t>
            </a:r>
            <a:endParaRPr lang="en-US" sz="2000" b="0" i="0" dirty="0">
              <a:solidFill>
                <a:srgbClr val="292929"/>
              </a:solidFill>
              <a:effectLst/>
              <a:latin typeface="charter"/>
            </a:endParaRPr>
          </a:p>
          <a:p>
            <a:r>
              <a:rPr lang="en-US" sz="2000" b="0" i="0" dirty="0">
                <a:solidFill>
                  <a:srgbClr val="292929"/>
                </a:solidFill>
                <a:effectLst/>
                <a:latin typeface="charter"/>
              </a:rPr>
              <a:t>Else if </a:t>
            </a:r>
            <a:r>
              <a:rPr lang="en-US" sz="2000" b="1" i="1" dirty="0">
                <a:solidFill>
                  <a:srgbClr val="292929"/>
                </a:solidFill>
                <a:effectLst/>
                <a:latin typeface="charter"/>
              </a:rPr>
              <a:t>Actual Outcome = 0</a:t>
            </a:r>
            <a:r>
              <a:rPr lang="en-US" sz="2000" b="0" i="0" dirty="0">
                <a:solidFill>
                  <a:srgbClr val="292929"/>
                </a:solidFill>
                <a:effectLst/>
                <a:latin typeface="charter"/>
              </a:rPr>
              <a:t>, then </a:t>
            </a:r>
            <a:r>
              <a:rPr lang="en-US" sz="2000" b="1" i="1" dirty="0">
                <a:solidFill>
                  <a:srgbClr val="292929"/>
                </a:solidFill>
                <a:effectLst/>
                <a:latin typeface="charter"/>
              </a:rPr>
              <a:t>Cost = -log(1-pred_prob)</a:t>
            </a:r>
            <a:endParaRPr lang="en-US" sz="2000" b="0" i="0" dirty="0">
              <a:solidFill>
                <a:srgbClr val="292929"/>
              </a:solidFill>
              <a:effectLst/>
              <a:latin typeface="charter"/>
            </a:endParaRPr>
          </a:p>
          <a:p>
            <a:r>
              <a:rPr lang="en-US" sz="2000" b="0" i="0" dirty="0">
                <a:solidFill>
                  <a:srgbClr val="292929"/>
                </a:solidFill>
                <a:effectLst/>
                <a:latin typeface="charter"/>
              </a:rPr>
              <a:t>Where </a:t>
            </a:r>
            <a:r>
              <a:rPr lang="en-US" sz="2000" b="1" i="1" dirty="0" err="1">
                <a:solidFill>
                  <a:srgbClr val="292929"/>
                </a:solidFill>
                <a:effectLst/>
                <a:latin typeface="charter"/>
              </a:rPr>
              <a:t>pred_prob</a:t>
            </a:r>
            <a:r>
              <a:rPr lang="en-US" sz="2000" b="0" i="0" dirty="0">
                <a:solidFill>
                  <a:srgbClr val="292929"/>
                </a:solidFill>
                <a:effectLst/>
                <a:latin typeface="charter"/>
              </a:rPr>
              <a:t> is the predicted probability that pops out of our model.</a:t>
            </a:r>
            <a:endParaRPr lang="en-US" sz="2000" b="0" i="0" dirty="0">
              <a:solidFill>
                <a:srgbClr val="292929"/>
              </a:solidFill>
              <a:effectLst/>
              <a:latin typeface="charter"/>
            </a:endParaRPr>
          </a:p>
          <a:p>
            <a:r>
              <a:rPr lang="en-US" sz="2000" b="0" i="0" dirty="0">
                <a:solidFill>
                  <a:srgbClr val="292929"/>
                </a:solidFill>
                <a:effectLst/>
                <a:latin typeface="charter"/>
              </a:rPr>
              <a:t>And for our entire data set we can compute the </a:t>
            </a:r>
            <a:r>
              <a:rPr lang="en-US" sz="2000" b="1" i="1" dirty="0">
                <a:solidFill>
                  <a:srgbClr val="292929"/>
                </a:solidFill>
                <a:effectLst/>
                <a:latin typeface="charter"/>
              </a:rPr>
              <a:t>total cost</a:t>
            </a:r>
            <a:r>
              <a:rPr lang="en-US" sz="2000" b="0" i="0" dirty="0">
                <a:solidFill>
                  <a:srgbClr val="292929"/>
                </a:solidFill>
                <a:effectLst/>
                <a:latin typeface="charter"/>
              </a:rPr>
              <a:t> by:</a:t>
            </a:r>
            <a:endParaRPr lang="en-US" sz="2000" dirty="0">
              <a:solidFill>
                <a:srgbClr val="292929"/>
              </a:solidFill>
              <a:latin typeface="charter"/>
            </a:endParaRPr>
          </a:p>
          <a:p>
            <a:r>
              <a:rPr lang="en-US" sz="2000" b="0" i="0" dirty="0">
                <a:solidFill>
                  <a:srgbClr val="292929"/>
                </a:solidFill>
                <a:effectLst/>
                <a:latin typeface="charter"/>
              </a:rPr>
              <a:t>Computing the individual cost of each observation using the procedure above.</a:t>
            </a:r>
            <a:endParaRPr lang="en-US" sz="2000" b="0" i="0" dirty="0">
              <a:solidFill>
                <a:srgbClr val="292929"/>
              </a:solidFill>
              <a:effectLst/>
              <a:latin typeface="charter"/>
            </a:endParaRPr>
          </a:p>
          <a:p>
            <a:r>
              <a:rPr lang="en-US" sz="1800" b="0" i="0" dirty="0">
                <a:solidFill>
                  <a:srgbClr val="292929"/>
                </a:solidFill>
                <a:effectLst/>
                <a:latin typeface="charter"/>
              </a:rPr>
              <a:t>Summing up all the individual costs to get the </a:t>
            </a:r>
            <a:r>
              <a:rPr lang="en-US" sz="1800" b="1" i="1" dirty="0">
                <a:solidFill>
                  <a:srgbClr val="292929"/>
                </a:solidFill>
                <a:effectLst/>
                <a:latin typeface="charter"/>
              </a:rPr>
              <a:t>total cost</a:t>
            </a:r>
            <a:r>
              <a:rPr lang="en-US" sz="1800" b="0" i="0" dirty="0">
                <a:solidFill>
                  <a:srgbClr val="292929"/>
                </a:solidFill>
                <a:effectLst/>
                <a:latin typeface="charter"/>
              </a:rPr>
              <a:t>.</a:t>
            </a:r>
            <a:endParaRPr lang="en-US" sz="1800" b="0" i="0" dirty="0">
              <a:solidFill>
                <a:srgbClr val="292929"/>
              </a:solidFill>
              <a:effectLst/>
              <a:latin typeface="charter"/>
            </a:endParaRPr>
          </a:p>
          <a:p>
            <a:r>
              <a:rPr lang="en-US" sz="2000" b="0" i="0" dirty="0">
                <a:solidFill>
                  <a:srgbClr val="292929"/>
                </a:solidFill>
                <a:effectLst/>
                <a:latin typeface="charter"/>
              </a:rPr>
              <a:t>This </a:t>
            </a:r>
            <a:r>
              <a:rPr lang="en-US" sz="2000" b="1" i="1" dirty="0">
                <a:solidFill>
                  <a:srgbClr val="292929"/>
                </a:solidFill>
                <a:effectLst/>
                <a:latin typeface="charter"/>
              </a:rPr>
              <a:t>total cost</a:t>
            </a:r>
            <a:r>
              <a:rPr lang="en-US" sz="2000" b="0" i="0" dirty="0">
                <a:solidFill>
                  <a:srgbClr val="292929"/>
                </a:solidFill>
                <a:effectLst/>
                <a:latin typeface="charter"/>
              </a:rPr>
              <a:t> is the number we want to minimize, and we can do so with a </a:t>
            </a:r>
            <a:r>
              <a:rPr lang="en-US" sz="2000" b="0" i="0" u="sng" dirty="0">
                <a:effectLst/>
                <a:latin typeface="charter"/>
                <a:hlinkClick r:id="rId1"/>
              </a:rPr>
              <a:t>gradient descent</a:t>
            </a:r>
            <a:r>
              <a:rPr lang="en-US" sz="2000" b="0" i="0" dirty="0">
                <a:solidFill>
                  <a:srgbClr val="292929"/>
                </a:solidFill>
                <a:effectLst/>
                <a:latin typeface="charter"/>
              </a:rPr>
              <a:t> optimization. In other words we can run an optimization to find the values of </a:t>
            </a:r>
            <a:r>
              <a:rPr lang="en-US" sz="2000" b="1" i="1" dirty="0">
                <a:solidFill>
                  <a:srgbClr val="292929"/>
                </a:solidFill>
                <a:effectLst/>
                <a:latin typeface="charter"/>
              </a:rPr>
              <a:t>B0</a:t>
            </a:r>
            <a:r>
              <a:rPr lang="en-US" sz="2000" b="0" i="0" dirty="0">
                <a:solidFill>
                  <a:srgbClr val="292929"/>
                </a:solidFill>
                <a:effectLst/>
                <a:latin typeface="charter"/>
              </a:rPr>
              <a:t> and </a:t>
            </a:r>
            <a:r>
              <a:rPr lang="en-US" sz="2000" b="1" i="1" dirty="0">
                <a:solidFill>
                  <a:srgbClr val="292929"/>
                </a:solidFill>
                <a:effectLst/>
                <a:latin typeface="charter"/>
              </a:rPr>
              <a:t>B1</a:t>
            </a:r>
            <a:r>
              <a:rPr lang="en-US" sz="2000" b="0" i="0" dirty="0">
                <a:solidFill>
                  <a:srgbClr val="292929"/>
                </a:solidFill>
                <a:effectLst/>
                <a:latin typeface="charter"/>
              </a:rPr>
              <a:t> that minimize </a:t>
            </a:r>
            <a:r>
              <a:rPr lang="en-US" sz="2000" b="1" i="1" dirty="0">
                <a:solidFill>
                  <a:srgbClr val="292929"/>
                </a:solidFill>
                <a:effectLst/>
                <a:latin typeface="charter"/>
              </a:rPr>
              <a:t>total cost</a:t>
            </a:r>
            <a:r>
              <a:rPr lang="en-US" sz="2000" b="0" i="0" dirty="0">
                <a:solidFill>
                  <a:srgbClr val="292929"/>
                </a:solidFill>
                <a:effectLst/>
                <a:latin typeface="charter"/>
              </a:rPr>
              <a:t>. And once we have that figured out, we have our model. </a:t>
            </a:r>
            <a:endParaRPr lang="en-US" sz="2000" dirty="0">
              <a:solidFill>
                <a:srgbClr val="292929"/>
              </a:solidFill>
              <a:latin typeface="charter"/>
            </a:endParaRPr>
          </a:p>
          <a:p>
            <a:endParaRPr lang="en-US" sz="2000" b="0" i="0" dirty="0">
              <a:solidFill>
                <a:srgbClr val="292929"/>
              </a:solidFill>
              <a:effectLst/>
              <a:latin typeface="charter"/>
            </a:endParaRPr>
          </a:p>
          <a:p>
            <a:endParaRPr lang="en-US" sz="2000" b="0" i="0" dirty="0">
              <a:solidFill>
                <a:srgbClr val="292929"/>
              </a:solidFill>
              <a:effectLst/>
              <a:latin typeface="charter"/>
            </a:endParaRPr>
          </a:p>
          <a:p>
            <a:endParaRPr lang="en-US" sz="2000" b="0" i="0" dirty="0">
              <a:solidFill>
                <a:srgbClr val="292929"/>
              </a:solidFill>
              <a:effectLst/>
              <a:latin typeface="charter"/>
            </a:endParaRPr>
          </a:p>
          <a:p>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624"/>
            <a:ext cx="8229600" cy="6813376"/>
          </a:xfrm>
        </p:spPr>
        <p:txBody>
          <a:bodyPr>
            <a:normAutofit lnSpcReduction="10000"/>
          </a:bodyPr>
          <a:lstStyle/>
          <a:p>
            <a:r>
              <a:rPr lang="en-US" sz="2400" b="0" i="0" dirty="0">
                <a:solidFill>
                  <a:srgbClr val="292929"/>
                </a:solidFill>
                <a:effectLst/>
                <a:latin typeface="charter"/>
              </a:rPr>
              <a:t>To sum up, first we use optimization to search for the values of </a:t>
            </a:r>
            <a:r>
              <a:rPr lang="en-US" sz="2400" b="1" i="1" dirty="0">
                <a:solidFill>
                  <a:srgbClr val="292929"/>
                </a:solidFill>
                <a:effectLst/>
                <a:latin typeface="charter"/>
              </a:rPr>
              <a:t>B0</a:t>
            </a:r>
            <a:r>
              <a:rPr lang="en-US" sz="2400" b="0" i="0" dirty="0">
                <a:solidFill>
                  <a:srgbClr val="292929"/>
                </a:solidFill>
                <a:effectLst/>
                <a:latin typeface="charter"/>
              </a:rPr>
              <a:t> and </a:t>
            </a:r>
            <a:r>
              <a:rPr lang="en-US" sz="2400" b="1" i="1" dirty="0">
                <a:solidFill>
                  <a:srgbClr val="292929"/>
                </a:solidFill>
                <a:effectLst/>
                <a:latin typeface="charter"/>
              </a:rPr>
              <a:t>B1</a:t>
            </a:r>
            <a:r>
              <a:rPr lang="en-US" sz="2400" b="0" i="0" dirty="0">
                <a:solidFill>
                  <a:srgbClr val="292929"/>
                </a:solidFill>
                <a:effectLst/>
                <a:latin typeface="charter"/>
              </a:rPr>
              <a:t> that minimize our cost function. This gives us our model:</a:t>
            </a:r>
            <a:endParaRPr lang="en-US" sz="2400" b="0" i="0" dirty="0">
              <a:solidFill>
                <a:srgbClr val="292929"/>
              </a:solidFill>
              <a:effectLst/>
              <a:latin typeface="charter"/>
            </a:endParaRPr>
          </a:p>
          <a:p>
            <a:r>
              <a:rPr lang="en-IN" sz="2400" b="0" i="0" dirty="0">
                <a:solidFill>
                  <a:srgbClr val="757575"/>
                </a:solidFill>
                <a:effectLst/>
                <a:latin typeface="sohne"/>
              </a:rPr>
              <a:t>Z = B0 + B1*X</a:t>
            </a:r>
            <a:endParaRPr lang="en-IN" sz="2400" b="0" i="0" dirty="0">
              <a:solidFill>
                <a:srgbClr val="757575"/>
              </a:solidFill>
              <a:effectLst/>
              <a:latin typeface="sohne"/>
            </a:endParaRPr>
          </a:p>
          <a:p>
            <a:r>
              <a:rPr lang="en-US" sz="2400" b="0" i="0" dirty="0">
                <a:solidFill>
                  <a:srgbClr val="757575"/>
                </a:solidFill>
                <a:effectLst/>
                <a:latin typeface="sohne"/>
              </a:rPr>
              <a:t>Where B0 = 2.5 and B1 = -0.2 (identified via optimization)</a:t>
            </a:r>
            <a:endParaRPr lang="en-US" sz="2400" b="0" i="0" dirty="0">
              <a:solidFill>
                <a:srgbClr val="757575"/>
              </a:solidFill>
              <a:effectLst/>
              <a:latin typeface="sohne"/>
            </a:endParaRPr>
          </a:p>
          <a:p>
            <a:r>
              <a:rPr lang="en-US" sz="2400" b="0" i="0" dirty="0">
                <a:solidFill>
                  <a:srgbClr val="292929"/>
                </a:solidFill>
                <a:effectLst/>
                <a:latin typeface="charter"/>
              </a:rPr>
              <a:t>We can take a look at our slope coefficient, </a:t>
            </a:r>
            <a:r>
              <a:rPr lang="en-US" sz="2400" b="1" i="1" dirty="0">
                <a:solidFill>
                  <a:srgbClr val="292929"/>
                </a:solidFill>
                <a:effectLst/>
                <a:latin typeface="charter"/>
              </a:rPr>
              <a:t>B1</a:t>
            </a:r>
            <a:r>
              <a:rPr lang="en-US" sz="2400" b="0" i="0" dirty="0">
                <a:solidFill>
                  <a:srgbClr val="292929"/>
                </a:solidFill>
                <a:effectLst/>
                <a:latin typeface="charter"/>
              </a:rPr>
              <a:t>, which measure the impact that distance has on my shooting accuracy. We estimated </a:t>
            </a:r>
            <a:r>
              <a:rPr lang="en-US" sz="2400" b="1" i="1" dirty="0">
                <a:solidFill>
                  <a:srgbClr val="292929"/>
                </a:solidFill>
                <a:effectLst/>
                <a:latin typeface="charter"/>
              </a:rPr>
              <a:t>B1</a:t>
            </a:r>
            <a:r>
              <a:rPr lang="en-US" sz="2400" b="0" i="0" dirty="0">
                <a:solidFill>
                  <a:srgbClr val="292929"/>
                </a:solidFill>
                <a:effectLst/>
                <a:latin typeface="charter"/>
              </a:rPr>
              <a:t> to be -0.2. This means that for every 1 foot increase in distance, the log odds of me making the shot decreases by 0.2.</a:t>
            </a:r>
            <a:endParaRPr lang="en-US" sz="2400" b="0" i="0" dirty="0">
              <a:solidFill>
                <a:srgbClr val="292929"/>
              </a:solidFill>
              <a:effectLst/>
              <a:latin typeface="charter"/>
            </a:endParaRPr>
          </a:p>
          <a:p>
            <a:r>
              <a:rPr lang="en-US" sz="2800" b="1" i="1" dirty="0">
                <a:solidFill>
                  <a:srgbClr val="292929"/>
                </a:solidFill>
                <a:effectLst/>
                <a:latin typeface="charter"/>
              </a:rPr>
              <a:t>B0</a:t>
            </a:r>
            <a:r>
              <a:rPr lang="en-US" sz="2800" b="0" i="0" dirty="0">
                <a:solidFill>
                  <a:srgbClr val="292929"/>
                </a:solidFill>
                <a:effectLst/>
                <a:latin typeface="charter"/>
              </a:rPr>
              <a:t>, the y-intercept, has a value of 2.5. This is the model’s log odds prediction when I shoot from 0 feet (right next to the basket). Running that through the sigmoid function gives us a predicted probability of 92.4%.</a:t>
            </a:r>
            <a:endParaRPr lang="en-US" sz="2800" dirty="0">
              <a:solidFill>
                <a:srgbClr val="292929"/>
              </a:solidFill>
              <a:latin typeface="charter"/>
            </a:endParaRPr>
          </a:p>
          <a:p>
            <a:r>
              <a:rPr lang="en-US" sz="2800" b="0" i="0" dirty="0">
                <a:solidFill>
                  <a:srgbClr val="292929"/>
                </a:solidFill>
                <a:effectLst/>
                <a:latin typeface="charter"/>
              </a:rPr>
              <a:t>In the following plot, the green dots depict </a:t>
            </a:r>
            <a:r>
              <a:rPr lang="en-US" sz="2800" b="1" i="1" dirty="0">
                <a:solidFill>
                  <a:srgbClr val="292929"/>
                </a:solidFill>
                <a:effectLst/>
                <a:latin typeface="charter"/>
              </a:rPr>
              <a:t>Z</a:t>
            </a:r>
            <a:r>
              <a:rPr lang="en-US" sz="2800" b="0" i="0" dirty="0">
                <a:solidFill>
                  <a:srgbClr val="292929"/>
                </a:solidFill>
                <a:effectLst/>
                <a:latin typeface="charter"/>
              </a:rPr>
              <a:t>, our predicted log odds.</a:t>
            </a:r>
            <a:endParaRPr lang="en-IN" sz="28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for post"/>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57200" y="829469"/>
            <a:ext cx="82296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80720"/>
          </a:xfrm>
        </p:spPr>
        <p:txBody>
          <a:bodyPr/>
          <a:lstStyle/>
          <a:p>
            <a:r>
              <a:rPr lang="en-US" b="0" i="0" dirty="0">
                <a:solidFill>
                  <a:srgbClr val="292929"/>
                </a:solidFill>
                <a:effectLst/>
                <a:latin typeface="charter"/>
              </a:rPr>
              <a:t>Since </a:t>
            </a:r>
            <a:r>
              <a:rPr lang="en-US" b="1" i="1" dirty="0">
                <a:solidFill>
                  <a:srgbClr val="292929"/>
                </a:solidFill>
                <a:effectLst/>
                <a:latin typeface="charter"/>
              </a:rPr>
              <a:t>Z</a:t>
            </a:r>
            <a:r>
              <a:rPr lang="en-US" b="0" i="0" dirty="0">
                <a:solidFill>
                  <a:srgbClr val="292929"/>
                </a:solidFill>
                <a:effectLst/>
                <a:latin typeface="charter"/>
              </a:rPr>
              <a:t> is in log odds, we need to use the sigmoid function to convert it into probabilities:</a:t>
            </a:r>
            <a:endParaRPr lang="en-US" b="0" i="0" dirty="0">
              <a:solidFill>
                <a:srgbClr val="292929"/>
              </a:solidFill>
              <a:effectLst/>
              <a:latin typeface="charter"/>
            </a:endParaRPr>
          </a:p>
          <a:p>
            <a:r>
              <a:rPr lang="en-US" b="0" i="0" dirty="0">
                <a:solidFill>
                  <a:srgbClr val="757575"/>
                </a:solidFill>
                <a:effectLst/>
                <a:latin typeface="sohne"/>
              </a:rPr>
              <a:t>Probability of Making Shot = 1 / [1 + e^(-Z)]</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622"/>
            <a:ext cx="8229600" cy="585215"/>
          </a:xfrm>
        </p:spPr>
        <p:txBody>
          <a:bodyPr>
            <a:normAutofit fontScale="90000"/>
          </a:bodyPr>
          <a:lstStyle/>
          <a:p>
            <a:r>
              <a:rPr lang="en-IN" b="0" i="0" dirty="0">
                <a:solidFill>
                  <a:srgbClr val="000000"/>
                </a:solidFill>
                <a:effectLst/>
                <a:latin typeface="Segoe UI" panose="020B0502040204020203" pitchFamily="34" charset="0"/>
              </a:rPr>
              <a:t>Flattening the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000" b="0" i="0" dirty="0">
                <a:solidFill>
                  <a:srgbClr val="000000"/>
                </a:solidFill>
                <a:effectLst/>
                <a:latin typeface="Verdana" panose="020B0604030504040204" pitchFamily="34" charset="0"/>
              </a:rPr>
              <a:t>Flattening array means converting a multidimensional array into a 1D array.</a:t>
            </a:r>
            <a:endParaRPr lang="en-US" sz="2000" b="0" i="0" dirty="0">
              <a:solidFill>
                <a:srgbClr val="000000"/>
              </a:solidFill>
              <a:effectLst/>
              <a:latin typeface="Verdana" panose="020B0604030504040204" pitchFamily="34" charset="0"/>
            </a:endParaRPr>
          </a:p>
          <a:p>
            <a:r>
              <a:rPr lang="en-IN" sz="2000" b="0" i="0" dirty="0">
                <a:solidFill>
                  <a:srgbClr val="000000"/>
                </a:solidFill>
                <a:effectLst/>
                <a:latin typeface="Verdana" panose="020B0604030504040204" pitchFamily="34" charset="0"/>
              </a:rPr>
              <a:t>We can use</a:t>
            </a:r>
            <a:r>
              <a:rPr lang="en-US" sz="2000" dirty="0">
                <a:solidFill>
                  <a:srgbClr val="000000"/>
                </a:solidFill>
                <a:latin typeface="Verdana" panose="020B0604030504040204" pitchFamily="34" charset="0"/>
              </a:rPr>
              <a:t> reshape(-1) to do this.</a:t>
            </a:r>
            <a:endParaRPr lang="en-US" sz="2000" dirty="0">
              <a:solidFill>
                <a:srgbClr val="000000"/>
              </a:solidFill>
              <a:latin typeface="Verdana" panose="020B0604030504040204" pitchFamily="34" charset="0"/>
            </a:endParaRPr>
          </a:p>
          <a:p>
            <a:r>
              <a:rPr lang="en-US" sz="2000" b="0" i="0" dirty="0">
                <a:solidFill>
                  <a:srgbClr val="000000"/>
                </a:solidFill>
                <a:effectLst/>
                <a:latin typeface="Verdana" panose="020B0604030504040204" pitchFamily="34" charset="0"/>
              </a:rPr>
              <a:t>Convert the array into a 1D array:</a:t>
            </a:r>
            <a:endParaRPr lang="en-US" sz="2000" b="0" i="0" dirty="0">
              <a:solidFill>
                <a:srgbClr val="000000"/>
              </a:solidFill>
              <a:effectLst/>
              <a:latin typeface="Verdana" panose="020B0604030504040204" pitchFamily="34" charset="0"/>
            </a:endParaRPr>
          </a:p>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numpy</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as</a:t>
            </a:r>
            <a:r>
              <a:rPr lang="en-IN" b="0" i="0" dirty="0">
                <a:solidFill>
                  <a:srgbClr val="000000"/>
                </a:solidFill>
                <a:effectLst/>
                <a:latin typeface="Consolas" panose="020B0609020204030204" pitchFamily="49" charset="0"/>
              </a:rPr>
              <a:t> np</a:t>
            </a:r>
            <a:br>
              <a:rPr lang="en-IN" dirty="0"/>
            </a:br>
            <a:br>
              <a:rPr lang="en-IN" dirty="0"/>
            </a:br>
            <a:r>
              <a:rPr lang="en-IN" b="0" i="0" dirty="0" err="1">
                <a:solidFill>
                  <a:srgbClr val="000000"/>
                </a:solidFill>
                <a:effectLst/>
                <a:latin typeface="Consolas" panose="020B0609020204030204" pitchFamily="49" charset="0"/>
              </a:rPr>
              <a:t>arr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np.array</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5</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6</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newarr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arr.reshape</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newarr</a:t>
            </a:r>
            <a:r>
              <a:rPr lang="en-IN"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for post"/>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58415" y="908050"/>
            <a:ext cx="7827169" cy="5218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sz="2200" b="0" i="0" dirty="0">
                <a:solidFill>
                  <a:srgbClr val="610B4B"/>
                </a:solidFill>
                <a:effectLst/>
                <a:latin typeface="erdana"/>
              </a:rPr>
              <a:t>Type of Logistic Regression</a:t>
            </a:r>
            <a:r>
              <a:rPr lang="en-IN" b="0" i="0" dirty="0">
                <a:solidFill>
                  <a:srgbClr val="610B4B"/>
                </a:solidFill>
                <a:effectLst/>
                <a:latin typeface="erdana"/>
              </a:rPr>
              <a:t>:</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453336"/>
          </a:xfrm>
        </p:spPr>
        <p:txBody>
          <a:bodyPr>
            <a:normAutofit fontScale="92500" lnSpcReduction="10000"/>
          </a:bodyPr>
          <a:lstStyle/>
          <a:p>
            <a:pPr algn="l">
              <a:buFont typeface="Arial" panose="020B0604020202020204" pitchFamily="34" charset="0"/>
              <a:buChar char="•"/>
            </a:pPr>
            <a:r>
              <a:rPr lang="en-US" b="1" dirty="0">
                <a:solidFill>
                  <a:srgbClr val="000000"/>
                </a:solidFill>
                <a:effectLst/>
                <a:latin typeface="Verdana" panose="020B0604030504040204" pitchFamily="34" charset="0"/>
              </a:rPr>
              <a:t>Binomial:</a:t>
            </a:r>
            <a:r>
              <a:rPr lang="en-US" b="0" dirty="0">
                <a:solidFill>
                  <a:srgbClr val="000000"/>
                </a:solidFill>
                <a:effectLst/>
                <a:latin typeface="Verdana" panose="020B0604030504040204" pitchFamily="34" charset="0"/>
              </a:rPr>
              <a:t> In binomial Logistic regression, there can be only two possible types of the dependent variables, such as 0 or 1, Pass or Fail, etc.</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Multinomial:</a:t>
            </a:r>
            <a:r>
              <a:rPr lang="en-US" b="0" dirty="0">
                <a:solidFill>
                  <a:srgbClr val="000000"/>
                </a:solidFill>
                <a:effectLst/>
                <a:latin typeface="Verdana" panose="020B0604030504040204" pitchFamily="34" charset="0"/>
              </a:rPr>
              <a:t> In multinomial Logistic regression, there can be 3 or more possible unordered types of the dependent variable, such as "cat", "dogs", or "sheep"</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Ordinal:</a:t>
            </a:r>
            <a:r>
              <a:rPr lang="en-US" b="0" dirty="0">
                <a:solidFill>
                  <a:srgbClr val="000000"/>
                </a:solidFill>
                <a:effectLst/>
                <a:latin typeface="Verdana" panose="020B0604030504040204" pitchFamily="34" charset="0"/>
              </a:rPr>
              <a:t> In ordinal Logistic regression, there can be 3 or more possible ordered types of dependent variables, such as "low", "Medium", or "High"</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832648"/>
          </a:xfrm>
        </p:spPr>
        <p:txBody>
          <a:bodyPr>
            <a:normAutofit lnSpcReduction="10000"/>
          </a:bodyPr>
          <a:lstStyle/>
          <a:p>
            <a:r>
              <a:rPr lang="en-US" sz="2000" dirty="0" err="1"/>
              <a:t>df_getdummy</a:t>
            </a:r>
            <a:r>
              <a:rPr lang="en-US" sz="2000" dirty="0"/>
              <a:t>=</a:t>
            </a:r>
            <a:r>
              <a:rPr lang="en-US" sz="2000" dirty="0" err="1"/>
              <a:t>pd.get_dummies</a:t>
            </a:r>
            <a:r>
              <a:rPr lang="en-US" sz="2000" dirty="0"/>
              <a:t>(data=</a:t>
            </a:r>
            <a:r>
              <a:rPr lang="en-US" sz="2000" dirty="0" err="1"/>
              <a:t>data,columns</a:t>
            </a:r>
            <a:r>
              <a:rPr lang="en-US" sz="2000" dirty="0"/>
              <a:t>=['Gender’])</a:t>
            </a:r>
            <a:endParaRPr lang="en-US" sz="2000" dirty="0"/>
          </a:p>
          <a:p>
            <a:r>
              <a:rPr lang="en-US" sz="2000" dirty="0"/>
              <a:t>X=</a:t>
            </a:r>
            <a:r>
              <a:rPr lang="en-US" sz="2000" dirty="0" err="1"/>
              <a:t>df_getdummy.drop</a:t>
            </a:r>
            <a:r>
              <a:rPr lang="en-US" sz="2000" dirty="0"/>
              <a:t>('</a:t>
            </a:r>
            <a:r>
              <a:rPr lang="en-US" sz="2000" dirty="0" err="1"/>
              <a:t>Purchased',axis</a:t>
            </a:r>
            <a:r>
              <a:rPr lang="en-US" sz="2000" dirty="0"/>
              <a:t>=1)</a:t>
            </a:r>
            <a:endParaRPr lang="en-US" sz="2000" dirty="0"/>
          </a:p>
          <a:p>
            <a:r>
              <a:rPr lang="en-IN" sz="2000" dirty="0"/>
              <a:t>y=</a:t>
            </a:r>
            <a:r>
              <a:rPr lang="en-IN" sz="2000" dirty="0" err="1"/>
              <a:t>df_getdummy</a:t>
            </a:r>
            <a:r>
              <a:rPr lang="en-IN" sz="2000" dirty="0"/>
              <a:t>['Purchased’]</a:t>
            </a:r>
            <a:endParaRPr lang="en-IN" sz="2000" dirty="0"/>
          </a:p>
          <a:p>
            <a:r>
              <a:rPr lang="en-US" sz="2000" dirty="0"/>
              <a:t>from </a:t>
            </a:r>
            <a:r>
              <a:rPr lang="en-US" sz="2000" dirty="0" err="1"/>
              <a:t>sklearn.model_selection</a:t>
            </a:r>
            <a:r>
              <a:rPr lang="en-US" sz="2000" dirty="0"/>
              <a:t> import </a:t>
            </a:r>
            <a:r>
              <a:rPr lang="en-US" sz="2000" dirty="0" err="1"/>
              <a:t>train_test_split</a:t>
            </a:r>
            <a:endParaRPr lang="en-IN" sz="2000" dirty="0"/>
          </a:p>
          <a:p>
            <a:r>
              <a:rPr lang="en-US" sz="2000" dirty="0" err="1"/>
              <a:t>X_train,X_test,y_train,y_test</a:t>
            </a:r>
            <a:r>
              <a:rPr lang="en-US" sz="2000" dirty="0"/>
              <a:t>=</a:t>
            </a:r>
            <a:r>
              <a:rPr lang="en-US" sz="2000" dirty="0" err="1"/>
              <a:t>train_test_split</a:t>
            </a:r>
            <a:r>
              <a:rPr lang="en-US" sz="2000" dirty="0"/>
              <a:t>(</a:t>
            </a:r>
            <a:r>
              <a:rPr lang="en-US" sz="2000" dirty="0" err="1"/>
              <a:t>X,y,test_size</a:t>
            </a:r>
            <a:r>
              <a:rPr lang="en-US" sz="2000" dirty="0"/>
              <a:t>=0.25)</a:t>
            </a:r>
            <a:endParaRPr lang="en-IN" sz="2000" dirty="0"/>
          </a:p>
          <a:p>
            <a:r>
              <a:rPr lang="en-US" sz="2000" dirty="0"/>
              <a:t>from </a:t>
            </a:r>
            <a:r>
              <a:rPr lang="en-US" sz="2000" dirty="0" err="1"/>
              <a:t>sklearn.preprocessing</a:t>
            </a:r>
            <a:r>
              <a:rPr lang="en-US" sz="2000" dirty="0"/>
              <a:t> import </a:t>
            </a:r>
            <a:r>
              <a:rPr lang="en-US" sz="2000" dirty="0" err="1"/>
              <a:t>StandardScaler</a:t>
            </a:r>
            <a:endParaRPr lang="en-IN" sz="2000" dirty="0"/>
          </a:p>
          <a:p>
            <a:r>
              <a:rPr lang="en-IN" sz="2000" dirty="0" err="1"/>
              <a:t>sc</a:t>
            </a:r>
            <a:r>
              <a:rPr lang="en-IN" sz="2000" dirty="0"/>
              <a:t>=</a:t>
            </a:r>
            <a:r>
              <a:rPr lang="en-IN" sz="2000" dirty="0" err="1"/>
              <a:t>StandardScaler</a:t>
            </a:r>
            <a:r>
              <a:rPr lang="en-IN" sz="2000" dirty="0"/>
              <a:t>()</a:t>
            </a:r>
            <a:endParaRPr lang="en-IN" sz="2000" dirty="0"/>
          </a:p>
          <a:p>
            <a:r>
              <a:rPr lang="fr-FR" sz="2000" dirty="0" err="1"/>
              <a:t>X_train</a:t>
            </a:r>
            <a:r>
              <a:rPr lang="fr-FR" sz="2000" dirty="0"/>
              <a:t>=</a:t>
            </a:r>
            <a:r>
              <a:rPr lang="fr-FR" sz="2000" dirty="0" err="1"/>
              <a:t>sc.fit_transform</a:t>
            </a:r>
            <a:r>
              <a:rPr lang="fr-FR" sz="2000" dirty="0"/>
              <a:t>(</a:t>
            </a:r>
            <a:r>
              <a:rPr lang="fr-FR" sz="2000" dirty="0" err="1"/>
              <a:t>X_train</a:t>
            </a:r>
            <a:r>
              <a:rPr lang="fr-FR" sz="2000" dirty="0"/>
              <a:t>)</a:t>
            </a:r>
            <a:endParaRPr lang="en-IN" sz="2000" dirty="0"/>
          </a:p>
          <a:p>
            <a:r>
              <a:rPr lang="en-US" sz="2000" dirty="0" err="1"/>
              <a:t>X_test</a:t>
            </a:r>
            <a:r>
              <a:rPr lang="en-US" sz="2000" dirty="0"/>
              <a:t>=</a:t>
            </a:r>
            <a:r>
              <a:rPr lang="en-US" sz="2000" dirty="0" err="1"/>
              <a:t>sc.transform</a:t>
            </a:r>
            <a:r>
              <a:rPr lang="en-US" sz="2000" dirty="0"/>
              <a:t>(</a:t>
            </a:r>
            <a:r>
              <a:rPr lang="en-US" sz="2000" dirty="0" err="1"/>
              <a:t>X_test</a:t>
            </a:r>
            <a:r>
              <a:rPr lang="en-US" sz="2000" dirty="0"/>
              <a:t>)</a:t>
            </a:r>
            <a:endParaRPr lang="en-IN" sz="2000" dirty="0"/>
          </a:p>
          <a:p>
            <a:r>
              <a:rPr lang="en-US" sz="2000" dirty="0"/>
              <a:t>from </a:t>
            </a:r>
            <a:r>
              <a:rPr lang="en-US" sz="2000" dirty="0" err="1"/>
              <a:t>sklearn.linear_model</a:t>
            </a:r>
            <a:r>
              <a:rPr lang="en-US" sz="2000" dirty="0"/>
              <a:t> import </a:t>
            </a:r>
            <a:r>
              <a:rPr lang="en-US" sz="2000" dirty="0" err="1"/>
              <a:t>LogisticRegression</a:t>
            </a:r>
            <a:endParaRPr lang="en-IN" sz="2000" dirty="0"/>
          </a:p>
          <a:p>
            <a:r>
              <a:rPr lang="en-IN" sz="2000" dirty="0"/>
              <a:t>classifier=</a:t>
            </a:r>
            <a:r>
              <a:rPr lang="en-IN" sz="2000" dirty="0" err="1"/>
              <a:t>LogisticRegression</a:t>
            </a:r>
            <a:r>
              <a:rPr lang="en-IN" sz="2000" dirty="0"/>
              <a:t>()</a:t>
            </a:r>
            <a:endParaRPr lang="en-IN" sz="2000" dirty="0"/>
          </a:p>
          <a:p>
            <a:r>
              <a:rPr lang="fr-FR" sz="2000" dirty="0" err="1"/>
              <a:t>classifier.fit</a:t>
            </a:r>
            <a:r>
              <a:rPr lang="fr-FR" sz="2000" dirty="0"/>
              <a:t>(</a:t>
            </a:r>
            <a:r>
              <a:rPr lang="fr-FR" sz="2000" dirty="0" err="1"/>
              <a:t>X_train,y_train</a:t>
            </a:r>
            <a:r>
              <a:rPr lang="fr-FR" sz="2000" dirty="0"/>
              <a:t>)</a:t>
            </a:r>
            <a:endParaRPr lang="en-IN" sz="2000" dirty="0"/>
          </a:p>
          <a:p>
            <a:r>
              <a:rPr lang="en-US" sz="2000" dirty="0" err="1"/>
              <a:t>y_pred</a:t>
            </a:r>
            <a:r>
              <a:rPr lang="en-US" sz="2000" dirty="0"/>
              <a:t>=</a:t>
            </a:r>
            <a:r>
              <a:rPr lang="en-US" sz="2000" dirty="0" err="1"/>
              <a:t>classifier.predict</a:t>
            </a:r>
            <a:r>
              <a:rPr lang="en-US" sz="2000" dirty="0"/>
              <a:t>(</a:t>
            </a:r>
            <a:r>
              <a:rPr lang="en-US" sz="2000" dirty="0" err="1"/>
              <a:t>X_test</a:t>
            </a:r>
            <a:r>
              <a:rPr lang="en-US" sz="2000" dirty="0"/>
              <a:t>)</a:t>
            </a:r>
            <a:endParaRPr lang="en-IN" sz="2000" dirty="0"/>
          </a:p>
          <a:p>
            <a:endParaRPr lang="en-IN" sz="2000" dirty="0"/>
          </a:p>
          <a:p>
            <a:r>
              <a:rPr lang="en-IN" sz="2000" dirty="0"/>
              <a:t>from </a:t>
            </a:r>
            <a:r>
              <a:rPr lang="en-IN" sz="2000" dirty="0" err="1"/>
              <a:t>sklearn.metrics</a:t>
            </a:r>
            <a:r>
              <a:rPr lang="en-IN" sz="2000" dirty="0"/>
              <a:t> import </a:t>
            </a:r>
            <a:r>
              <a:rPr lang="en-IN" sz="2000" dirty="0" err="1"/>
              <a:t>confusion_matrix</a:t>
            </a:r>
            <a:endParaRPr lang="en-IN" sz="2000" dirty="0"/>
          </a:p>
          <a:p>
            <a:r>
              <a:rPr lang="es-ES" sz="2000" dirty="0" err="1"/>
              <a:t>confusion_matrix</a:t>
            </a:r>
            <a:r>
              <a:rPr lang="es-ES" sz="2000" dirty="0"/>
              <a:t>(</a:t>
            </a:r>
            <a:r>
              <a:rPr lang="es-ES" sz="2000" dirty="0" err="1"/>
              <a:t>y_test,y_pred</a:t>
            </a:r>
            <a:r>
              <a:rPr lang="es-ES" sz="2000" dirty="0"/>
              <a:t>)</a:t>
            </a:r>
            <a:endParaRPr lang="en-IN" sz="20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400" b="0" i="0" u="sng" dirty="0">
                <a:solidFill>
                  <a:srgbClr val="610B4B"/>
                </a:solidFill>
                <a:effectLst/>
                <a:latin typeface="erdana"/>
              </a:rPr>
              <a:t>Python Implementation of Logistic Regression (Binomial)</a:t>
            </a:r>
            <a:br>
              <a:rPr lang="en-US" sz="2400" b="0" i="0" dirty="0">
                <a:solidFill>
                  <a:srgbClr val="610B4B"/>
                </a:solidFill>
                <a:effectLst/>
                <a:latin typeface="erdana"/>
              </a:rPr>
            </a:br>
            <a:endParaRPr lang="en-IN" sz="2400" dirty="0"/>
          </a:p>
        </p:txBody>
      </p:sp>
      <p:sp>
        <p:nvSpPr>
          <p:cNvPr id="3" name="Content Placeholder 2"/>
          <p:cNvSpPr>
            <a:spLocks noGrp="1"/>
          </p:cNvSpPr>
          <p:nvPr>
            <p:ph idx="1"/>
          </p:nvPr>
        </p:nvSpPr>
        <p:spPr>
          <a:xfrm>
            <a:off x="457200" y="476672"/>
            <a:ext cx="8229600" cy="6264696"/>
          </a:xfrm>
        </p:spPr>
        <p:txBody>
          <a:bodyPr/>
          <a:lstStyle/>
          <a:p>
            <a:r>
              <a:rPr lang="en-IN" sz="2000" dirty="0"/>
              <a:t>df=</a:t>
            </a:r>
            <a:r>
              <a:rPr lang="en-IN" sz="2000" dirty="0" err="1"/>
              <a:t>pd.read_csv</a:t>
            </a:r>
            <a:r>
              <a:rPr lang="en-IN" sz="2000" dirty="0"/>
              <a:t>("C:\\Users\\lenovo\\Downloads\\insurance_data.csv")</a:t>
            </a:r>
            <a:endParaRPr lang="en-IN" sz="2000" dirty="0"/>
          </a:p>
          <a:p>
            <a:r>
              <a:rPr lang="en-IN" sz="2000" dirty="0" err="1"/>
              <a:t>df.head</a:t>
            </a:r>
            <a:r>
              <a:rPr lang="en-IN" sz="2000" dirty="0"/>
              <a:t>()</a:t>
            </a:r>
            <a:endParaRPr lang="en-IN" sz="2000" dirty="0"/>
          </a:p>
          <a:p>
            <a:r>
              <a:rPr lang="en-US" sz="2000" dirty="0" err="1"/>
              <a:t>plt.scatter</a:t>
            </a:r>
            <a:r>
              <a:rPr lang="en-US" sz="2000" dirty="0"/>
              <a:t>(</a:t>
            </a:r>
            <a:r>
              <a:rPr lang="en-US" sz="2000" dirty="0" err="1"/>
              <a:t>df.age,df.bought_insurance,marker</a:t>
            </a:r>
            <a:r>
              <a:rPr lang="en-US" sz="2000" dirty="0"/>
              <a:t>='+',color='red’)</a:t>
            </a:r>
            <a:endParaRPr lang="en-IN" sz="2000" dirty="0"/>
          </a:p>
          <a:p>
            <a:r>
              <a:rPr lang="en-US" sz="2000" dirty="0"/>
              <a:t>from </a:t>
            </a:r>
            <a:r>
              <a:rPr lang="en-US" sz="2000" dirty="0" err="1"/>
              <a:t>sklearn.model_selection</a:t>
            </a:r>
            <a:r>
              <a:rPr lang="en-US" sz="2000" dirty="0"/>
              <a:t> import </a:t>
            </a:r>
            <a:r>
              <a:rPr lang="en-US" sz="2000" dirty="0" err="1"/>
              <a:t>train_test_split</a:t>
            </a:r>
            <a:endParaRPr lang="en-IN" sz="2000" dirty="0"/>
          </a:p>
          <a:p>
            <a:r>
              <a:rPr lang="en-US" sz="2000" dirty="0" err="1"/>
              <a:t>x_train,x_test,y_train,y_test</a:t>
            </a:r>
            <a:r>
              <a:rPr lang="en-US" sz="2000" dirty="0"/>
              <a:t>=</a:t>
            </a:r>
            <a:r>
              <a:rPr lang="en-US" sz="2000" dirty="0" err="1"/>
              <a:t>train_test_split</a:t>
            </a:r>
            <a:r>
              <a:rPr lang="en-US" sz="2000" dirty="0"/>
              <a:t>(df[['age']],</a:t>
            </a:r>
            <a:r>
              <a:rPr lang="en-US" sz="2000" dirty="0" err="1"/>
              <a:t>df.bought_insurance,test_size</a:t>
            </a:r>
            <a:r>
              <a:rPr lang="en-US" sz="2000" dirty="0"/>
              <a:t>=0.2)</a:t>
            </a:r>
            <a:endParaRPr lang="en-US" sz="2000" dirty="0"/>
          </a:p>
          <a:p>
            <a:r>
              <a:rPr lang="en-US" sz="2000" dirty="0"/>
              <a:t>from </a:t>
            </a:r>
            <a:r>
              <a:rPr lang="en-US" sz="2000" dirty="0" err="1"/>
              <a:t>sklearn.linear_model</a:t>
            </a:r>
            <a:r>
              <a:rPr lang="en-US" sz="2000" dirty="0"/>
              <a:t> import </a:t>
            </a:r>
            <a:r>
              <a:rPr lang="en-US" sz="2000" dirty="0" err="1"/>
              <a:t>LogisticRegression</a:t>
            </a:r>
            <a:endParaRPr lang="en-US" sz="2000" dirty="0"/>
          </a:p>
          <a:p>
            <a:r>
              <a:rPr lang="en-IN" sz="2000" dirty="0"/>
              <a:t>model=</a:t>
            </a:r>
            <a:r>
              <a:rPr lang="en-IN" sz="2000" dirty="0" err="1"/>
              <a:t>LogisticRegression</a:t>
            </a:r>
            <a:r>
              <a:rPr lang="en-IN" sz="2000" dirty="0"/>
              <a:t>()</a:t>
            </a:r>
            <a:endParaRPr lang="en-US" sz="2000" dirty="0"/>
          </a:p>
          <a:p>
            <a:r>
              <a:rPr lang="fr-FR" sz="2000" dirty="0" err="1"/>
              <a:t>model.fit</a:t>
            </a:r>
            <a:r>
              <a:rPr lang="fr-FR" sz="2000" dirty="0"/>
              <a:t>(</a:t>
            </a:r>
            <a:r>
              <a:rPr lang="fr-FR" sz="2000" dirty="0" err="1"/>
              <a:t>x_train,y_train</a:t>
            </a:r>
            <a:r>
              <a:rPr lang="fr-FR" sz="2000" dirty="0"/>
              <a:t>)</a:t>
            </a:r>
            <a:endParaRPr lang="en-US" sz="2000" dirty="0"/>
          </a:p>
          <a:p>
            <a:r>
              <a:rPr lang="en-IN" sz="2000" dirty="0" err="1"/>
              <a:t>model.predict</a:t>
            </a:r>
            <a:r>
              <a:rPr lang="en-IN" sz="2000" dirty="0"/>
              <a:t>(</a:t>
            </a:r>
            <a:r>
              <a:rPr lang="en-IN" sz="2000" dirty="0" err="1"/>
              <a:t>x_test</a:t>
            </a:r>
            <a:r>
              <a:rPr lang="en-IN" sz="2000" dirty="0"/>
              <a:t>)</a:t>
            </a:r>
            <a:endParaRPr lang="en-US" sz="2000" dirty="0"/>
          </a:p>
          <a:p>
            <a:r>
              <a:rPr lang="en-US" sz="2000" dirty="0" err="1"/>
              <a:t>model.score</a:t>
            </a:r>
            <a:r>
              <a:rPr lang="en-US" sz="2000" dirty="0"/>
              <a:t>(</a:t>
            </a:r>
            <a:r>
              <a:rPr lang="en-US" sz="2000" dirty="0" err="1"/>
              <a:t>x_test,y_test</a:t>
            </a:r>
            <a:r>
              <a:rPr lang="en-US" sz="2000" dirty="0"/>
              <a:t>)</a:t>
            </a:r>
            <a:endParaRPr lang="en-US" sz="2000" dirty="0"/>
          </a:p>
          <a:p>
            <a:r>
              <a:rPr lang="en-US" sz="2000" dirty="0" err="1"/>
              <a:t>model.predict_proba</a:t>
            </a:r>
            <a:r>
              <a:rPr lang="en-US" sz="2000" dirty="0"/>
              <a:t>(</a:t>
            </a:r>
            <a:r>
              <a:rPr lang="en-US" sz="2000" dirty="0" err="1"/>
              <a:t>x_test</a:t>
            </a:r>
            <a:r>
              <a:rPr lang="en-US" sz="2000" dirty="0"/>
              <a:t>)</a:t>
            </a:r>
            <a:endParaRPr lang="en-US" sz="2000" dirty="0"/>
          </a:p>
          <a:p>
            <a:r>
              <a:rPr lang="en-IN" sz="2000" dirty="0" err="1"/>
              <a:t>model.predict</a:t>
            </a:r>
            <a:r>
              <a:rPr lang="en-IN" sz="2000" dirty="0"/>
              <a:t>([[56]])</a:t>
            </a:r>
            <a:endParaRPr lang="en-IN" sz="2000" dirty="0"/>
          </a:p>
          <a:p>
            <a:endParaRPr lang="en-IN"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216024"/>
          </a:xfrm>
        </p:spPr>
        <p:txBody>
          <a:bodyPr>
            <a:normAutofit fontScale="90000"/>
          </a:bodyPr>
          <a:lstStyle/>
          <a:p>
            <a:r>
              <a:rPr lang="en-US" dirty="0"/>
              <a:t>Titanic Survival Prediction</a:t>
            </a:r>
            <a:endParaRPr lang="en-IN" dirty="0"/>
          </a:p>
        </p:txBody>
      </p:sp>
      <p:sp>
        <p:nvSpPr>
          <p:cNvPr id="3" name="Content Placeholder 2"/>
          <p:cNvSpPr>
            <a:spLocks noGrp="1"/>
          </p:cNvSpPr>
          <p:nvPr>
            <p:ph idx="1"/>
          </p:nvPr>
        </p:nvSpPr>
        <p:spPr>
          <a:xfrm>
            <a:off x="457200" y="692696"/>
            <a:ext cx="8229600" cy="5433467"/>
          </a:xfrm>
        </p:spPr>
        <p:txBody>
          <a:bodyPr>
            <a:normAutofit fontScale="92500" lnSpcReduction="20000"/>
          </a:bodyPr>
          <a:lstStyle/>
          <a:p>
            <a:r>
              <a:rPr lang="en-IN" sz="1600" dirty="0" err="1"/>
              <a:t>titanic_data</a:t>
            </a:r>
            <a:r>
              <a:rPr lang="en-IN" sz="1600" dirty="0"/>
              <a:t> = </a:t>
            </a:r>
            <a:r>
              <a:rPr lang="en-IN" sz="1600" dirty="0" err="1"/>
              <a:t>pd.read_csv</a:t>
            </a:r>
            <a:r>
              <a:rPr lang="en-IN" sz="1600" dirty="0"/>
              <a:t>('C:\\Users\\</a:t>
            </a:r>
            <a:r>
              <a:rPr lang="en-IN" sz="1600" dirty="0" err="1"/>
              <a:t>dharn</a:t>
            </a:r>
            <a:r>
              <a:rPr lang="en-IN" sz="1600" dirty="0"/>
              <a:t>\\Downloads\\train (1).csv’)</a:t>
            </a:r>
            <a:endParaRPr lang="en-IN" sz="1600" dirty="0"/>
          </a:p>
          <a:p>
            <a:r>
              <a:rPr lang="en-IN" sz="1600" dirty="0" err="1"/>
              <a:t>titanic_data</a:t>
            </a:r>
            <a:r>
              <a:rPr lang="en-IN" sz="1600" dirty="0"/>
              <a:t> = </a:t>
            </a:r>
            <a:r>
              <a:rPr lang="en-IN" sz="1600" dirty="0" err="1"/>
              <a:t>titanic_data.drop</a:t>
            </a:r>
            <a:r>
              <a:rPr lang="en-IN" sz="1600" dirty="0"/>
              <a:t>(columns='Cabin', axis=1)</a:t>
            </a:r>
            <a:endParaRPr lang="en-IN" sz="1600" dirty="0"/>
          </a:p>
          <a:p>
            <a:r>
              <a:rPr lang="en-US" sz="1600" dirty="0" err="1"/>
              <a:t>titanic_data</a:t>
            </a:r>
            <a:r>
              <a:rPr lang="en-US" sz="1600" dirty="0"/>
              <a:t>['Age'].</a:t>
            </a:r>
            <a:r>
              <a:rPr lang="en-US" sz="1600" dirty="0" err="1"/>
              <a:t>fillna</a:t>
            </a:r>
            <a:r>
              <a:rPr lang="en-US" sz="1600" dirty="0"/>
              <a:t>(</a:t>
            </a:r>
            <a:r>
              <a:rPr lang="en-US" sz="1600" dirty="0" err="1"/>
              <a:t>titanic_data</a:t>
            </a:r>
            <a:r>
              <a:rPr lang="en-US" sz="1600" dirty="0"/>
              <a:t>['Age'].mean(), </a:t>
            </a:r>
            <a:r>
              <a:rPr lang="en-US" sz="1600" dirty="0" err="1"/>
              <a:t>inplace</a:t>
            </a:r>
            <a:r>
              <a:rPr lang="en-US" sz="1600" dirty="0"/>
              <a:t>=True)</a:t>
            </a:r>
            <a:endParaRPr lang="en-IN" sz="1600" dirty="0"/>
          </a:p>
          <a:p>
            <a:r>
              <a:rPr lang="en-IN" sz="1600" dirty="0" err="1"/>
              <a:t>titanic_data</a:t>
            </a:r>
            <a:r>
              <a:rPr lang="en-IN" sz="1600" dirty="0"/>
              <a:t>['Embarked'].mode()</a:t>
            </a:r>
            <a:endParaRPr lang="en-IN" sz="1600" dirty="0"/>
          </a:p>
          <a:p>
            <a:r>
              <a:rPr lang="en-IN" sz="1600" dirty="0" err="1"/>
              <a:t>titanic_data</a:t>
            </a:r>
            <a:r>
              <a:rPr lang="en-IN" sz="1600" dirty="0"/>
              <a:t>['Embarked'].</a:t>
            </a:r>
            <a:r>
              <a:rPr lang="en-IN" sz="1600" dirty="0" err="1"/>
              <a:t>fillna</a:t>
            </a:r>
            <a:r>
              <a:rPr lang="en-IN" sz="1600" dirty="0"/>
              <a:t>(</a:t>
            </a:r>
            <a:r>
              <a:rPr lang="en-IN" sz="1600" dirty="0" err="1"/>
              <a:t>titanic_data</a:t>
            </a:r>
            <a:r>
              <a:rPr lang="en-IN" sz="1600" dirty="0"/>
              <a:t>['Embarked'].mode()[0], </a:t>
            </a:r>
            <a:r>
              <a:rPr lang="en-IN" sz="1600" dirty="0" err="1"/>
              <a:t>inplace</a:t>
            </a:r>
            <a:r>
              <a:rPr lang="en-IN" sz="1600" dirty="0"/>
              <a:t>=True)</a:t>
            </a:r>
            <a:endParaRPr lang="en-IN" sz="1600" dirty="0"/>
          </a:p>
          <a:p>
            <a:r>
              <a:rPr lang="en-IN" sz="1600" dirty="0" err="1"/>
              <a:t>titanic_data.replace</a:t>
            </a:r>
            <a:r>
              <a:rPr lang="en-IN" sz="1600" dirty="0"/>
              <a:t>({'Sex':{'male':0,'female':1}, 'Embarked':{'S':0,'C':1,'Q':2}}, </a:t>
            </a:r>
            <a:r>
              <a:rPr lang="en-IN" sz="1600" dirty="0" err="1"/>
              <a:t>inplace</a:t>
            </a:r>
            <a:r>
              <a:rPr lang="en-IN" sz="1600" dirty="0"/>
              <a:t>=True)</a:t>
            </a:r>
            <a:endParaRPr lang="en-IN" sz="1600" dirty="0"/>
          </a:p>
          <a:p>
            <a:r>
              <a:rPr lang="en-IN" sz="1600" dirty="0" err="1"/>
              <a:t>titanic_data</a:t>
            </a:r>
            <a:r>
              <a:rPr lang="en-IN" sz="1600" dirty="0"/>
              <a:t>= </a:t>
            </a:r>
            <a:r>
              <a:rPr lang="en-IN" sz="1600" dirty="0" err="1"/>
              <a:t>titanic_data.drop</a:t>
            </a:r>
            <a:r>
              <a:rPr lang="en-IN" sz="1600" dirty="0"/>
              <a:t>(columns = ['</a:t>
            </a:r>
            <a:r>
              <a:rPr lang="en-IN" sz="1600" dirty="0" err="1"/>
              <a:t>PassengerId</a:t>
            </a:r>
            <a:r>
              <a:rPr lang="en-IN" sz="1600" dirty="0"/>
              <a:t>','</a:t>
            </a:r>
            <a:r>
              <a:rPr lang="en-IN" sz="1600" dirty="0" err="1"/>
              <a:t>Name','Ticket</a:t>
            </a:r>
            <a:r>
              <a:rPr lang="en-IN" sz="1600" dirty="0"/>
              <a:t>'],axis=1)</a:t>
            </a:r>
            <a:endParaRPr lang="en-IN" sz="1600" dirty="0"/>
          </a:p>
          <a:p>
            <a:r>
              <a:rPr lang="en-IN" sz="1600" dirty="0"/>
              <a:t>Y = </a:t>
            </a:r>
            <a:r>
              <a:rPr lang="en-IN" sz="1600" dirty="0" err="1"/>
              <a:t>titanic_data</a:t>
            </a:r>
            <a:r>
              <a:rPr lang="en-IN" sz="1600" dirty="0"/>
              <a:t>['Survived’]</a:t>
            </a:r>
            <a:endParaRPr lang="en-IN" sz="1600" dirty="0"/>
          </a:p>
          <a:p>
            <a:r>
              <a:rPr lang="en-IN" sz="1600" dirty="0" err="1"/>
              <a:t>titanic_data</a:t>
            </a:r>
            <a:r>
              <a:rPr lang="en-IN" sz="1600" dirty="0"/>
              <a:t>=</a:t>
            </a:r>
            <a:r>
              <a:rPr lang="en-IN" sz="1600" dirty="0" err="1"/>
              <a:t>titanic_data.drop</a:t>
            </a:r>
            <a:r>
              <a:rPr lang="en-IN" sz="1600" dirty="0"/>
              <a:t>(columns = ['Survived'],axis=1)</a:t>
            </a:r>
            <a:endParaRPr lang="en-IN" sz="1600" dirty="0"/>
          </a:p>
          <a:p>
            <a:r>
              <a:rPr lang="en-IN" sz="1600" dirty="0"/>
              <a:t>X=</a:t>
            </a:r>
            <a:r>
              <a:rPr lang="en-IN" sz="1600" dirty="0" err="1"/>
              <a:t>titanic_data</a:t>
            </a:r>
            <a:endParaRPr lang="en-IN" sz="1600" dirty="0"/>
          </a:p>
          <a:p>
            <a:r>
              <a:rPr lang="en-US" sz="1600" dirty="0" err="1"/>
              <a:t>X_train</a:t>
            </a:r>
            <a:r>
              <a:rPr lang="en-US" sz="1600" dirty="0"/>
              <a:t>, </a:t>
            </a:r>
            <a:r>
              <a:rPr lang="en-US" sz="1600" dirty="0" err="1"/>
              <a:t>X_test</a:t>
            </a:r>
            <a:r>
              <a:rPr lang="en-US" sz="1600" dirty="0"/>
              <a:t>, </a:t>
            </a:r>
            <a:r>
              <a:rPr lang="en-US" sz="1600" dirty="0" err="1"/>
              <a:t>Y_train</a:t>
            </a:r>
            <a:r>
              <a:rPr lang="en-US" sz="1600" dirty="0"/>
              <a:t>, </a:t>
            </a:r>
            <a:r>
              <a:rPr lang="en-US" sz="1600" dirty="0" err="1"/>
              <a:t>Y_test</a:t>
            </a:r>
            <a:r>
              <a:rPr lang="en-US" sz="1600" dirty="0"/>
              <a:t> = </a:t>
            </a:r>
            <a:r>
              <a:rPr lang="en-US" sz="1600" dirty="0" err="1"/>
              <a:t>train_test_split</a:t>
            </a:r>
            <a:r>
              <a:rPr lang="en-US" sz="1600" dirty="0"/>
              <a:t>(X,Y, </a:t>
            </a:r>
            <a:r>
              <a:rPr lang="en-US" sz="1600" dirty="0" err="1"/>
              <a:t>test_size</a:t>
            </a:r>
            <a:r>
              <a:rPr lang="en-US" sz="1600" dirty="0"/>
              <a:t>=0.2)</a:t>
            </a:r>
            <a:endParaRPr lang="en-IN" sz="1600" dirty="0"/>
          </a:p>
          <a:p>
            <a:r>
              <a:rPr lang="en-IN" sz="1600" dirty="0"/>
              <a:t>model = </a:t>
            </a:r>
            <a:r>
              <a:rPr lang="en-IN" sz="1600" dirty="0" err="1"/>
              <a:t>LogisticRegression</a:t>
            </a:r>
            <a:r>
              <a:rPr lang="en-IN" sz="1600" dirty="0"/>
              <a:t>()</a:t>
            </a:r>
            <a:endParaRPr lang="en-IN" sz="1600" dirty="0"/>
          </a:p>
          <a:p>
            <a:r>
              <a:rPr lang="fr-FR" sz="2000" dirty="0" err="1"/>
              <a:t>model.fit</a:t>
            </a:r>
            <a:r>
              <a:rPr lang="fr-FR" sz="2000" dirty="0"/>
              <a:t>(</a:t>
            </a:r>
            <a:r>
              <a:rPr lang="fr-FR" sz="2000" dirty="0" err="1"/>
              <a:t>X_train,Y_train</a:t>
            </a:r>
            <a:r>
              <a:rPr lang="fr-FR" sz="2000" dirty="0"/>
              <a:t>)</a:t>
            </a:r>
            <a:endParaRPr lang="fr-FR" sz="2000" dirty="0"/>
          </a:p>
          <a:p>
            <a:r>
              <a:rPr lang="fr-FR" sz="2000" dirty="0" err="1"/>
              <a:t>X_train_prediction</a:t>
            </a:r>
            <a:r>
              <a:rPr lang="fr-FR" sz="2000" dirty="0"/>
              <a:t> = </a:t>
            </a:r>
            <a:r>
              <a:rPr lang="fr-FR" sz="2000" dirty="0" err="1"/>
              <a:t>model.predict</a:t>
            </a:r>
            <a:r>
              <a:rPr lang="fr-FR" sz="2000" dirty="0"/>
              <a:t>(</a:t>
            </a:r>
            <a:r>
              <a:rPr lang="fr-FR" sz="2000" dirty="0" err="1"/>
              <a:t>X_train</a:t>
            </a:r>
            <a:r>
              <a:rPr lang="fr-FR" sz="2000" dirty="0"/>
              <a:t>)</a:t>
            </a:r>
            <a:endParaRPr lang="fr-FR" sz="2000" dirty="0"/>
          </a:p>
          <a:p>
            <a:r>
              <a:rPr lang="en-US" sz="2000" dirty="0" err="1"/>
              <a:t>training_data_accuracy</a:t>
            </a:r>
            <a:r>
              <a:rPr lang="en-US" sz="2000" dirty="0"/>
              <a:t> = </a:t>
            </a:r>
            <a:r>
              <a:rPr lang="en-US" sz="2000" dirty="0" err="1"/>
              <a:t>accuracy_score</a:t>
            </a:r>
            <a:r>
              <a:rPr lang="en-US" sz="2000" dirty="0"/>
              <a:t>(</a:t>
            </a:r>
            <a:r>
              <a:rPr lang="en-US" sz="2000" dirty="0" err="1"/>
              <a:t>Y_train</a:t>
            </a:r>
            <a:r>
              <a:rPr lang="en-US" sz="2000" dirty="0"/>
              <a:t>, </a:t>
            </a:r>
            <a:r>
              <a:rPr lang="en-US" sz="2000" dirty="0" err="1"/>
              <a:t>X_train_prediction</a:t>
            </a:r>
            <a:r>
              <a:rPr lang="en-US" sz="2000" dirty="0"/>
              <a:t>)</a:t>
            </a:r>
            <a:endParaRPr lang="en-US" sz="2000" dirty="0"/>
          </a:p>
          <a:p>
            <a:r>
              <a:rPr lang="en-US" sz="2000" dirty="0"/>
              <a:t>print('Accuracy score of training data : ', </a:t>
            </a:r>
            <a:r>
              <a:rPr lang="en-US" sz="2000" dirty="0" err="1"/>
              <a:t>training_data_accuracy</a:t>
            </a:r>
            <a:r>
              <a:rPr lang="en-US" sz="2000" dirty="0"/>
              <a:t>)</a:t>
            </a:r>
            <a:endParaRPr lang="fr-FR" sz="2000" dirty="0"/>
          </a:p>
          <a:p>
            <a:r>
              <a:rPr lang="en-US" sz="2000" dirty="0" err="1"/>
              <a:t>X_test_prediction</a:t>
            </a:r>
            <a:r>
              <a:rPr lang="en-US" sz="2000" dirty="0"/>
              <a:t> = </a:t>
            </a:r>
            <a:r>
              <a:rPr lang="en-US" sz="2000" dirty="0" err="1"/>
              <a:t>model.predict</a:t>
            </a:r>
            <a:r>
              <a:rPr lang="en-US" sz="2000" dirty="0"/>
              <a:t>(</a:t>
            </a:r>
            <a:r>
              <a:rPr lang="en-US" sz="2000" dirty="0" err="1"/>
              <a:t>X_test</a:t>
            </a:r>
            <a:r>
              <a:rPr lang="en-US" sz="2000" dirty="0"/>
              <a:t>)</a:t>
            </a:r>
            <a:endParaRPr lang="en-US" sz="2000" dirty="0"/>
          </a:p>
          <a:p>
            <a:r>
              <a:rPr lang="en-US" sz="2000" dirty="0" err="1"/>
              <a:t>test_data_accuracy</a:t>
            </a:r>
            <a:r>
              <a:rPr lang="en-US" sz="2000" dirty="0"/>
              <a:t> = </a:t>
            </a:r>
            <a:r>
              <a:rPr lang="en-US" sz="2000" dirty="0" err="1"/>
              <a:t>accuracy_score</a:t>
            </a:r>
            <a:r>
              <a:rPr lang="en-US" sz="2000" dirty="0"/>
              <a:t>(</a:t>
            </a:r>
            <a:r>
              <a:rPr lang="en-US" sz="2000" dirty="0" err="1"/>
              <a:t>Y_test</a:t>
            </a:r>
            <a:r>
              <a:rPr lang="en-US" sz="2000" dirty="0"/>
              <a:t>, </a:t>
            </a:r>
            <a:r>
              <a:rPr lang="en-US" sz="2000" dirty="0" err="1"/>
              <a:t>X_test_prediction</a:t>
            </a:r>
            <a:r>
              <a:rPr lang="en-US" sz="2000" dirty="0"/>
              <a:t>)</a:t>
            </a:r>
            <a:endParaRPr lang="en-US" sz="2000" dirty="0"/>
          </a:p>
          <a:p>
            <a:r>
              <a:rPr lang="en-US" sz="2000" dirty="0"/>
              <a:t>print('Accuracy score of test data : ', </a:t>
            </a:r>
            <a:r>
              <a:rPr lang="en-US" sz="2000" dirty="0" err="1"/>
              <a:t>test_data_accuracy</a:t>
            </a:r>
            <a:r>
              <a:rPr lang="en-US" sz="2000" dirty="0"/>
              <a:t>)</a:t>
            </a:r>
            <a:endParaRPr lang="en-US" sz="2000" dirty="0"/>
          </a:p>
          <a:p>
            <a:r>
              <a:rPr lang="en-IN" sz="2000" dirty="0" err="1"/>
              <a:t>model.predict</a:t>
            </a:r>
            <a:r>
              <a:rPr lang="en-IN" sz="2000" dirty="0"/>
              <a:t>([[3,0,35,0,0,8.05,0]])</a:t>
            </a:r>
            <a:endParaRPr lang="en-IN" sz="2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b="0" i="0" dirty="0">
                <a:solidFill>
                  <a:srgbClr val="610B38"/>
                </a:solidFill>
                <a:effectLst/>
                <a:latin typeface="erdana"/>
              </a:rPr>
              <a:t>Confusion Matrix in Machine Learning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333333"/>
                </a:solidFill>
                <a:effectLst/>
                <a:latin typeface="inter-regular"/>
              </a:rPr>
              <a:t>The confusion matrix is a matrix used to determine the performance of the classification models for a given set of test data. </a:t>
            </a:r>
            <a:endParaRPr lang="en-US" sz="2000" b="0" i="0" dirty="0">
              <a:solidFill>
                <a:srgbClr val="333333"/>
              </a:solidFill>
              <a:effectLst/>
              <a:latin typeface="inter-regular"/>
            </a:endParaRPr>
          </a:p>
          <a:p>
            <a:r>
              <a:rPr lang="en-US" sz="2000" b="0" i="0" dirty="0">
                <a:solidFill>
                  <a:srgbClr val="333333"/>
                </a:solidFill>
                <a:effectLst/>
                <a:latin typeface="inter-regular"/>
              </a:rPr>
              <a:t>It can only be determined if the true values for test data are known. The matrix itself can be easily understood, but the related terminologies may be confusing. Since it shows the errors in the model performance in the form of a matrix, hence also known as an </a:t>
            </a:r>
            <a:r>
              <a:rPr lang="en-US" sz="2000" b="1" i="0" dirty="0">
                <a:solidFill>
                  <a:srgbClr val="333333"/>
                </a:solidFill>
                <a:effectLst/>
                <a:latin typeface="inter-bold"/>
              </a:rPr>
              <a:t>error matrix</a:t>
            </a:r>
            <a:r>
              <a:rPr lang="en-US" sz="2000" b="0" i="0" dirty="0">
                <a:solidFill>
                  <a:srgbClr val="333333"/>
                </a:solidFill>
                <a:effectLst/>
                <a:latin typeface="inter-regular"/>
              </a:rPr>
              <a:t>.</a:t>
            </a:r>
            <a:endParaRPr lang="en-US" sz="2000" b="0" i="0" dirty="0">
              <a:solidFill>
                <a:srgbClr val="333333"/>
              </a:solidFill>
              <a:effectLst/>
              <a:latin typeface="inter-regular"/>
            </a:endParaRPr>
          </a:p>
          <a:p>
            <a:r>
              <a:rPr lang="en-US" sz="1200" b="0" i="0" dirty="0">
                <a:solidFill>
                  <a:srgbClr val="333333"/>
                </a:solidFill>
                <a:effectLst/>
                <a:latin typeface="inter-regular"/>
              </a:rPr>
              <a:t>Some features of Confusion matrix are given below:</a:t>
            </a:r>
            <a:endParaRPr lang="en-US" sz="2000" dirty="0">
              <a:solidFill>
                <a:srgbClr val="333333"/>
              </a:solidFill>
              <a:latin typeface="inter-regular"/>
            </a:endParaRPr>
          </a:p>
          <a:p>
            <a:r>
              <a:rPr lang="en-US" sz="1800" b="0" i="0" dirty="0">
                <a:solidFill>
                  <a:srgbClr val="000000"/>
                </a:solidFill>
                <a:effectLst/>
                <a:latin typeface="inter-regular"/>
              </a:rPr>
              <a:t>For the 2 prediction classes of classifiers, the matrix is of 2*2 table, for 3 classes, it is 3*3 table, and so on.</a:t>
            </a:r>
            <a:endParaRPr lang="en-US" sz="1800" b="0" i="0" dirty="0">
              <a:solidFill>
                <a:srgbClr val="000000"/>
              </a:solidFill>
              <a:effectLst/>
              <a:latin typeface="inter-regular"/>
            </a:endParaRPr>
          </a:p>
          <a:p>
            <a:r>
              <a:rPr lang="en-US" sz="1800" b="0" i="0" dirty="0">
                <a:solidFill>
                  <a:srgbClr val="000000"/>
                </a:solidFill>
                <a:effectLst/>
                <a:latin typeface="inter-regular"/>
              </a:rPr>
              <a:t>The matrix is divided into two dimensions, that are </a:t>
            </a:r>
            <a:r>
              <a:rPr lang="en-US" sz="1800" b="1" i="0" dirty="0">
                <a:solidFill>
                  <a:srgbClr val="000000"/>
                </a:solidFill>
                <a:effectLst/>
                <a:latin typeface="inter-bold"/>
              </a:rPr>
              <a:t>predicted values</a:t>
            </a:r>
            <a:r>
              <a:rPr lang="en-US" sz="1800" b="0" i="0" dirty="0">
                <a:solidFill>
                  <a:srgbClr val="000000"/>
                </a:solidFill>
                <a:effectLst/>
                <a:latin typeface="inter-regular"/>
              </a:rPr>
              <a:t> and </a:t>
            </a:r>
            <a:r>
              <a:rPr lang="en-US" sz="1800" b="1" i="0" dirty="0">
                <a:solidFill>
                  <a:srgbClr val="000000"/>
                </a:solidFill>
                <a:effectLst/>
                <a:latin typeface="inter-bold"/>
              </a:rPr>
              <a:t>actual values</a:t>
            </a:r>
            <a:r>
              <a:rPr lang="en-US" sz="1800" b="0" i="0" dirty="0">
                <a:solidFill>
                  <a:srgbClr val="000000"/>
                </a:solidFill>
                <a:effectLst/>
                <a:latin typeface="inter-regular"/>
              </a:rPr>
              <a:t> along with the total number of predictions.</a:t>
            </a:r>
            <a:endParaRPr lang="en-US" sz="1800" b="0" i="0" dirty="0">
              <a:solidFill>
                <a:srgbClr val="000000"/>
              </a:solidFill>
              <a:effectLst/>
              <a:latin typeface="inter-regular"/>
            </a:endParaRPr>
          </a:p>
          <a:p>
            <a:r>
              <a:rPr lang="en-US" sz="1800" b="0" i="0" dirty="0">
                <a:solidFill>
                  <a:srgbClr val="000000"/>
                </a:solidFill>
                <a:effectLst/>
                <a:latin typeface="inter-regular"/>
              </a:rPr>
              <a:t>Predicted values are those values, which are predicted by the model, and actual values are the true values for the given observations.</a:t>
            </a:r>
            <a:endParaRPr lang="en-US" sz="1800" b="0" i="0" dirty="0">
              <a:solidFill>
                <a:srgbClr val="000000"/>
              </a:solidFill>
              <a:effectLst/>
              <a:latin typeface="inter-regular"/>
            </a:endParaRPr>
          </a:p>
          <a:p>
            <a:endParaRPr lang="en-US" sz="2000" dirty="0">
              <a:solidFill>
                <a:srgbClr val="333333"/>
              </a:solidFill>
              <a:latin typeface="inter-regular"/>
            </a:endParaRPr>
          </a:p>
          <a:p>
            <a:endParaRPr lang="en-IN" sz="2000"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331640" y="548680"/>
            <a:ext cx="5562600" cy="1333500"/>
          </a:xfrm>
          <a:prstGeom prst="rect">
            <a:avLst/>
          </a:prstGeom>
        </p:spPr>
      </p:pic>
      <p:sp>
        <p:nvSpPr>
          <p:cNvPr id="6" name="TextBox 5"/>
          <p:cNvSpPr txBox="1"/>
          <p:nvPr/>
        </p:nvSpPr>
        <p:spPr>
          <a:xfrm>
            <a:off x="899592" y="2564904"/>
            <a:ext cx="7272808" cy="2585323"/>
          </a:xfrm>
          <a:prstGeom prst="rect">
            <a:avLst/>
          </a:prstGeom>
          <a:noFill/>
        </p:spPr>
        <p:txBody>
          <a:bodyPr wrap="square">
            <a:spAutoFit/>
          </a:bodyPr>
          <a:lstStyle/>
          <a:p>
            <a:pPr algn="just"/>
            <a:r>
              <a:rPr lang="en-US" b="0" i="0" dirty="0">
                <a:solidFill>
                  <a:srgbClr val="333333"/>
                </a:solidFill>
                <a:effectLst/>
                <a:latin typeface="inter-regular"/>
              </a:rPr>
              <a:t>The above table has the following cases:</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True Negative:</a:t>
            </a:r>
            <a:r>
              <a:rPr lang="en-US" b="0" i="0" dirty="0">
                <a:solidFill>
                  <a:srgbClr val="000000"/>
                </a:solidFill>
                <a:effectLst/>
                <a:latin typeface="inter-regular"/>
              </a:rPr>
              <a:t> Model has given prediction No, and the real or actual value was also No.</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True Positive:</a:t>
            </a:r>
            <a:r>
              <a:rPr lang="en-US" b="0" i="0" dirty="0">
                <a:solidFill>
                  <a:srgbClr val="000000"/>
                </a:solidFill>
                <a:effectLst/>
                <a:latin typeface="inter-regular"/>
              </a:rPr>
              <a:t> The model has predicted yes, and the actual value was also true.</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False Negative:</a:t>
            </a:r>
            <a:r>
              <a:rPr lang="en-US" b="0" i="0" dirty="0">
                <a:solidFill>
                  <a:srgbClr val="000000"/>
                </a:solidFill>
                <a:effectLst/>
                <a:latin typeface="inter-regular"/>
              </a:rPr>
              <a:t> The model has predicted no, but the actual value was Yes, it is also called as </a:t>
            </a:r>
            <a:r>
              <a:rPr lang="en-US" b="1" i="0" dirty="0">
                <a:solidFill>
                  <a:srgbClr val="000000"/>
                </a:solidFill>
                <a:effectLst/>
                <a:latin typeface="inter-bold"/>
              </a:rPr>
              <a:t>Type-II error</a:t>
            </a:r>
            <a:r>
              <a:rPr lang="en-US" b="0" i="0" dirty="0">
                <a:solidFill>
                  <a:srgbClr val="000000"/>
                </a:solidFill>
                <a:effectLst/>
                <a:latin typeface="inter-regular"/>
              </a:rPr>
              <a:t>.</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False Positive:</a:t>
            </a:r>
            <a:r>
              <a:rPr lang="en-US" b="0" i="0" dirty="0">
                <a:solidFill>
                  <a:srgbClr val="000000"/>
                </a:solidFill>
                <a:effectLst/>
                <a:latin typeface="inter-regular"/>
              </a:rPr>
              <a:t> The model has predicted Yes, but the actual value was No. It is also called a </a:t>
            </a:r>
            <a:r>
              <a:rPr lang="en-US" b="1" i="0" dirty="0">
                <a:solidFill>
                  <a:srgbClr val="000000"/>
                </a:solidFill>
                <a:effectLst/>
                <a:latin typeface="inter-bold"/>
              </a:rPr>
              <a:t>Type-I error.</a:t>
            </a:r>
            <a:endParaRPr lang="en-US" b="0" i="0" dirty="0">
              <a:solidFill>
                <a:srgbClr val="000000"/>
              </a:solidFill>
              <a:effectLst/>
              <a:latin typeface="inter-regular"/>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333333"/>
                </a:solidFill>
                <a:effectLst/>
                <a:latin typeface="inter-bold"/>
              </a:rPr>
              <a:t>Example</a:t>
            </a:r>
            <a:endParaRPr lang="en-IN" dirty="0"/>
          </a:p>
        </p:txBody>
      </p:sp>
      <p:sp>
        <p:nvSpPr>
          <p:cNvPr id="3" name="Content Placeholder 2"/>
          <p:cNvSpPr>
            <a:spLocks noGrp="1"/>
          </p:cNvSpPr>
          <p:nvPr>
            <p:ph idx="1"/>
          </p:nvPr>
        </p:nvSpPr>
        <p:spPr>
          <a:xfrm>
            <a:off x="457200" y="692696"/>
            <a:ext cx="8229600" cy="5433467"/>
          </a:xfrm>
        </p:spPr>
        <p:txBody>
          <a:bodyPr/>
          <a:lstStyle/>
          <a:p>
            <a:r>
              <a:rPr lang="en-US" sz="2000" b="0" i="0" dirty="0">
                <a:solidFill>
                  <a:srgbClr val="333333"/>
                </a:solidFill>
                <a:effectLst/>
                <a:latin typeface="inter-regular"/>
              </a:rPr>
              <a:t>Suppose we are trying to create a model that can predict the result for the disease that is either a person has that disease or not. So, the confusion matrix for this is given as:</a:t>
            </a:r>
            <a:endParaRPr lang="en-US" sz="2000" b="0" i="0" dirty="0">
              <a:solidFill>
                <a:srgbClr val="333333"/>
              </a:solidFill>
              <a:effectLst/>
              <a:latin typeface="inter-regular"/>
            </a:endParaRPr>
          </a:p>
          <a:p>
            <a:endParaRPr lang="en-US" sz="2000" b="0" i="0" dirty="0">
              <a:solidFill>
                <a:srgbClr val="333333"/>
              </a:solidFill>
              <a:effectLst/>
              <a:latin typeface="inter-regular"/>
            </a:endParaRPr>
          </a:p>
          <a:p>
            <a:endParaRPr lang="en-IN" dirty="0"/>
          </a:p>
        </p:txBody>
      </p:sp>
      <p:pic>
        <p:nvPicPr>
          <p:cNvPr id="4" name="Picture 3"/>
          <p:cNvPicPr>
            <a:picLocks noChangeAspect="1"/>
          </p:cNvPicPr>
          <p:nvPr/>
        </p:nvPicPr>
        <p:blipFill>
          <a:blip r:embed="rId1"/>
          <a:stretch>
            <a:fillRect/>
          </a:stretch>
        </p:blipFill>
        <p:spPr>
          <a:xfrm>
            <a:off x="1331640" y="1884809"/>
            <a:ext cx="5581650" cy="1571625"/>
          </a:xfrm>
          <a:prstGeom prst="rect">
            <a:avLst/>
          </a:prstGeom>
        </p:spPr>
      </p:pic>
      <p:sp>
        <p:nvSpPr>
          <p:cNvPr id="6" name="TextBox 5"/>
          <p:cNvSpPr txBox="1"/>
          <p:nvPr/>
        </p:nvSpPr>
        <p:spPr>
          <a:xfrm>
            <a:off x="755576" y="3456434"/>
            <a:ext cx="7488832" cy="3139321"/>
          </a:xfrm>
          <a:prstGeom prst="rect">
            <a:avLst/>
          </a:prstGeom>
          <a:noFill/>
        </p:spPr>
        <p:txBody>
          <a:bodyPr wrap="square">
            <a:spAutoFit/>
          </a:bodyPr>
          <a:lstStyle/>
          <a:p>
            <a:pPr algn="just"/>
            <a:r>
              <a:rPr lang="en-US" b="0" i="0" dirty="0">
                <a:solidFill>
                  <a:srgbClr val="333333"/>
                </a:solidFill>
                <a:effectLst/>
                <a:latin typeface="inter-regular"/>
              </a:rPr>
              <a:t>From the above example, we can conclude that:</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table is given for the two-class classifier, which has two predictions "Yes" and "NO." Here, Yes defines that patient has the disease, and No defines that patient does not has that disease.</a:t>
            </a:r>
            <a:endParaRPr lang="en-US" b="0" i="0" dirty="0">
              <a:solidFill>
                <a:srgbClr val="000000"/>
              </a:solidFill>
              <a:effectLst/>
              <a:latin typeface="inter-regular"/>
            </a:endParaRPr>
          </a:p>
          <a:p>
            <a:pPr algn="just">
              <a:buFont typeface="Arial" panose="020B0604020202020204" pitchFamily="34" charset="0"/>
              <a:buChar char="•"/>
            </a:pPr>
            <a:endParaRPr lang="en-US" dirty="0">
              <a:solidFill>
                <a:srgbClr val="000000"/>
              </a:solidFill>
              <a:latin typeface="inter-regular"/>
            </a:endParaRPr>
          </a:p>
          <a:p>
            <a:pPr algn="just">
              <a:buFont typeface="Arial" panose="020B0604020202020204" pitchFamily="34" charset="0"/>
              <a:buChar char="•"/>
            </a:pPr>
            <a:r>
              <a:rPr lang="en-US" b="0" i="0" dirty="0">
                <a:solidFill>
                  <a:srgbClr val="000000"/>
                </a:solidFill>
                <a:effectLst/>
                <a:latin typeface="inter-regular"/>
              </a:rPr>
              <a:t>The classifier has made a total of </a:t>
            </a:r>
            <a:r>
              <a:rPr lang="en-US" b="1" i="0" dirty="0">
                <a:solidFill>
                  <a:srgbClr val="000000"/>
                </a:solidFill>
                <a:effectLst/>
                <a:latin typeface="inter-bold"/>
              </a:rPr>
              <a:t>100 predictions</a:t>
            </a:r>
            <a:r>
              <a:rPr lang="en-US" b="0" i="0" dirty="0">
                <a:solidFill>
                  <a:srgbClr val="000000"/>
                </a:solidFill>
                <a:effectLst/>
                <a:latin typeface="inter-regular"/>
              </a:rPr>
              <a:t>. Out of 100 predictions, </a:t>
            </a:r>
            <a:r>
              <a:rPr lang="en-US" b="1" i="0" dirty="0">
                <a:solidFill>
                  <a:srgbClr val="000000"/>
                </a:solidFill>
                <a:effectLst/>
                <a:latin typeface="inter-bold"/>
              </a:rPr>
              <a:t>89 are true predictions</a:t>
            </a:r>
            <a:r>
              <a:rPr lang="en-US" b="0" i="0" dirty="0">
                <a:solidFill>
                  <a:srgbClr val="000000"/>
                </a:solidFill>
                <a:effectLst/>
                <a:latin typeface="inter-regular"/>
              </a:rPr>
              <a:t>, and </a:t>
            </a:r>
            <a:r>
              <a:rPr lang="en-US" b="1" i="0" dirty="0">
                <a:solidFill>
                  <a:srgbClr val="000000"/>
                </a:solidFill>
                <a:effectLst/>
                <a:latin typeface="inter-bold"/>
              </a:rPr>
              <a:t>11 are incorrect predictions</a:t>
            </a:r>
            <a:r>
              <a:rPr lang="en-US" b="0" i="0" dirty="0">
                <a:solidFill>
                  <a:srgbClr val="000000"/>
                </a:solidFill>
                <a:effectLst/>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model has given prediction "yes" for 32 times, and "No" for 68 times. Whereas the actual "Yes" was 27, and actual "No" was 73 times.</a:t>
            </a:r>
            <a:endParaRPr lang="en-US" b="0" i="0" dirty="0">
              <a:solidFill>
                <a:srgbClr val="000000"/>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Calculations using Confusion Matrix</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1800" b="1" i="0" dirty="0">
                <a:solidFill>
                  <a:srgbClr val="000000"/>
                </a:solidFill>
                <a:effectLst/>
                <a:latin typeface="inter-bold"/>
              </a:rPr>
              <a:t>Classification Accuracy:</a:t>
            </a:r>
            <a:r>
              <a:rPr lang="en-US" sz="1800" b="0" i="0" dirty="0">
                <a:solidFill>
                  <a:srgbClr val="000000"/>
                </a:solidFill>
                <a:effectLst/>
                <a:latin typeface="inter-regular"/>
              </a:rPr>
              <a:t> It is one of the important parameters to determine the accuracy of the classification problems. It defines how often the model predicts the correct output. It can be calculated as the ratio of the number of correct predictions made by the classifier to all number of predictions made by the classifiers. The formula is given below:</a:t>
            </a:r>
            <a:endParaRPr lang="en-US" sz="1800" b="0" i="0" dirty="0">
              <a:solidFill>
                <a:srgbClr val="000000"/>
              </a:solidFill>
              <a:effectLst/>
              <a:latin typeface="inter-regular"/>
            </a:endParaRPr>
          </a:p>
          <a:p>
            <a:endParaRPr lang="en-US" sz="1800" dirty="0">
              <a:solidFill>
                <a:srgbClr val="000000"/>
              </a:solidFill>
              <a:latin typeface="inter-regular"/>
            </a:endParaRPr>
          </a:p>
          <a:p>
            <a:endParaRPr lang="en-IN" sz="1800" dirty="0"/>
          </a:p>
        </p:txBody>
      </p:sp>
      <p:pic>
        <p:nvPicPr>
          <p:cNvPr id="4" name="Picture 3"/>
          <p:cNvPicPr>
            <a:picLocks noChangeAspect="1"/>
          </p:cNvPicPr>
          <p:nvPr/>
        </p:nvPicPr>
        <p:blipFill>
          <a:blip r:embed="rId1"/>
          <a:stretch>
            <a:fillRect/>
          </a:stretch>
        </p:blipFill>
        <p:spPr>
          <a:xfrm>
            <a:off x="1403648" y="2348880"/>
            <a:ext cx="5457825" cy="476250"/>
          </a:xfrm>
          <a:prstGeom prst="rect">
            <a:avLst/>
          </a:prstGeom>
        </p:spPr>
      </p:pic>
      <p:sp>
        <p:nvSpPr>
          <p:cNvPr id="6" name="TextBox 5"/>
          <p:cNvSpPr txBox="1"/>
          <p:nvPr/>
        </p:nvSpPr>
        <p:spPr>
          <a:xfrm>
            <a:off x="916136" y="2825130"/>
            <a:ext cx="8227863" cy="1754326"/>
          </a:xfrm>
          <a:prstGeom prst="rect">
            <a:avLst/>
          </a:prstGeom>
          <a:noFill/>
        </p:spPr>
        <p:txBody>
          <a:bodyPr wrap="square">
            <a:spAutoFit/>
          </a:bodyPr>
          <a:lstStyle/>
          <a:p>
            <a:r>
              <a:rPr lang="en-US" b="1" i="0" dirty="0">
                <a:solidFill>
                  <a:srgbClr val="000000"/>
                </a:solidFill>
                <a:effectLst/>
                <a:latin typeface="inter-bold"/>
              </a:rPr>
              <a:t>Misclassification rate:</a:t>
            </a:r>
            <a:r>
              <a:rPr lang="en-US" b="0" i="0" dirty="0">
                <a:solidFill>
                  <a:srgbClr val="000000"/>
                </a:solidFill>
                <a:effectLst/>
                <a:latin typeface="inter-regular"/>
              </a:rPr>
              <a:t> It is also termed as Error rate, and it defines how often the model gives the wrong predictions. The value of error rate can be calculated as the number of incorrect predictions to all number of the predictions made by the classifier. The formula is given below:</a:t>
            </a:r>
            <a:endParaRPr lang="en-US" b="0" i="0" dirty="0">
              <a:solidFill>
                <a:srgbClr val="000000"/>
              </a:solidFill>
              <a:effectLst/>
              <a:latin typeface="inter-regular"/>
            </a:endParaRPr>
          </a:p>
          <a:p>
            <a:endParaRPr lang="en-US" dirty="0">
              <a:solidFill>
                <a:srgbClr val="000000"/>
              </a:solidFill>
              <a:latin typeface="inter-regular"/>
            </a:endParaRPr>
          </a:p>
          <a:p>
            <a:endParaRPr lang="en-IN" dirty="0"/>
          </a:p>
        </p:txBody>
      </p:sp>
      <p:pic>
        <p:nvPicPr>
          <p:cNvPr id="7" name="Picture 6"/>
          <p:cNvPicPr>
            <a:picLocks noChangeAspect="1"/>
          </p:cNvPicPr>
          <p:nvPr/>
        </p:nvPicPr>
        <p:blipFill>
          <a:blip r:embed="rId2"/>
          <a:stretch>
            <a:fillRect/>
          </a:stretch>
        </p:blipFill>
        <p:spPr>
          <a:xfrm>
            <a:off x="1115616" y="4160356"/>
            <a:ext cx="5334000" cy="419100"/>
          </a:xfrm>
          <a:prstGeom prst="rect">
            <a:avLst/>
          </a:prstGeom>
        </p:spPr>
      </p:pic>
      <p:sp>
        <p:nvSpPr>
          <p:cNvPr id="9" name="TextBox 8"/>
          <p:cNvSpPr txBox="1"/>
          <p:nvPr/>
        </p:nvSpPr>
        <p:spPr>
          <a:xfrm>
            <a:off x="683567" y="4768091"/>
            <a:ext cx="8460431" cy="1477328"/>
          </a:xfrm>
          <a:prstGeom prst="rect">
            <a:avLst/>
          </a:prstGeom>
          <a:noFill/>
        </p:spPr>
        <p:txBody>
          <a:bodyPr wrap="square">
            <a:spAutoFit/>
          </a:bodyPr>
          <a:lstStyle/>
          <a:p>
            <a:r>
              <a:rPr lang="en-US" b="1" i="0" dirty="0">
                <a:solidFill>
                  <a:srgbClr val="000000"/>
                </a:solidFill>
                <a:effectLst/>
                <a:latin typeface="inter-bold"/>
              </a:rPr>
              <a:t>Precision:</a:t>
            </a:r>
            <a:r>
              <a:rPr lang="en-US" b="0" i="0" dirty="0">
                <a:solidFill>
                  <a:srgbClr val="000000"/>
                </a:solidFill>
                <a:effectLst/>
                <a:latin typeface="inter-regular"/>
              </a:rPr>
              <a:t> It can be defined as the number of correct outputs provided by the model or out of all positive classes that have predicted correctly by the model, how many of them were actually true. It can be calculated using the below formula:</a:t>
            </a:r>
            <a:endParaRPr lang="en-US" b="0" i="0" dirty="0">
              <a:solidFill>
                <a:srgbClr val="000000"/>
              </a:solidFill>
              <a:effectLst/>
              <a:latin typeface="inter-regular"/>
            </a:endParaRPr>
          </a:p>
          <a:p>
            <a:endParaRPr lang="en-US" dirty="0">
              <a:solidFill>
                <a:srgbClr val="000000"/>
              </a:solidFill>
              <a:latin typeface="inter-regular"/>
            </a:endParaRPr>
          </a:p>
          <a:p>
            <a:endParaRPr lang="en-IN" dirty="0"/>
          </a:p>
        </p:txBody>
      </p:sp>
      <p:pic>
        <p:nvPicPr>
          <p:cNvPr id="10" name="Picture 9"/>
          <p:cNvPicPr>
            <a:picLocks noChangeAspect="1"/>
          </p:cNvPicPr>
          <p:nvPr/>
        </p:nvPicPr>
        <p:blipFill>
          <a:blip r:embed="rId3"/>
          <a:stretch>
            <a:fillRect/>
          </a:stretch>
        </p:blipFill>
        <p:spPr>
          <a:xfrm>
            <a:off x="1396802" y="5981278"/>
            <a:ext cx="5391150" cy="400050"/>
          </a:xfrm>
          <a:prstGeom prst="rect">
            <a:avLst/>
          </a:prstGeom>
        </p:spPr>
      </p:pic>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007"/>
            <a:ext cx="8229600" cy="6009531"/>
          </a:xfrm>
        </p:spPr>
        <p:txBody>
          <a:bodyPr/>
          <a:lstStyle/>
          <a:p>
            <a:r>
              <a:rPr lang="en-US" b="1" i="0" dirty="0">
                <a:solidFill>
                  <a:srgbClr val="000000"/>
                </a:solidFill>
                <a:effectLst/>
                <a:latin typeface="inter-bold"/>
              </a:rPr>
              <a:t>Recall:</a:t>
            </a:r>
            <a:r>
              <a:rPr lang="en-US" b="0" i="0" dirty="0">
                <a:solidFill>
                  <a:srgbClr val="000000"/>
                </a:solidFill>
                <a:effectLst/>
                <a:latin typeface="inter-regular"/>
              </a:rPr>
              <a:t> </a:t>
            </a:r>
            <a:r>
              <a:rPr lang="en-US" sz="2000" b="0" i="0" dirty="0">
                <a:solidFill>
                  <a:srgbClr val="000000"/>
                </a:solidFill>
                <a:effectLst/>
                <a:latin typeface="inter-regular"/>
              </a:rPr>
              <a:t>It is defined as the out of total positive classes, how our model predicted correctly. The recall must be as high as possible.</a:t>
            </a:r>
            <a:br>
              <a:rPr lang="en-US" dirty="0"/>
            </a:br>
            <a:endParaRPr lang="en-IN" dirty="0"/>
          </a:p>
        </p:txBody>
      </p:sp>
      <p:pic>
        <p:nvPicPr>
          <p:cNvPr id="4" name="Picture 3"/>
          <p:cNvPicPr>
            <a:picLocks noChangeAspect="1"/>
          </p:cNvPicPr>
          <p:nvPr/>
        </p:nvPicPr>
        <p:blipFill>
          <a:blip r:embed="rId1"/>
          <a:stretch>
            <a:fillRect/>
          </a:stretch>
        </p:blipFill>
        <p:spPr>
          <a:xfrm>
            <a:off x="1403648" y="1484784"/>
            <a:ext cx="5343525" cy="381000"/>
          </a:xfrm>
          <a:prstGeom prst="rect">
            <a:avLst/>
          </a:prstGeom>
        </p:spPr>
      </p:pic>
      <p:sp>
        <p:nvSpPr>
          <p:cNvPr id="6" name="TextBox 5"/>
          <p:cNvSpPr txBox="1"/>
          <p:nvPr/>
        </p:nvSpPr>
        <p:spPr>
          <a:xfrm>
            <a:off x="683568" y="2127399"/>
            <a:ext cx="7704856" cy="2031325"/>
          </a:xfrm>
          <a:prstGeom prst="rect">
            <a:avLst/>
          </a:prstGeom>
          <a:noFill/>
        </p:spPr>
        <p:txBody>
          <a:bodyPr wrap="square">
            <a:spAutoFit/>
          </a:bodyPr>
          <a:lstStyle/>
          <a:p>
            <a:r>
              <a:rPr lang="en-US" b="1" i="0" dirty="0">
                <a:solidFill>
                  <a:srgbClr val="000000"/>
                </a:solidFill>
                <a:effectLst/>
                <a:latin typeface="inter-bold"/>
              </a:rPr>
              <a:t>F-measure:</a:t>
            </a:r>
            <a:r>
              <a:rPr lang="en-US" b="0" i="0" dirty="0">
                <a:solidFill>
                  <a:srgbClr val="000000"/>
                </a:solidFill>
                <a:effectLst/>
                <a:latin typeface="inter-regular"/>
              </a:rPr>
              <a:t> If two models have low precision and high recall or vice versa, it is difficult to compare these models. So, for this purpose, we can use F-score. This score helps us to evaluate the recall and precision at the same time. The F-score is maximum if the recall is equal to the precision. It can be calculated using the below formula:</a:t>
            </a:r>
            <a:endParaRPr lang="en-US" b="0" i="0" dirty="0">
              <a:solidFill>
                <a:srgbClr val="000000"/>
              </a:solidFill>
              <a:effectLst/>
              <a:latin typeface="inter-regular"/>
            </a:endParaRPr>
          </a:p>
          <a:p>
            <a:endParaRPr lang="en-US" dirty="0">
              <a:solidFill>
                <a:srgbClr val="000000"/>
              </a:solidFill>
              <a:latin typeface="inter-regular"/>
            </a:endParaRPr>
          </a:p>
          <a:p>
            <a:endParaRPr lang="en-IN" dirty="0"/>
          </a:p>
        </p:txBody>
      </p:sp>
      <p:pic>
        <p:nvPicPr>
          <p:cNvPr id="7" name="Picture 6"/>
          <p:cNvPicPr>
            <a:picLocks noChangeAspect="1"/>
          </p:cNvPicPr>
          <p:nvPr/>
        </p:nvPicPr>
        <p:blipFill>
          <a:blip r:embed="rId2"/>
          <a:stretch>
            <a:fillRect/>
          </a:stretch>
        </p:blipFill>
        <p:spPr>
          <a:xfrm>
            <a:off x="971601" y="4201264"/>
            <a:ext cx="8232544" cy="66789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NumPy Array Iterating</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pPr algn="l"/>
            <a:r>
              <a:rPr lang="en-US" sz="2000" b="0" i="0" dirty="0">
                <a:solidFill>
                  <a:srgbClr val="000000"/>
                </a:solidFill>
                <a:effectLst/>
                <a:latin typeface="Verdana" panose="020B0604030504040204" pitchFamily="34" charset="0"/>
              </a:rPr>
              <a:t>Iterating means going through elements one by one.</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As we deal with multi-dimensional arrays in </a:t>
            </a:r>
            <a:r>
              <a:rPr lang="en-US" sz="2000" b="0" i="0" dirty="0" err="1">
                <a:solidFill>
                  <a:srgbClr val="000000"/>
                </a:solidFill>
                <a:effectLst/>
                <a:latin typeface="Verdana" panose="020B0604030504040204" pitchFamily="34" charset="0"/>
              </a:rPr>
              <a:t>numpy</a:t>
            </a:r>
            <a:r>
              <a:rPr lang="en-US" sz="2000" b="0" i="0" dirty="0">
                <a:solidFill>
                  <a:srgbClr val="000000"/>
                </a:solidFill>
                <a:effectLst/>
                <a:latin typeface="Verdana" panose="020B0604030504040204" pitchFamily="34" charset="0"/>
              </a:rPr>
              <a:t>, we can do this using basic for loop.</a:t>
            </a:r>
            <a:endParaRPr lang="en-US" sz="2000" b="0" i="0" dirty="0">
              <a:solidFill>
                <a:srgbClr val="000000"/>
              </a:solidFill>
              <a:effectLst/>
              <a:latin typeface="Verdana" panose="020B0604030504040204" pitchFamily="34" charset="0"/>
            </a:endParaRPr>
          </a:p>
          <a:p>
            <a:pPr algn="l"/>
            <a:r>
              <a:rPr lang="en-US" sz="2000" b="0" i="0" dirty="0">
                <a:solidFill>
                  <a:srgbClr val="000000"/>
                </a:solidFill>
                <a:effectLst/>
                <a:latin typeface="Verdana" panose="020B0604030504040204" pitchFamily="34" charset="0"/>
              </a:rPr>
              <a:t>If we iterate on a 1-D array it will go through each element one by one.</a:t>
            </a:r>
            <a:endParaRPr lang="en-US" sz="2000"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IN"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Cross Validation</a:t>
            </a:r>
            <a:endParaRPr lang="en-IN" dirty="0"/>
          </a:p>
        </p:txBody>
      </p:sp>
      <p:sp>
        <p:nvSpPr>
          <p:cNvPr id="3" name="Content Placeholder 2"/>
          <p:cNvSpPr>
            <a:spLocks noGrp="1"/>
          </p:cNvSpPr>
          <p:nvPr>
            <p:ph idx="1"/>
          </p:nvPr>
        </p:nvSpPr>
        <p:spPr>
          <a:xfrm>
            <a:off x="457200" y="836712"/>
            <a:ext cx="8229600" cy="5289451"/>
          </a:xfrm>
        </p:spPr>
        <p:txBody>
          <a:bodyPr>
            <a:normAutofit lnSpcReduction="10000"/>
          </a:bodyPr>
          <a:lstStyle/>
          <a:p>
            <a:r>
              <a:rPr lang="en-US" sz="1600" b="0" i="0" dirty="0">
                <a:solidFill>
                  <a:srgbClr val="222222"/>
                </a:solidFill>
                <a:effectLst/>
                <a:latin typeface="Lato" panose="020F0502020204030203" pitchFamily="34" charset="0"/>
              </a:rPr>
              <a:t>Cross-Validation is a technique used to assess how well our Machine learning models perform on unseen data</a:t>
            </a:r>
            <a:endParaRPr lang="en-US" sz="1600" b="0" i="0" dirty="0">
              <a:solidFill>
                <a:srgbClr val="222222"/>
              </a:solidFill>
              <a:effectLst/>
              <a:latin typeface="Lato" panose="020F0502020204030203" pitchFamily="34" charset="0"/>
            </a:endParaRPr>
          </a:p>
          <a:p>
            <a:r>
              <a:rPr lang="en-US" sz="1600" b="1" i="0" dirty="0">
                <a:solidFill>
                  <a:srgbClr val="222222"/>
                </a:solidFill>
                <a:effectLst/>
                <a:latin typeface="Lato" panose="020F0502020204030203" pitchFamily="34" charset="0"/>
              </a:rPr>
              <a:t>Why do we need Cross-Validation?</a:t>
            </a:r>
            <a:endParaRPr lang="en-US" sz="1600" b="1" i="0" dirty="0">
              <a:solidFill>
                <a:srgbClr val="222222"/>
              </a:solidFill>
              <a:effectLst/>
              <a:latin typeface="Lato" panose="020F0502020204030203" pitchFamily="34" charset="0"/>
            </a:endParaRPr>
          </a:p>
          <a:p>
            <a:endParaRPr lang="en-US" sz="1600" b="1" dirty="0">
              <a:solidFill>
                <a:srgbClr val="222222"/>
              </a:solidFill>
              <a:latin typeface="Lato" panose="020F0502020204030203" pitchFamily="34" charset="0"/>
            </a:endParaRPr>
          </a:p>
          <a:p>
            <a:r>
              <a:rPr lang="en-US" sz="1800" b="0" i="0" dirty="0">
                <a:solidFill>
                  <a:srgbClr val="222222"/>
                </a:solidFill>
                <a:effectLst/>
                <a:latin typeface="Lato" panose="020F0502020204030203" pitchFamily="34" charset="0"/>
              </a:rPr>
              <a:t>Suppose you build a machine learning model to solve a problem, and you have trained the model on a given dataset. When you check the accuracy of the model on the training data, it is close to 95%. Does this mean that your model has trained very well, and it is the best model because of the high accuracy?</a:t>
            </a:r>
            <a:endParaRPr lang="en-US" sz="180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No, it’s not! Because your model is trained on the given data, it knows the data well, captured even the minute variations(noise), and has generalized very well over the given data. If you expose the model to completely new, unseen data, it might not predict with the same accuracy and it might fail to generalize over the new data. This problem is called over-fitting.</a:t>
            </a:r>
            <a:endParaRPr lang="en-US" sz="1800" b="0" i="0" dirty="0">
              <a:solidFill>
                <a:srgbClr val="222222"/>
              </a:solidFill>
              <a:effectLst/>
              <a:latin typeface="Lato" panose="020F0502020204030203" pitchFamily="34" charset="0"/>
            </a:endParaRPr>
          </a:p>
          <a:p>
            <a:r>
              <a:rPr lang="en-US" sz="2400" b="0" i="0" dirty="0">
                <a:solidFill>
                  <a:srgbClr val="222222"/>
                </a:solidFill>
                <a:effectLst/>
                <a:latin typeface="Lato" panose="020F0502020204030203" pitchFamily="34" charset="0"/>
              </a:rPr>
              <a:t>Sometimes the model doesn’t train well on the training set as it’s not able to find patterns. In this case, it wouldn’t perform well on the test set as well. This problem is called Under-fitting.</a:t>
            </a:r>
            <a:endParaRPr lang="en-US" sz="240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1800" dirty="0"/>
              <a:t>Cross-Validation is a resampling technique with the fundamental idea of splitting the dataset into 2 parts- training data and test data. </a:t>
            </a:r>
            <a:endParaRPr lang="en-US" sz="1800" dirty="0"/>
          </a:p>
          <a:p>
            <a:r>
              <a:rPr lang="en-US" sz="1800" dirty="0"/>
              <a:t>Train data is used to train the model and the unseen test data is used for prediction. If the model performs well over the test data and gives good accuracy, it means the model hasn’t overfitted the training data and can be used for prediction.</a:t>
            </a:r>
            <a:endParaRPr lang="en-US" sz="1800" dirty="0"/>
          </a:p>
          <a:p>
            <a:endParaRPr lang="en-IN" sz="1800"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222222"/>
                </a:solidFill>
                <a:effectLst/>
                <a:latin typeface="Lato" panose="020F0502020204030203" pitchFamily="34" charset="0"/>
              </a:rPr>
              <a:t>1. Hold Out method</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000" b="0" i="0" dirty="0">
                <a:solidFill>
                  <a:srgbClr val="222222"/>
                </a:solidFill>
                <a:effectLst/>
                <a:latin typeface="Lato" panose="020F0502020204030203" pitchFamily="34" charset="0"/>
              </a:rPr>
              <a:t>This is the simplest evaluation method and is widely used in Machine Learning projects. Here the entire dataset(population) is divided into 2 sets – train set and test set. The data can be divided into 70-30 or 60-40, 75-25 or 80-20, or even 50-50 depending on the use case. As a rule, the proportion of training data has to be larger than the test data.</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The data split happens randomly, and we can’t be sure which data ends up in the train and test bucket during the split unless we specify </a:t>
            </a:r>
            <a:r>
              <a:rPr lang="en-US" sz="1200" b="0" i="0" dirty="0" err="1">
                <a:solidFill>
                  <a:srgbClr val="222222"/>
                </a:solidFill>
                <a:effectLst/>
                <a:latin typeface="Lato" panose="020F0502020204030203" pitchFamily="34" charset="0"/>
              </a:rPr>
              <a:t>random_state</a:t>
            </a:r>
            <a:r>
              <a:rPr lang="en-US" sz="1200" b="0" i="0" dirty="0">
                <a:solidFill>
                  <a:srgbClr val="222222"/>
                </a:solidFill>
                <a:effectLst/>
                <a:latin typeface="Lato" panose="020F0502020204030203" pitchFamily="34" charset="0"/>
              </a:rPr>
              <a:t>. This can lead to extremely high variance and every time, the split changes, the accuracy will also change.</a:t>
            </a:r>
            <a:endParaRPr lang="en-US" sz="2000" b="0" i="0" dirty="0">
              <a:solidFill>
                <a:srgbClr val="222222"/>
              </a:solidFill>
              <a:effectLst/>
              <a:latin typeface="Lato" panose="020F0502020204030203" pitchFamily="34" charset="0"/>
            </a:endParaRPr>
          </a:p>
          <a:p>
            <a:r>
              <a:rPr lang="en-IN" sz="2000" dirty="0"/>
              <a:t>X = [10,20,30,40,50,60,70,80,90,100]</a:t>
            </a:r>
            <a:endParaRPr lang="en-US" sz="2000" dirty="0">
              <a:solidFill>
                <a:srgbClr val="222222"/>
              </a:solidFill>
              <a:latin typeface="Lato" panose="020F0502020204030203" pitchFamily="34" charset="0"/>
            </a:endParaRPr>
          </a:p>
          <a:p>
            <a:pPr algn="l"/>
            <a:r>
              <a:rPr lang="en-US" sz="1800" b="0" i="0" dirty="0">
                <a:solidFill>
                  <a:srgbClr val="222222"/>
                </a:solidFill>
                <a:effectLst/>
                <a:latin typeface="Lato" panose="020F0502020204030203" pitchFamily="34" charset="0"/>
              </a:rPr>
              <a:t>X = [10,20,30,40,50,60,70,80,90,100]</a:t>
            </a:r>
            <a:endParaRPr lang="en-US" sz="1800" b="0" i="0" dirty="0">
              <a:solidFill>
                <a:srgbClr val="222222"/>
              </a:solidFill>
              <a:effectLst/>
              <a:latin typeface="Lato" panose="020F0502020204030203" pitchFamily="34" charset="0"/>
            </a:endParaRPr>
          </a:p>
          <a:p>
            <a:pPr algn="l"/>
            <a:r>
              <a:rPr lang="en-US" sz="1800" b="0" i="0" dirty="0">
                <a:solidFill>
                  <a:srgbClr val="222222"/>
                </a:solidFill>
                <a:effectLst/>
                <a:latin typeface="Lato" panose="020F0502020204030203" pitchFamily="34" charset="0"/>
              </a:rPr>
              <a:t>train, test= </a:t>
            </a:r>
            <a:r>
              <a:rPr lang="en-US" sz="1800" b="0" i="0" dirty="0" err="1">
                <a:solidFill>
                  <a:srgbClr val="222222"/>
                </a:solidFill>
                <a:effectLst/>
                <a:latin typeface="Lato" panose="020F0502020204030203" pitchFamily="34" charset="0"/>
              </a:rPr>
              <a:t>train_test_split</a:t>
            </a:r>
            <a:r>
              <a:rPr lang="en-US" sz="1800" b="0" i="0" dirty="0">
                <a:solidFill>
                  <a:srgbClr val="222222"/>
                </a:solidFill>
                <a:effectLst/>
                <a:latin typeface="Lato" panose="020F0502020204030203" pitchFamily="34" charset="0"/>
              </a:rPr>
              <a:t>(</a:t>
            </a:r>
            <a:r>
              <a:rPr lang="en-US" sz="1800" b="0" i="0" dirty="0" err="1">
                <a:solidFill>
                  <a:srgbClr val="222222"/>
                </a:solidFill>
                <a:effectLst/>
                <a:latin typeface="Lato" panose="020F0502020204030203" pitchFamily="34" charset="0"/>
              </a:rPr>
              <a:t>X,test_size</a:t>
            </a:r>
            <a:r>
              <a:rPr lang="en-US" sz="1800" b="0" i="0" dirty="0">
                <a:solidFill>
                  <a:srgbClr val="222222"/>
                </a:solidFill>
                <a:effectLst/>
                <a:latin typeface="Lato" panose="020F0502020204030203" pitchFamily="34" charset="0"/>
              </a:rPr>
              <a:t>=0.3, </a:t>
            </a:r>
            <a:r>
              <a:rPr lang="en-US" sz="1800" b="0" i="0" dirty="0" err="1">
                <a:solidFill>
                  <a:srgbClr val="222222"/>
                </a:solidFill>
                <a:effectLst/>
                <a:latin typeface="Lato" panose="020F0502020204030203" pitchFamily="34" charset="0"/>
              </a:rPr>
              <a:t>random_state</a:t>
            </a:r>
            <a:r>
              <a:rPr lang="en-US" sz="1800" b="0" i="0" dirty="0">
                <a:solidFill>
                  <a:srgbClr val="222222"/>
                </a:solidFill>
                <a:effectLst/>
                <a:latin typeface="Lato" panose="020F0502020204030203" pitchFamily="34" charset="0"/>
              </a:rPr>
              <a:t>=1)</a:t>
            </a:r>
            <a:endParaRPr lang="en-US" sz="1800" b="0" i="0" dirty="0">
              <a:solidFill>
                <a:srgbClr val="222222"/>
              </a:solidFill>
              <a:effectLst/>
              <a:latin typeface="Lato" panose="020F0502020204030203" pitchFamily="34" charset="0"/>
            </a:endParaRPr>
          </a:p>
          <a:p>
            <a:r>
              <a:rPr lang="en-IN" sz="1800" b="0" i="0" dirty="0">
                <a:solidFill>
                  <a:srgbClr val="222222"/>
                </a:solidFill>
                <a:effectLst/>
                <a:latin typeface="Lato" panose="020F0502020204030203" pitchFamily="34" charset="0"/>
              </a:rPr>
              <a:t>print(“</a:t>
            </a:r>
            <a:r>
              <a:rPr lang="en-IN" sz="1800" b="0" i="0" dirty="0" err="1">
                <a:solidFill>
                  <a:srgbClr val="222222"/>
                </a:solidFill>
                <a:effectLst/>
                <a:latin typeface="Lato" panose="020F0502020204030203" pitchFamily="34" charset="0"/>
              </a:rPr>
              <a:t>Train:”,train,”Test</a:t>
            </a:r>
            <a:r>
              <a:rPr lang="en-IN" sz="1800" b="0" i="0" dirty="0">
                <a:solidFill>
                  <a:srgbClr val="222222"/>
                </a:solidFill>
                <a:effectLst/>
                <a:latin typeface="Lato" panose="020F0502020204030203" pitchFamily="34" charset="0"/>
              </a:rPr>
              <a:t>:” ,test)</a:t>
            </a:r>
            <a:endParaRPr lang="en-IN" sz="1800"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b="1" i="0" dirty="0">
                <a:solidFill>
                  <a:srgbClr val="222222"/>
                </a:solidFill>
                <a:effectLst/>
                <a:latin typeface="Lato" panose="020F0502020204030203" pitchFamily="34" charset="0"/>
              </a:rPr>
              <a:t>2. Leave One Out Cross-Validation</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1800" b="0" i="0" dirty="0">
                <a:solidFill>
                  <a:srgbClr val="222222"/>
                </a:solidFill>
                <a:effectLst/>
                <a:latin typeface="Lato" panose="020F0502020204030203" pitchFamily="34" charset="0"/>
              </a:rPr>
              <a:t>In this method, we divide the data into train and test sets – but with a twist. Instead of dividing the data into 2 subsets, we select a single observation as test data, and everything else is labeled as training data and the model is trained. Now the 2nd observation is selected as test data and the model is trained on the remaining data.</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IN" sz="1800" dirty="0"/>
          </a:p>
        </p:txBody>
      </p:sp>
      <p:pic>
        <p:nvPicPr>
          <p:cNvPr id="4" name="Picture 3"/>
          <p:cNvPicPr>
            <a:picLocks noChangeAspect="1"/>
          </p:cNvPicPr>
          <p:nvPr/>
        </p:nvPicPr>
        <p:blipFill>
          <a:blip r:embed="rId1"/>
          <a:stretch>
            <a:fillRect/>
          </a:stretch>
        </p:blipFill>
        <p:spPr>
          <a:xfrm>
            <a:off x="914400" y="1938337"/>
            <a:ext cx="7315200" cy="2981325"/>
          </a:xfrm>
          <a:prstGeom prst="rect">
            <a:avLst/>
          </a:prstGeom>
        </p:spPr>
      </p:pic>
      <p:sp>
        <p:nvSpPr>
          <p:cNvPr id="6" name="TextBox 5"/>
          <p:cNvSpPr txBox="1"/>
          <p:nvPr/>
        </p:nvSpPr>
        <p:spPr>
          <a:xfrm>
            <a:off x="755576" y="4919662"/>
            <a:ext cx="7848872"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This process continues ‘n’ times and the average of all these iterations is calculated and estimated as the test set error.</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3131840" y="5744558"/>
            <a:ext cx="2664296" cy="1122521"/>
          </a:xfrm>
          <a:prstGeom prst="rect">
            <a:avLst/>
          </a:prstGeom>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US" sz="1800" dirty="0"/>
              <a:t>from </a:t>
            </a:r>
            <a:r>
              <a:rPr lang="en-US" sz="1800" dirty="0" err="1"/>
              <a:t>sklearn.model_selection</a:t>
            </a:r>
            <a:r>
              <a:rPr lang="en-US" sz="1800" dirty="0"/>
              <a:t> import </a:t>
            </a:r>
            <a:r>
              <a:rPr lang="en-US" sz="1800" dirty="0" err="1"/>
              <a:t>LeaveOneOutX</a:t>
            </a:r>
            <a:r>
              <a:rPr lang="en-US" sz="1800" dirty="0"/>
              <a:t> = [10,20,30,40,50,60,70,80,90,100]</a:t>
            </a:r>
            <a:endParaRPr lang="en-US" sz="1800" dirty="0"/>
          </a:p>
          <a:p>
            <a:pPr marL="0" indent="0">
              <a:buNone/>
            </a:pPr>
            <a:endParaRPr lang="en-US" sz="1800" dirty="0"/>
          </a:p>
          <a:p>
            <a:pPr marL="0" indent="0">
              <a:buNone/>
            </a:pPr>
            <a:r>
              <a:rPr lang="en-US" sz="1800" dirty="0"/>
              <a:t>l = </a:t>
            </a:r>
            <a:r>
              <a:rPr lang="en-US" sz="1800" dirty="0" err="1"/>
              <a:t>LeaveOneOut</a:t>
            </a:r>
            <a:r>
              <a:rPr lang="en-US" sz="1800" dirty="0"/>
              <a:t>()</a:t>
            </a:r>
            <a:endParaRPr lang="en-US" sz="1800" dirty="0"/>
          </a:p>
          <a:p>
            <a:pPr marL="0" indent="0">
              <a:buNone/>
            </a:pPr>
            <a:endParaRPr lang="en-US" sz="1800" dirty="0"/>
          </a:p>
          <a:p>
            <a:pPr marL="0" indent="0">
              <a:buNone/>
            </a:pPr>
            <a:r>
              <a:rPr lang="en-US" sz="1800" dirty="0"/>
              <a:t>for train, test in </a:t>
            </a:r>
            <a:r>
              <a:rPr lang="en-US" sz="1800" dirty="0" err="1"/>
              <a:t>l.split</a:t>
            </a:r>
            <a:r>
              <a:rPr lang="en-US" sz="1800" dirty="0"/>
              <a:t>(X):</a:t>
            </a:r>
            <a:endParaRPr lang="en-US" sz="1800" dirty="0"/>
          </a:p>
          <a:p>
            <a:pPr marL="0" indent="0">
              <a:buNone/>
            </a:pPr>
            <a:endParaRPr lang="en-US" sz="1800" dirty="0"/>
          </a:p>
          <a:p>
            <a:pPr marL="0" indent="0">
              <a:buNone/>
            </a:pPr>
            <a:r>
              <a:rPr lang="en-US" sz="1800" dirty="0"/>
              <a:t>    print("%s %s"% (</a:t>
            </a:r>
            <a:r>
              <a:rPr lang="en-US" sz="1800" dirty="0" err="1"/>
              <a:t>train,test</a:t>
            </a:r>
            <a:r>
              <a:rPr lang="en-US" sz="1800" dirty="0"/>
              <a:t>))</a:t>
            </a:r>
            <a:endParaRPr lang="en-US" sz="1800" dirty="0"/>
          </a:p>
          <a:p>
            <a:pPr marL="0" indent="0">
              <a:buNone/>
            </a:pPr>
            <a:endParaRPr lang="en-US" sz="1800" dirty="0"/>
          </a:p>
          <a:p>
            <a:pPr marL="0" indent="0">
              <a:buNone/>
            </a:pPr>
            <a:endParaRPr lang="en-IN" sz="1800"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Lato" panose="020F0502020204030203" pitchFamily="34" charset="0"/>
              </a:rPr>
              <a:t>3. K-Fold Cross-Validation</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620688"/>
            <a:ext cx="8229600" cy="6237312"/>
          </a:xfrm>
        </p:spPr>
        <p:txBody>
          <a:bodyPr>
            <a:normAutofit/>
          </a:bodyPr>
          <a:lstStyle/>
          <a:p>
            <a:r>
              <a:rPr lang="en-US" sz="1800" b="0" i="0" dirty="0">
                <a:solidFill>
                  <a:srgbClr val="222222"/>
                </a:solidFill>
                <a:effectLst/>
                <a:latin typeface="Lato" panose="020F0502020204030203" pitchFamily="34" charset="0"/>
              </a:rPr>
              <a:t>In this resampling technique, the whole data is divided into k sets of almost equal sizes. </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The first set is selected as the test set and the model is trained on the remaining k-1 sets. </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The test error rate is then calculated after fitting the model to the test data.</a:t>
            </a:r>
            <a:endParaRPr lang="en-US" sz="1800" dirty="0">
              <a:solidFill>
                <a:srgbClr val="222222"/>
              </a:solidFill>
              <a:latin typeface="Lato" panose="020F0502020204030203" pitchFamily="34" charset="0"/>
            </a:endParaRPr>
          </a:p>
          <a:p>
            <a:r>
              <a:rPr lang="en-US" sz="1800" b="0" i="0" dirty="0">
                <a:solidFill>
                  <a:srgbClr val="222222"/>
                </a:solidFill>
                <a:effectLst/>
                <a:latin typeface="Lato" panose="020F0502020204030203" pitchFamily="34" charset="0"/>
              </a:rPr>
              <a:t>In the second iteration, the 2nd set is selected as a test set and the remaining k-1 sets are used to train the data and the error is calculated. This process continues for all the k sets.</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IN" sz="1800" dirty="0"/>
          </a:p>
        </p:txBody>
      </p:sp>
      <p:pic>
        <p:nvPicPr>
          <p:cNvPr id="4" name="Picture 3"/>
          <p:cNvPicPr>
            <a:picLocks noChangeAspect="1"/>
          </p:cNvPicPr>
          <p:nvPr/>
        </p:nvPicPr>
        <p:blipFill>
          <a:blip r:embed="rId1"/>
          <a:stretch>
            <a:fillRect/>
          </a:stretch>
        </p:blipFill>
        <p:spPr>
          <a:xfrm>
            <a:off x="1547664" y="3284984"/>
            <a:ext cx="5286375" cy="2619375"/>
          </a:xfrm>
          <a:prstGeom prst="rect">
            <a:avLst/>
          </a:prstGeom>
        </p:spPr>
      </p:pic>
      <p:sp>
        <p:nvSpPr>
          <p:cNvPr id="6" name="TextBox 5"/>
          <p:cNvSpPr txBox="1"/>
          <p:nvPr/>
        </p:nvSpPr>
        <p:spPr>
          <a:xfrm>
            <a:off x="6732240" y="2780928"/>
            <a:ext cx="4572000" cy="2308324"/>
          </a:xfrm>
          <a:prstGeom prst="rect">
            <a:avLst/>
          </a:prstGeom>
          <a:noFill/>
        </p:spPr>
        <p:txBody>
          <a:bodyPr wrap="square">
            <a:spAutoFit/>
          </a:bodyPr>
          <a:lstStyle/>
          <a:p>
            <a:r>
              <a:rPr lang="en-US" b="0" i="0" dirty="0">
                <a:solidFill>
                  <a:srgbClr val="222222"/>
                </a:solidFill>
                <a:effectLst/>
                <a:latin typeface="Lato" panose="020F0502020204030203" pitchFamily="34" charset="0"/>
              </a:rPr>
              <a:t>In K-Fold CV, the no of folds k is less than the number of observations in the data (k&lt;n) and we are averaging the outputs of k fitted models that are somewhat less correlated with each other since the overlap between the training sets in each model is smaller. This leads to </a:t>
            </a:r>
            <a:r>
              <a:rPr lang="en-US" b="1" i="0" dirty="0">
                <a:solidFill>
                  <a:srgbClr val="222222"/>
                </a:solidFill>
                <a:effectLst/>
                <a:latin typeface="Lato" panose="020F0502020204030203" pitchFamily="34" charset="0"/>
              </a:rPr>
              <a:t>low variance</a:t>
            </a:r>
            <a:r>
              <a:rPr lang="en-US" b="0" i="0" dirty="0">
                <a:solidFill>
                  <a:srgbClr val="222222"/>
                </a:solidFill>
                <a:effectLst/>
                <a:latin typeface="Lato" panose="020F0502020204030203" pitchFamily="34" charset="0"/>
              </a:rPr>
              <a:t> then LOOCV.</a:t>
            </a:r>
            <a:endParaRPr lang="en-IN"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000" b="0" i="0" dirty="0">
                <a:solidFill>
                  <a:srgbClr val="222222"/>
                </a:solidFill>
                <a:effectLst/>
                <a:latin typeface="Lato" panose="020F0502020204030203" pitchFamily="34" charset="0"/>
              </a:rPr>
              <a:t>The best part about this method is each data point gets to be in the test set exactly once and gets to be part of the training set k-1 times. </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As the number of folds k increases, the variance also decreases (low variance). This method leads to </a:t>
            </a:r>
            <a:r>
              <a:rPr lang="en-US" sz="2000" b="1" i="0" dirty="0">
                <a:solidFill>
                  <a:srgbClr val="222222"/>
                </a:solidFill>
                <a:effectLst/>
                <a:latin typeface="Lato" panose="020F0502020204030203" pitchFamily="34" charset="0"/>
              </a:rPr>
              <a:t>intermediate bias</a:t>
            </a:r>
            <a:r>
              <a:rPr lang="en-US" sz="2000" b="0" i="0" dirty="0">
                <a:solidFill>
                  <a:srgbClr val="222222"/>
                </a:solidFill>
                <a:effectLst/>
                <a:latin typeface="Lato" panose="020F0502020204030203" pitchFamily="34" charset="0"/>
              </a:rPr>
              <a:t> because each training set contains fewer observations (k-1)n/k than the Leave One Out method but more than the Hold Out method.</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800" b="0" i="0" dirty="0">
                <a:solidFill>
                  <a:srgbClr val="222222"/>
                </a:solidFill>
                <a:effectLst/>
                <a:latin typeface="Lato" panose="020F0502020204030203" pitchFamily="34" charset="0"/>
              </a:rPr>
              <a:t>Typically, K-fold Cross Validation is performed using k=5 or k=10 as these values have been empirically shown to yield test error estimates that neither have high bias nor high variance.</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r>
              <a:rPr lang="en-US" sz="1800" dirty="0"/>
              <a:t>from </a:t>
            </a:r>
            <a:r>
              <a:rPr lang="en-US" sz="1800" dirty="0" err="1"/>
              <a:t>sklearn.model_selection</a:t>
            </a:r>
            <a:r>
              <a:rPr lang="en-US" sz="1800" dirty="0"/>
              <a:t> import </a:t>
            </a:r>
            <a:r>
              <a:rPr lang="en-US" sz="1800" dirty="0" err="1"/>
              <a:t>Kfold</a:t>
            </a:r>
            <a:endParaRPr lang="en-US" sz="1800" dirty="0">
              <a:solidFill>
                <a:srgbClr val="222222"/>
              </a:solidFill>
              <a:latin typeface="Lato" panose="020F0502020204030203" pitchFamily="34" charset="0"/>
            </a:endParaRPr>
          </a:p>
          <a:p>
            <a:r>
              <a:rPr lang="it-IT" sz="1800" dirty="0"/>
              <a:t>X = ["a",'b','c','d','e','f’]</a:t>
            </a:r>
            <a:endParaRPr lang="en-US" sz="1800" dirty="0">
              <a:solidFill>
                <a:srgbClr val="222222"/>
              </a:solidFill>
              <a:latin typeface="Lato" panose="020F0502020204030203" pitchFamily="34" charset="0"/>
            </a:endParaRPr>
          </a:p>
          <a:p>
            <a:r>
              <a:rPr lang="en-IN" sz="1800" dirty="0" err="1"/>
              <a:t>kf</a:t>
            </a:r>
            <a:r>
              <a:rPr lang="en-IN" sz="1800" dirty="0"/>
              <a:t>=</a:t>
            </a:r>
            <a:r>
              <a:rPr lang="en-IN" sz="1800" dirty="0" err="1"/>
              <a:t>KFold</a:t>
            </a:r>
            <a:r>
              <a:rPr lang="en-IN" sz="1800" dirty="0"/>
              <a:t>(</a:t>
            </a:r>
            <a:r>
              <a:rPr lang="en-IN" sz="1800" dirty="0" err="1"/>
              <a:t>n_splits</a:t>
            </a:r>
            <a:r>
              <a:rPr lang="en-IN" sz="1800" dirty="0"/>
              <a:t>=3,shuffle=</a:t>
            </a:r>
            <a:r>
              <a:rPr lang="en-IN" sz="1800" dirty="0" err="1"/>
              <a:t>False,random_state</a:t>
            </a:r>
            <a:r>
              <a:rPr lang="en-IN" sz="1800" dirty="0"/>
              <a:t>=None)</a:t>
            </a:r>
            <a:endParaRPr lang="en-US" sz="1800" dirty="0">
              <a:solidFill>
                <a:srgbClr val="222222"/>
              </a:solidFill>
              <a:latin typeface="Lato" panose="020F0502020204030203" pitchFamily="34" charset="0"/>
            </a:endParaRPr>
          </a:p>
          <a:p>
            <a:r>
              <a:rPr lang="en-US" sz="1800" dirty="0"/>
              <a:t>for </a:t>
            </a:r>
            <a:r>
              <a:rPr lang="en-US" sz="1800" dirty="0" err="1"/>
              <a:t>train,test</a:t>
            </a:r>
            <a:r>
              <a:rPr lang="en-US" sz="1800" dirty="0"/>
              <a:t> in </a:t>
            </a:r>
            <a:r>
              <a:rPr lang="en-US" sz="1800" dirty="0" err="1"/>
              <a:t>kf.split</a:t>
            </a:r>
            <a:r>
              <a:rPr lang="en-US" sz="1800" dirty="0"/>
              <a:t>(X):</a:t>
            </a:r>
            <a:endParaRPr lang="en-US" sz="1800" dirty="0"/>
          </a:p>
          <a:p>
            <a:r>
              <a:rPr lang="en-US" sz="1800" dirty="0"/>
              <a:t>    print("Train </a:t>
            </a:r>
            <a:r>
              <a:rPr lang="en-US" sz="1800" dirty="0" err="1"/>
              <a:t>data",train,"Test</a:t>
            </a:r>
            <a:r>
              <a:rPr lang="en-US" sz="1800" dirty="0"/>
              <a:t> </a:t>
            </a:r>
            <a:r>
              <a:rPr lang="en-US" sz="1800" dirty="0" err="1"/>
              <a:t>data",test</a:t>
            </a:r>
            <a:r>
              <a:rPr lang="en-US" sz="1800" dirty="0"/>
              <a:t>)</a:t>
            </a:r>
            <a:endParaRPr lang="en-IN" sz="1800"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Lato" panose="020F0502020204030203" pitchFamily="34" charset="0"/>
              </a:rPr>
              <a:t>4</a:t>
            </a:r>
            <a:r>
              <a:rPr lang="en-IN" sz="2700" b="1" i="0" dirty="0">
                <a:solidFill>
                  <a:srgbClr val="222222"/>
                </a:solidFill>
                <a:effectLst/>
                <a:latin typeface="Lato" panose="020F0502020204030203" pitchFamily="34" charset="0"/>
              </a:rPr>
              <a:t>. Stratified K-Fold Cross-Validation</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1800" b="0" i="0" dirty="0">
                <a:solidFill>
                  <a:srgbClr val="222222"/>
                </a:solidFill>
                <a:effectLst/>
                <a:latin typeface="Lato" panose="020F0502020204030203" pitchFamily="34" charset="0"/>
              </a:rPr>
              <a:t>This is a slight variation from K-Fold Cross Validation, which uses </a:t>
            </a:r>
            <a:r>
              <a:rPr lang="en-US" sz="1800" b="1" i="0" dirty="0">
                <a:solidFill>
                  <a:srgbClr val="222222"/>
                </a:solidFill>
                <a:effectLst/>
                <a:latin typeface="Lato" panose="020F0502020204030203" pitchFamily="34" charset="0"/>
              </a:rPr>
              <a:t>‘stratified sampling’</a:t>
            </a:r>
            <a:r>
              <a:rPr lang="en-US" sz="1800" b="0" i="0" dirty="0">
                <a:solidFill>
                  <a:srgbClr val="222222"/>
                </a:solidFill>
                <a:effectLst/>
                <a:latin typeface="Lato" panose="020F0502020204030203" pitchFamily="34" charset="0"/>
              </a:rPr>
              <a:t> instead of ‘random sampling.’</a:t>
            </a:r>
            <a:endParaRPr lang="en-US" sz="1800" b="0" i="0" dirty="0">
              <a:solidFill>
                <a:srgbClr val="222222"/>
              </a:solidFill>
              <a:effectLst/>
              <a:latin typeface="Lato" panose="020F0502020204030203" pitchFamily="34" charset="0"/>
            </a:endParaRPr>
          </a:p>
          <a:p>
            <a:endParaRPr lang="en-US" sz="2200" b="0" i="0" dirty="0">
              <a:solidFill>
                <a:srgbClr val="222222"/>
              </a:solidFill>
              <a:effectLst/>
              <a:latin typeface="Lato" panose="020F0502020204030203" pitchFamily="34" charset="0"/>
            </a:endParaRPr>
          </a:p>
          <a:p>
            <a:r>
              <a:rPr lang="en-US" sz="2200" b="0" i="0" dirty="0">
                <a:solidFill>
                  <a:srgbClr val="222222"/>
                </a:solidFill>
                <a:effectLst/>
                <a:latin typeface="Lato" panose="020F0502020204030203" pitchFamily="34" charset="0"/>
              </a:rPr>
              <a:t>Suppose your data contains reviews for a cosmetic product used by both the male and female population. </a:t>
            </a:r>
            <a:endParaRPr lang="en-US" sz="2200" b="0" i="0" dirty="0">
              <a:solidFill>
                <a:srgbClr val="222222"/>
              </a:solidFill>
              <a:effectLst/>
              <a:latin typeface="Lato" panose="020F0502020204030203" pitchFamily="34" charset="0"/>
            </a:endParaRPr>
          </a:p>
          <a:p>
            <a:r>
              <a:rPr lang="en-US" sz="2200" b="0" i="0" dirty="0">
                <a:solidFill>
                  <a:srgbClr val="222222"/>
                </a:solidFill>
                <a:effectLst/>
                <a:latin typeface="Lato" panose="020F0502020204030203" pitchFamily="34" charset="0"/>
              </a:rPr>
              <a:t>When we perform random sampling to split the data into train and test sets, there is a possibility that most of the data representing males is not represented in training data but might end up in test data. </a:t>
            </a:r>
            <a:endParaRPr lang="en-US" sz="2200" b="0" i="0" dirty="0">
              <a:solidFill>
                <a:srgbClr val="222222"/>
              </a:solidFill>
              <a:effectLst/>
              <a:latin typeface="Lato" panose="020F0502020204030203" pitchFamily="34" charset="0"/>
            </a:endParaRPr>
          </a:p>
          <a:p>
            <a:r>
              <a:rPr lang="en-US" sz="2200" b="0" i="0" dirty="0">
                <a:solidFill>
                  <a:srgbClr val="222222"/>
                </a:solidFill>
                <a:effectLst/>
                <a:latin typeface="Lato" panose="020F0502020204030203" pitchFamily="34" charset="0"/>
              </a:rPr>
              <a:t>When we train the model on sample training data that is not a correct representation of the actual population, the model will not predict the test data with good accuracy.</a:t>
            </a:r>
            <a:endParaRPr lang="en-US" sz="2200" b="0" i="0" dirty="0">
              <a:solidFill>
                <a:srgbClr val="222222"/>
              </a:solidFill>
              <a:effectLst/>
              <a:latin typeface="Lato" panose="020F0502020204030203" pitchFamily="34" charset="0"/>
            </a:endParaRPr>
          </a:p>
          <a:p>
            <a:r>
              <a:rPr lang="en-US" sz="1400" b="0" i="0" dirty="0">
                <a:solidFill>
                  <a:srgbClr val="222222"/>
                </a:solidFill>
                <a:effectLst/>
                <a:latin typeface="Lato" panose="020F0502020204030203" pitchFamily="34" charset="0"/>
              </a:rPr>
              <a:t>This is where Stratified Sampling comes to the rescue. Here the data is split in such a way that it represents all the classes from the population.</a:t>
            </a:r>
            <a:endParaRPr lang="en-IN" sz="22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760640"/>
          </a:xfrm>
        </p:spPr>
        <p:txBody>
          <a:bodyPr>
            <a:noAutofit/>
          </a:bodyPr>
          <a:lstStyle/>
          <a:p>
            <a:r>
              <a:rPr lang="en-US" sz="1800" b="0" i="0" dirty="0">
                <a:solidFill>
                  <a:srgbClr val="222222"/>
                </a:solidFill>
                <a:effectLst/>
                <a:latin typeface="Lato" panose="020F0502020204030203" pitchFamily="34" charset="0"/>
              </a:rPr>
              <a:t>Let’s consider the above example which has a cosmetic product review of 1000 customers out of which 60% is female and 40% is male. </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I want to split the data into train and test data in proportion (80:20). </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80% of 1000 customers will be 800 which will be chosen in such a way that there are 480 reviews associated with the female population and 320 representing the male population. </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In a similar fashion, 20% of 1000 customers will be chosen for the test data ( with the same female and male representation).</a:t>
            </a:r>
            <a:endParaRPr lang="en-US" sz="1800" b="0" i="0"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This is exactly what stratified K-Fold CV does and it will create K-Folds by preserving the percentage of sample for each class. This solves the problem of random sampling associated with Hold out and K-Fold methods.</a:t>
            </a:r>
            <a:endParaRPr lang="en-US" sz="1600" b="0" i="0" dirty="0">
              <a:solidFill>
                <a:srgbClr val="222222"/>
              </a:solidFill>
              <a:effectLst/>
              <a:latin typeface="Lato" panose="020F0502020204030203" pitchFamily="34" charset="0"/>
            </a:endParaRPr>
          </a:p>
          <a:p>
            <a:endParaRPr lang="en-US" sz="1600" dirty="0">
              <a:solidFill>
                <a:srgbClr val="222222"/>
              </a:solidFill>
              <a:latin typeface="Lato" panose="020F0502020204030203" pitchFamily="34" charset="0"/>
            </a:endParaRPr>
          </a:p>
          <a:p>
            <a:pPr marL="0" indent="0">
              <a:buNone/>
            </a:pPr>
            <a:r>
              <a:rPr lang="en-US" sz="1600" dirty="0"/>
              <a:t>from </a:t>
            </a:r>
            <a:r>
              <a:rPr lang="en-US" sz="1600" dirty="0" err="1"/>
              <a:t>sklearn.model_selection</a:t>
            </a:r>
            <a:r>
              <a:rPr lang="en-US" sz="1600" dirty="0"/>
              <a:t> import </a:t>
            </a:r>
            <a:r>
              <a:rPr lang="en-US" sz="1600" dirty="0" err="1"/>
              <a:t>StratifiedKFold</a:t>
            </a:r>
            <a:endParaRPr lang="en-US" sz="1600" dirty="0">
              <a:solidFill>
                <a:srgbClr val="222222"/>
              </a:solidFill>
              <a:latin typeface="Lato" panose="020F0502020204030203" pitchFamily="34" charset="0"/>
            </a:endParaRPr>
          </a:p>
          <a:p>
            <a:pPr marL="0" indent="0">
              <a:buNone/>
            </a:pPr>
            <a:r>
              <a:rPr lang="en-US" sz="1600" dirty="0"/>
              <a:t>X=</a:t>
            </a:r>
            <a:r>
              <a:rPr lang="en-US" sz="1600" dirty="0" err="1"/>
              <a:t>np.array</a:t>
            </a:r>
            <a:r>
              <a:rPr lang="en-US" sz="1600" dirty="0"/>
              <a:t>([[1,2],[3,4],[5,6],[7,8],[9,10],[11,12]])</a:t>
            </a:r>
            <a:endParaRPr lang="en-US" sz="1600" dirty="0">
              <a:solidFill>
                <a:srgbClr val="222222"/>
              </a:solidFill>
              <a:latin typeface="Lato" panose="020F0502020204030203" pitchFamily="34" charset="0"/>
            </a:endParaRPr>
          </a:p>
          <a:p>
            <a:pPr marL="0" indent="0">
              <a:buNone/>
            </a:pPr>
            <a:r>
              <a:rPr lang="en-IN" sz="1600" dirty="0"/>
              <a:t>y=</a:t>
            </a:r>
            <a:r>
              <a:rPr lang="en-IN" sz="1600" dirty="0" err="1"/>
              <a:t>np.array</a:t>
            </a:r>
            <a:r>
              <a:rPr lang="en-IN" sz="1600" dirty="0"/>
              <a:t>([0,0,1,0,1,1])</a:t>
            </a:r>
            <a:endParaRPr lang="en-IN" sz="1600" dirty="0"/>
          </a:p>
          <a:p>
            <a:pPr marL="0" indent="0">
              <a:buNone/>
            </a:pPr>
            <a:r>
              <a:rPr lang="en-IN" sz="1600" dirty="0" err="1"/>
              <a:t>skf</a:t>
            </a:r>
            <a:r>
              <a:rPr lang="en-IN" sz="1600" dirty="0"/>
              <a:t>=</a:t>
            </a:r>
            <a:r>
              <a:rPr lang="en-IN" sz="1600" dirty="0" err="1"/>
              <a:t>StratifiedKFold</a:t>
            </a:r>
            <a:r>
              <a:rPr lang="en-IN" sz="1600" dirty="0"/>
              <a:t>(</a:t>
            </a:r>
            <a:r>
              <a:rPr lang="en-IN" sz="1600" dirty="0" err="1"/>
              <a:t>n_splits</a:t>
            </a:r>
            <a:r>
              <a:rPr lang="en-IN" sz="1600" dirty="0"/>
              <a:t>=3,random_state=</a:t>
            </a:r>
            <a:r>
              <a:rPr lang="en-IN" sz="1600" dirty="0" err="1"/>
              <a:t>None,shuffle</a:t>
            </a:r>
            <a:r>
              <a:rPr lang="en-IN" sz="1600" dirty="0"/>
              <a:t>=False)</a:t>
            </a:r>
            <a:endParaRPr lang="en-IN" sz="1600" dirty="0"/>
          </a:p>
          <a:p>
            <a:pPr marL="0" indent="0">
              <a:buNone/>
            </a:pPr>
            <a:endParaRPr lang="en-IN" sz="1600" dirty="0"/>
          </a:p>
          <a:p>
            <a:pPr marL="0" indent="0">
              <a:buNone/>
            </a:pPr>
            <a:r>
              <a:rPr lang="en-IN" sz="1600" dirty="0"/>
              <a:t>for </a:t>
            </a:r>
            <a:r>
              <a:rPr lang="en-IN" sz="1600" dirty="0" err="1"/>
              <a:t>train_index,test_index</a:t>
            </a:r>
            <a:r>
              <a:rPr lang="en-IN" sz="1600" dirty="0"/>
              <a:t> in </a:t>
            </a:r>
            <a:r>
              <a:rPr lang="en-IN" sz="1600" dirty="0" err="1"/>
              <a:t>skf.split</a:t>
            </a:r>
            <a:r>
              <a:rPr lang="en-IN" sz="1600" dirty="0"/>
              <a:t>(</a:t>
            </a:r>
            <a:r>
              <a:rPr lang="en-IN" sz="1600" dirty="0" err="1"/>
              <a:t>X,y</a:t>
            </a:r>
            <a:r>
              <a:rPr lang="en-IN" sz="1600" dirty="0"/>
              <a:t>):</a:t>
            </a:r>
            <a:endParaRPr lang="en-IN" sz="1600" dirty="0"/>
          </a:p>
          <a:p>
            <a:pPr marL="0" indent="0">
              <a:buNone/>
            </a:pPr>
            <a:r>
              <a:rPr lang="en-IN" sz="1600" dirty="0"/>
              <a:t>    print("Train:",train_index,'Test:',</a:t>
            </a:r>
            <a:r>
              <a:rPr lang="en-IN" sz="1600" dirty="0" err="1"/>
              <a:t>test_index</a:t>
            </a:r>
            <a:r>
              <a:rPr lang="en-IN" sz="1600" dirty="0"/>
              <a:t>)</a:t>
            </a:r>
            <a:endParaRPr lang="en-IN" sz="1600" dirty="0"/>
          </a:p>
          <a:p>
            <a:pPr marL="0" indent="0">
              <a:buNone/>
            </a:pPr>
            <a:r>
              <a:rPr lang="en-IN" sz="1600" dirty="0"/>
              <a:t>    </a:t>
            </a:r>
            <a:r>
              <a:rPr lang="en-IN" sz="1600" dirty="0" err="1"/>
              <a:t>X_train,X_test</a:t>
            </a:r>
            <a:r>
              <a:rPr lang="en-IN" sz="1600" dirty="0"/>
              <a:t>=X[</a:t>
            </a:r>
            <a:r>
              <a:rPr lang="en-IN" sz="1600" dirty="0" err="1"/>
              <a:t>train_index</a:t>
            </a:r>
            <a:r>
              <a:rPr lang="en-IN" sz="1600" dirty="0"/>
              <a:t>],X[</a:t>
            </a:r>
            <a:r>
              <a:rPr lang="en-IN" sz="1600" dirty="0" err="1"/>
              <a:t>test_index</a:t>
            </a:r>
            <a:r>
              <a:rPr lang="en-IN" sz="1600" dirty="0"/>
              <a:t>]</a:t>
            </a:r>
            <a:endParaRPr lang="en-IN" sz="1600" dirty="0"/>
          </a:p>
          <a:p>
            <a:pPr marL="0" indent="0">
              <a:buNone/>
            </a:pPr>
            <a:r>
              <a:rPr lang="en-IN" sz="1600" dirty="0"/>
              <a:t>    </a:t>
            </a:r>
            <a:r>
              <a:rPr lang="en-IN" sz="1600" dirty="0" err="1"/>
              <a:t>y_train,y_test</a:t>
            </a:r>
            <a:r>
              <a:rPr lang="en-IN" sz="1600" dirty="0"/>
              <a:t>=y[</a:t>
            </a:r>
            <a:r>
              <a:rPr lang="en-IN" sz="1600" dirty="0" err="1"/>
              <a:t>train_index</a:t>
            </a:r>
            <a:r>
              <a:rPr lang="en-IN" sz="1600" dirty="0"/>
              <a:t>],y[</a:t>
            </a:r>
            <a:r>
              <a:rPr lang="en-IN" sz="1600" dirty="0" err="1"/>
              <a:t>test_index</a:t>
            </a:r>
            <a:r>
              <a:rPr lang="en-IN" sz="1600" dirty="0"/>
              <a:t>]</a:t>
            </a:r>
            <a:endParaRPr lang="en-IN" sz="16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Multinomial Logistic Regression</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pPr marL="0" indent="0">
              <a:buNone/>
            </a:pPr>
            <a:r>
              <a:rPr lang="en-IN" sz="1800" dirty="0" err="1"/>
              <a:t>abalone_df</a:t>
            </a:r>
            <a:r>
              <a:rPr lang="en-IN" sz="1800" dirty="0"/>
              <a:t>=</a:t>
            </a:r>
            <a:r>
              <a:rPr lang="en-IN" sz="1800" dirty="0" err="1"/>
              <a:t>pd.read_csv</a:t>
            </a:r>
            <a:r>
              <a:rPr lang="en-IN" sz="1800" dirty="0"/>
              <a:t>("C:\\Users\\dharn\\Downloads\\abalone.csv")</a:t>
            </a:r>
            <a:endParaRPr lang="en-IN" sz="1800" dirty="0"/>
          </a:p>
          <a:p>
            <a:pPr marL="0" indent="0">
              <a:buNone/>
            </a:pPr>
            <a:r>
              <a:rPr lang="en-US" sz="1800" dirty="0" err="1"/>
              <a:t>Abalone_sex</a:t>
            </a:r>
            <a:r>
              <a:rPr lang="en-US" sz="1800" dirty="0"/>
              <a:t>=</a:t>
            </a:r>
            <a:r>
              <a:rPr lang="en-US" sz="1800" dirty="0" err="1"/>
              <a:t>abalone_df</a:t>
            </a:r>
            <a:r>
              <a:rPr lang="en-US" sz="1800" dirty="0"/>
              <a:t>['Sex'].</a:t>
            </a:r>
            <a:r>
              <a:rPr lang="en-US" sz="1800" dirty="0" err="1"/>
              <a:t>value_counts</a:t>
            </a:r>
            <a:r>
              <a:rPr lang="en-US" sz="1800" dirty="0"/>
              <a:t>()</a:t>
            </a:r>
            <a:endParaRPr lang="en-IN" sz="1800" dirty="0"/>
          </a:p>
          <a:p>
            <a:pPr marL="0" indent="0">
              <a:buNone/>
            </a:pPr>
            <a:r>
              <a:rPr lang="en-IN" sz="1800" dirty="0"/>
              <a:t>X=</a:t>
            </a:r>
            <a:r>
              <a:rPr lang="en-IN" sz="1800" dirty="0" err="1"/>
              <a:t>abalone_df.drop</a:t>
            </a:r>
            <a:r>
              <a:rPr lang="en-IN" sz="1800" dirty="0"/>
              <a:t>(['Sex'],axis=1)</a:t>
            </a:r>
            <a:endParaRPr lang="en-IN" sz="1800" dirty="0"/>
          </a:p>
          <a:p>
            <a:pPr marL="0" indent="0">
              <a:buNone/>
            </a:pPr>
            <a:r>
              <a:rPr lang="en-IN" sz="1800" dirty="0"/>
              <a:t>y=</a:t>
            </a:r>
            <a:r>
              <a:rPr lang="en-IN" sz="1800" dirty="0" err="1"/>
              <a:t>abalone_df</a:t>
            </a:r>
            <a:r>
              <a:rPr lang="en-IN" sz="1800" dirty="0"/>
              <a:t>['Sex’]</a:t>
            </a:r>
            <a:endParaRPr lang="en-IN" sz="1800" dirty="0"/>
          </a:p>
          <a:p>
            <a:pPr marL="0" indent="0">
              <a:buNone/>
            </a:pPr>
            <a:r>
              <a:rPr lang="en-US" sz="1800" dirty="0"/>
              <a:t>from </a:t>
            </a:r>
            <a:r>
              <a:rPr lang="en-US" sz="1800" dirty="0" err="1"/>
              <a:t>sklearn.model_selection</a:t>
            </a:r>
            <a:r>
              <a:rPr lang="en-US" sz="1800" dirty="0"/>
              <a:t> import </a:t>
            </a:r>
            <a:r>
              <a:rPr lang="en-US" sz="1800" dirty="0" err="1"/>
              <a:t>train_test_split</a:t>
            </a:r>
            <a:endParaRPr lang="en-IN" sz="1800" dirty="0"/>
          </a:p>
          <a:p>
            <a:pPr marL="0" indent="0">
              <a:buNone/>
            </a:pPr>
            <a:r>
              <a:rPr lang="it-IT" sz="1800" dirty="0"/>
              <a:t>model=LogisticRegression(multi_class='multinomial',max_iter=1000)</a:t>
            </a:r>
            <a:endParaRPr lang="en-IN" sz="1800" dirty="0"/>
          </a:p>
          <a:p>
            <a:pPr marL="0" indent="0">
              <a:buNone/>
            </a:pPr>
            <a:r>
              <a:rPr lang="fr-FR" sz="1800" dirty="0" err="1"/>
              <a:t>model.fit</a:t>
            </a:r>
            <a:r>
              <a:rPr lang="fr-FR" sz="1800" dirty="0"/>
              <a:t>(</a:t>
            </a:r>
            <a:r>
              <a:rPr lang="fr-FR" sz="1800" dirty="0" err="1"/>
              <a:t>X_train,y_train</a:t>
            </a:r>
            <a:r>
              <a:rPr lang="fr-FR" sz="1800" dirty="0"/>
              <a:t>)</a:t>
            </a:r>
            <a:endParaRPr lang="en-IN" sz="1800" dirty="0"/>
          </a:p>
          <a:p>
            <a:pPr marL="0" indent="0">
              <a:buNone/>
            </a:pPr>
            <a:r>
              <a:rPr lang="en-US" sz="1800" dirty="0"/>
              <a:t>preds=</a:t>
            </a:r>
            <a:r>
              <a:rPr lang="en-US" sz="1800" dirty="0" err="1"/>
              <a:t>model.predict</a:t>
            </a:r>
            <a:r>
              <a:rPr lang="en-US" sz="1800" dirty="0"/>
              <a:t>(</a:t>
            </a:r>
            <a:r>
              <a:rPr lang="en-US" sz="1800" dirty="0" err="1"/>
              <a:t>X_test</a:t>
            </a:r>
            <a:r>
              <a:rPr lang="en-US" sz="1800" dirty="0"/>
              <a:t>)</a:t>
            </a:r>
            <a:endParaRPr lang="en-IN" sz="1800" dirty="0"/>
          </a:p>
          <a:p>
            <a:pPr marL="0" indent="0">
              <a:buNone/>
            </a:pPr>
            <a:r>
              <a:rPr lang="en-IN" sz="1800" dirty="0"/>
              <a:t>from </a:t>
            </a:r>
            <a:r>
              <a:rPr lang="en-IN" sz="1800" dirty="0" err="1"/>
              <a:t>sklearn.metrics</a:t>
            </a:r>
            <a:r>
              <a:rPr lang="en-IN" sz="1800" dirty="0"/>
              <a:t> import </a:t>
            </a:r>
            <a:r>
              <a:rPr lang="en-IN" sz="1800" dirty="0" err="1"/>
              <a:t>confusion_matrix</a:t>
            </a:r>
            <a:endParaRPr lang="en-IN" sz="1800" dirty="0"/>
          </a:p>
          <a:p>
            <a:pPr marL="0" indent="0">
              <a:buNone/>
            </a:pPr>
            <a:r>
              <a:rPr lang="fr-FR" sz="1800" dirty="0"/>
              <a:t>cm=</a:t>
            </a:r>
            <a:r>
              <a:rPr lang="fr-FR" sz="1800" dirty="0" err="1"/>
              <a:t>confusion_matrix</a:t>
            </a:r>
            <a:r>
              <a:rPr lang="fr-FR" sz="1800" dirty="0"/>
              <a:t>(</a:t>
            </a:r>
            <a:r>
              <a:rPr lang="fr-FR" sz="1800" dirty="0" err="1"/>
              <a:t>y_test,preds</a:t>
            </a:r>
            <a:r>
              <a:rPr lang="fr-FR" sz="1800" dirty="0"/>
              <a:t>)</a:t>
            </a:r>
            <a:endParaRPr lang="en-IN" sz="1800" dirty="0"/>
          </a:p>
          <a:p>
            <a:pPr marL="0" indent="0">
              <a:buNone/>
            </a:pPr>
            <a:r>
              <a:rPr lang="en-IN" sz="1800" dirty="0" err="1"/>
              <a:t>cnm</a:t>
            </a:r>
            <a:r>
              <a:rPr lang="en-IN" sz="1800" dirty="0"/>
              <a:t>=</a:t>
            </a:r>
            <a:r>
              <a:rPr lang="en-IN" sz="1800" dirty="0" err="1"/>
              <a:t>np.array</a:t>
            </a:r>
            <a:r>
              <a:rPr lang="en-IN" sz="1800" dirty="0"/>
              <a:t>(</a:t>
            </a:r>
            <a:r>
              <a:rPr lang="en-IN" sz="1800" dirty="0" err="1"/>
              <a:t>confusion_matrix</a:t>
            </a:r>
            <a:r>
              <a:rPr lang="en-IN" sz="1800" dirty="0"/>
              <a:t>(</a:t>
            </a:r>
            <a:r>
              <a:rPr lang="en-IN" sz="1800" dirty="0" err="1"/>
              <a:t>y_test,preds</a:t>
            </a:r>
            <a:r>
              <a:rPr lang="en-IN" sz="1800" dirty="0"/>
              <a:t>))</a:t>
            </a:r>
            <a:endParaRPr lang="en-IN" sz="1800" dirty="0"/>
          </a:p>
          <a:p>
            <a:pPr marL="0" indent="0">
              <a:buNone/>
            </a:pPr>
            <a:r>
              <a:rPr lang="en-IN" sz="1800" dirty="0" err="1"/>
              <a:t>pd.DataFrame</a:t>
            </a:r>
            <a:r>
              <a:rPr lang="en-IN" sz="1800" dirty="0"/>
              <a:t>(</a:t>
            </a:r>
            <a:r>
              <a:rPr lang="en-IN" sz="1800" dirty="0" err="1"/>
              <a:t>cnm,index</a:t>
            </a:r>
            <a:r>
              <a:rPr lang="en-IN" sz="1800" dirty="0"/>
              <a:t>=['</a:t>
            </a:r>
            <a:r>
              <a:rPr lang="en-IN" sz="1800" dirty="0" err="1"/>
              <a:t>Female','Infant','Male</a:t>
            </a:r>
            <a:r>
              <a:rPr lang="en-IN" sz="1800" dirty="0"/>
              <a:t>'],</a:t>
            </a:r>
            <a:endParaRPr lang="en-IN" sz="1800" dirty="0"/>
          </a:p>
          <a:p>
            <a:pPr marL="0" indent="0">
              <a:buNone/>
            </a:pPr>
            <a:r>
              <a:rPr lang="en-IN" sz="1800" dirty="0"/>
              <a:t>             columns=['predicted_Female','predicted_Infant','</a:t>
            </a:r>
            <a:r>
              <a:rPr lang="en-IN" sz="1800" dirty="0" err="1"/>
              <a:t>predicted_Male</a:t>
            </a:r>
            <a:r>
              <a:rPr lang="en-IN" sz="1800" dirty="0"/>
              <a:t>’])</a:t>
            </a:r>
            <a:endParaRPr lang="en-IN" sz="1800" dirty="0"/>
          </a:p>
          <a:p>
            <a:pPr marL="0" indent="0">
              <a:buNone/>
            </a:pPr>
            <a:r>
              <a:rPr lang="en-US" sz="1800" dirty="0"/>
              <a:t>from </a:t>
            </a:r>
            <a:r>
              <a:rPr lang="en-US" sz="1800" dirty="0" err="1"/>
              <a:t>sklearn</a:t>
            </a:r>
            <a:r>
              <a:rPr lang="en-US" sz="1800" dirty="0"/>
              <a:t> import metrics </a:t>
            </a:r>
            <a:endParaRPr lang="en-US" sz="1800" dirty="0"/>
          </a:p>
          <a:p>
            <a:pPr marL="0" indent="0">
              <a:buNone/>
            </a:pPr>
            <a:endParaRPr lang="en-US" sz="1800" dirty="0"/>
          </a:p>
          <a:p>
            <a:pPr marL="0" indent="0">
              <a:buNone/>
            </a:pPr>
            <a:r>
              <a:rPr lang="en-US" sz="1800" dirty="0" err="1"/>
              <a:t>metrics.accuracy_score</a:t>
            </a:r>
            <a:r>
              <a:rPr lang="en-US" sz="1800" dirty="0"/>
              <a:t>(</a:t>
            </a:r>
            <a:r>
              <a:rPr lang="en-US" sz="1800" dirty="0" err="1"/>
              <a:t>y_test,preds</a:t>
            </a:r>
            <a:r>
              <a:rPr lang="en-US" sz="1800" dirty="0"/>
              <a:t>)</a:t>
            </a:r>
            <a:endParaRPr lang="en-IN"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Iterating 2-D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000000"/>
                </a:solidFill>
                <a:effectLst/>
                <a:latin typeface="Verdana" panose="020B0604030504040204" pitchFamily="34" charset="0"/>
              </a:rPr>
              <a:t>In a 2-D array it will go through all the rows.</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IN"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272C37"/>
                </a:solidFill>
                <a:effectLst/>
                <a:latin typeface="roboto" panose="02000000000000000000" pitchFamily="2" charset="0"/>
              </a:rPr>
              <a:t> Bias and Variance</a:t>
            </a:r>
            <a:br>
              <a:rPr lang="en-IN" b="0" i="0" dirty="0">
                <a:solidFill>
                  <a:srgbClr val="272C37"/>
                </a:solidFill>
                <a:effectLst/>
                <a:latin typeface="roboto" panose="02000000000000000000" pitchFamily="2"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sz="2000" b="0" i="0" dirty="0">
                <a:solidFill>
                  <a:srgbClr val="51565E"/>
                </a:solidFill>
                <a:effectLst/>
                <a:latin typeface="roboto" panose="02000000000000000000" pitchFamily="2" charset="0"/>
              </a:rPr>
              <a:t>A Bias occurs when an algorithm has limited flexibility to learn from data. Such models pay very little attention to the training data and oversimplify the model therefore the validation error or prediction error and training error follow similar trends.</a:t>
            </a:r>
            <a:endParaRPr lang="en-US" sz="2000" b="0" i="0" dirty="0">
              <a:solidFill>
                <a:srgbClr val="51565E"/>
              </a:solidFill>
              <a:effectLst/>
              <a:latin typeface="roboto" panose="02000000000000000000" pitchFamily="2" charset="0"/>
            </a:endParaRPr>
          </a:p>
          <a:p>
            <a:r>
              <a:rPr lang="en-US" sz="1600" b="0" i="0" dirty="0">
                <a:solidFill>
                  <a:srgbClr val="51565E"/>
                </a:solidFill>
                <a:effectLst/>
                <a:latin typeface="roboto" panose="02000000000000000000" pitchFamily="2" charset="0"/>
              </a:rPr>
              <a:t>Such models always lead to a high error on training and test data. High Bias causes underfitting in our model.</a:t>
            </a:r>
            <a:endParaRPr lang="en-US" sz="1600" dirty="0">
              <a:solidFill>
                <a:srgbClr val="51565E"/>
              </a:solidFill>
              <a:latin typeface="roboto" panose="02000000000000000000" pitchFamily="2" charset="0"/>
            </a:endParaRPr>
          </a:p>
          <a:p>
            <a:r>
              <a:rPr lang="en-US" sz="1600" b="0" i="0" dirty="0">
                <a:solidFill>
                  <a:srgbClr val="51565E"/>
                </a:solidFill>
                <a:effectLst/>
                <a:latin typeface="roboto" panose="02000000000000000000" pitchFamily="2" charset="0"/>
              </a:rPr>
              <a:t>Variance defines the algorithm’s sensitivity to specific sets of data. A model with a high variance pays a lot of attention to training data and does not generalize therefore the validation error or prediction error are far apart from each other. Such models usually perform very well on training data but have high error rates on test data. High Variance causes overfitting in our model.</a:t>
            </a:r>
            <a:endParaRPr lang="en-US" sz="1600" b="0" i="0" dirty="0">
              <a:solidFill>
                <a:srgbClr val="51565E"/>
              </a:solidFill>
              <a:effectLst/>
              <a:latin typeface="roboto" panose="02000000000000000000" pitchFamily="2" charset="0"/>
            </a:endParaRPr>
          </a:p>
          <a:p>
            <a:r>
              <a:rPr lang="en-US" sz="1600" b="0" i="0" dirty="0">
                <a:solidFill>
                  <a:srgbClr val="51565E"/>
                </a:solidFill>
                <a:effectLst/>
                <a:latin typeface="roboto" panose="02000000000000000000" pitchFamily="2" charset="0"/>
              </a:rPr>
              <a:t>An optimal model is one in which the model is sensitive to the pattern in our model, but at the same time can generalize to new data.</a:t>
            </a:r>
            <a:endParaRPr lang="en-US" sz="1600" b="0" i="0" dirty="0">
              <a:solidFill>
                <a:srgbClr val="51565E"/>
              </a:solidFill>
              <a:effectLst/>
              <a:latin typeface="roboto" panose="02000000000000000000" pitchFamily="2" charset="0"/>
            </a:endParaRPr>
          </a:p>
          <a:p>
            <a:endParaRPr lang="en-IN"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sz="2000" b="0" i="0" dirty="0">
                <a:solidFill>
                  <a:srgbClr val="272C37"/>
                </a:solidFill>
                <a:effectLst/>
                <a:latin typeface="roboto" panose="02000000000000000000" pitchFamily="2" charset="0"/>
              </a:rPr>
              <a:t>What is Regularization in Machine Learning?</a:t>
            </a:r>
            <a:br>
              <a:rPr lang="en-US" b="0" i="0" dirty="0">
                <a:solidFill>
                  <a:srgbClr val="272C37"/>
                </a:solidFill>
                <a:effectLst/>
                <a:latin typeface="roboto" panose="02000000000000000000" pitchFamily="2" charset="0"/>
              </a:rPr>
            </a:br>
            <a:endParaRPr lang="en-IN" dirty="0"/>
          </a:p>
        </p:txBody>
      </p:sp>
      <p:sp>
        <p:nvSpPr>
          <p:cNvPr id="3" name="Content Placeholder 2"/>
          <p:cNvSpPr>
            <a:spLocks noGrp="1"/>
          </p:cNvSpPr>
          <p:nvPr>
            <p:ph idx="1"/>
          </p:nvPr>
        </p:nvSpPr>
        <p:spPr>
          <a:xfrm>
            <a:off x="457200" y="332656"/>
            <a:ext cx="8229600" cy="5793507"/>
          </a:xfrm>
        </p:spPr>
        <p:txBody>
          <a:bodyPr>
            <a:normAutofit/>
          </a:bodyPr>
          <a:lstStyle/>
          <a:p>
            <a:r>
              <a:rPr lang="en-US" sz="1800" b="0" i="0" dirty="0">
                <a:solidFill>
                  <a:srgbClr val="51565E"/>
                </a:solidFill>
                <a:effectLst/>
                <a:latin typeface="roboto" panose="02000000000000000000" pitchFamily="2" charset="0"/>
              </a:rPr>
              <a:t>Regularization refers to techniques that are used to calibrate machine learning models in order to minimize the adjusted loss function and prevent overfitting or underfitting.</a:t>
            </a:r>
            <a:endParaRPr lang="en-US" sz="1800" b="0" i="0" dirty="0">
              <a:solidFill>
                <a:srgbClr val="51565E"/>
              </a:solidFill>
              <a:effectLst/>
              <a:latin typeface="roboto" panose="02000000000000000000" pitchFamily="2" charset="0"/>
            </a:endParaRPr>
          </a:p>
          <a:p>
            <a:endParaRPr lang="en-IN" sz="1800"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K-Nearest </a:t>
            </a:r>
            <a:r>
              <a:rPr lang="en-IN" b="0" i="0" dirty="0" err="1">
                <a:solidFill>
                  <a:srgbClr val="610B38"/>
                </a:solidFill>
                <a:effectLst/>
                <a:latin typeface="erdana"/>
              </a:rPr>
              <a:t>Neighbor</a:t>
            </a:r>
            <a:r>
              <a:rPr lang="en-IN" b="0" i="0" dirty="0">
                <a:solidFill>
                  <a:srgbClr val="610B38"/>
                </a:solidFill>
                <a:effectLst/>
                <a:latin typeface="erdana"/>
              </a:rPr>
              <a:t>(KNN) Algorithm</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332656"/>
            <a:ext cx="8229600" cy="6525344"/>
          </a:xfrm>
        </p:spPr>
        <p:txBody>
          <a:bodyPr/>
          <a:lstStyle/>
          <a:p>
            <a:r>
              <a:rPr lang="en-US" sz="1600" b="0" dirty="0">
                <a:solidFill>
                  <a:srgbClr val="000000"/>
                </a:solidFill>
                <a:effectLst/>
                <a:latin typeface="Verdana" panose="020B0604030504040204" pitchFamily="34" charset="0"/>
              </a:rPr>
              <a:t>K-NN algorithm assumes the similarity between the new case/data and available cases and put the new case into the category that is most similar to the available categories.</a:t>
            </a:r>
            <a:endParaRPr lang="en-US" sz="1600" b="0" dirty="0">
              <a:solidFill>
                <a:srgbClr val="000000"/>
              </a:solidFill>
              <a:effectLst/>
              <a:latin typeface="Verdana" panose="020B0604030504040204" pitchFamily="34" charset="0"/>
            </a:endParaRPr>
          </a:p>
          <a:p>
            <a:r>
              <a:rPr lang="en-US" sz="1400" b="0" dirty="0">
                <a:solidFill>
                  <a:srgbClr val="000000"/>
                </a:solidFill>
                <a:effectLst/>
                <a:latin typeface="Verdana" panose="020B0604030504040204" pitchFamily="34" charset="0"/>
              </a:rPr>
              <a:t>K-NN algorithm stores all the available data and classifies a new data point based on the similarity. This means when new data appears then it can be easily classified into a well suite category by using K- NN algorithm.</a:t>
            </a:r>
            <a:endParaRPr lang="en-US" sz="1400" b="0" dirty="0">
              <a:solidFill>
                <a:srgbClr val="000000"/>
              </a:solidFill>
              <a:effectLst/>
              <a:latin typeface="Verdana" panose="020B0604030504040204" pitchFamily="34" charset="0"/>
            </a:endParaRPr>
          </a:p>
          <a:p>
            <a:r>
              <a:rPr lang="en-US" sz="1400" b="0" dirty="0">
                <a:solidFill>
                  <a:srgbClr val="000000"/>
                </a:solidFill>
                <a:effectLst/>
                <a:latin typeface="Verdana" panose="020B0604030504040204" pitchFamily="34" charset="0"/>
              </a:rPr>
              <a:t>K-NN algorithm can be used for Regression as well as for Classification but mostly it is used for the Classification problems.</a:t>
            </a:r>
            <a:endParaRPr lang="en-US" sz="1400" b="0" dirty="0">
              <a:solidFill>
                <a:srgbClr val="000000"/>
              </a:solidFill>
              <a:effectLst/>
              <a:latin typeface="Verdana" panose="020B0604030504040204" pitchFamily="34" charset="0"/>
            </a:endParaRPr>
          </a:p>
          <a:p>
            <a:r>
              <a:rPr lang="en-US" sz="1400" b="0" dirty="0">
                <a:solidFill>
                  <a:srgbClr val="000000"/>
                </a:solidFill>
                <a:effectLst/>
                <a:latin typeface="Verdana" panose="020B0604030504040204" pitchFamily="34" charset="0"/>
              </a:rPr>
              <a:t>K-NN is a </a:t>
            </a:r>
            <a:r>
              <a:rPr lang="en-US" sz="1400" b="1" dirty="0">
                <a:solidFill>
                  <a:srgbClr val="000000"/>
                </a:solidFill>
                <a:effectLst/>
                <a:latin typeface="Verdana" panose="020B0604030504040204" pitchFamily="34" charset="0"/>
              </a:rPr>
              <a:t>non-parametric algorithm</a:t>
            </a:r>
            <a:r>
              <a:rPr lang="en-US" sz="1400" b="0" dirty="0">
                <a:solidFill>
                  <a:srgbClr val="000000"/>
                </a:solidFill>
                <a:effectLst/>
                <a:latin typeface="Verdana" panose="020B0604030504040204" pitchFamily="34" charset="0"/>
              </a:rPr>
              <a:t>, which means it does not make any assumption on underlying data.</a:t>
            </a:r>
            <a:endParaRPr lang="en-US" sz="1400" b="0" dirty="0">
              <a:solidFill>
                <a:srgbClr val="000000"/>
              </a:solidFill>
              <a:effectLst/>
              <a:latin typeface="Verdana" panose="020B0604030504040204" pitchFamily="34" charset="0"/>
            </a:endParaRPr>
          </a:p>
          <a:p>
            <a:r>
              <a:rPr lang="en-US" sz="1400" b="0" dirty="0">
                <a:solidFill>
                  <a:srgbClr val="000000"/>
                </a:solidFill>
                <a:effectLst/>
                <a:latin typeface="Verdana" panose="020B0604030504040204" pitchFamily="34" charset="0"/>
              </a:rPr>
              <a:t>It is also called a </a:t>
            </a:r>
            <a:r>
              <a:rPr lang="en-US" sz="1400" b="1" dirty="0">
                <a:solidFill>
                  <a:srgbClr val="000000"/>
                </a:solidFill>
                <a:effectLst/>
                <a:latin typeface="Verdana" panose="020B0604030504040204" pitchFamily="34" charset="0"/>
              </a:rPr>
              <a:t>lazy learner algorithm</a:t>
            </a:r>
            <a:r>
              <a:rPr lang="en-US" sz="1400" b="0" dirty="0">
                <a:solidFill>
                  <a:srgbClr val="000000"/>
                </a:solidFill>
                <a:effectLst/>
                <a:latin typeface="Verdana" panose="020B0604030504040204" pitchFamily="34" charset="0"/>
              </a:rPr>
              <a:t> because it does not learn from the training set immediately instead it stores the dataset and at the time of classification, it performs an action on the dataset.</a:t>
            </a:r>
            <a:endParaRPr lang="en-US" sz="1400" b="0" dirty="0">
              <a:solidFill>
                <a:srgbClr val="000000"/>
              </a:solidFill>
              <a:effectLst/>
              <a:latin typeface="Verdana" panose="020B0604030504040204" pitchFamily="34" charset="0"/>
            </a:endParaRPr>
          </a:p>
          <a:p>
            <a:r>
              <a:rPr lang="en-US" sz="1600" b="0" dirty="0">
                <a:solidFill>
                  <a:srgbClr val="000000"/>
                </a:solidFill>
                <a:effectLst/>
                <a:latin typeface="Verdana" panose="020B0604030504040204" pitchFamily="34" charset="0"/>
              </a:rPr>
              <a:t>KNN algorithm at the training phase just stores the dataset and when it gets new data, then it classifies that data into a category that is much similar to the new data.</a:t>
            </a:r>
            <a:endParaRPr lang="en-US" sz="1600" b="0" dirty="0">
              <a:solidFill>
                <a:srgbClr val="000000"/>
              </a:solidFill>
              <a:effectLst/>
              <a:latin typeface="Verdana" panose="020B0604030504040204" pitchFamily="34" charset="0"/>
            </a:endParaRPr>
          </a:p>
          <a:p>
            <a:endParaRPr lang="en-US" sz="1400" b="0" dirty="0">
              <a:solidFill>
                <a:srgbClr val="000000"/>
              </a:solidFill>
              <a:effectLst/>
              <a:latin typeface="Verdana" panose="020B0604030504040204" pitchFamily="34" charset="0"/>
            </a:endParaRPr>
          </a:p>
          <a:p>
            <a:r>
              <a:rPr lang="en-US" sz="1400" b="1" dirty="0">
                <a:solidFill>
                  <a:srgbClr val="000000"/>
                </a:solidFill>
                <a:effectLst/>
                <a:latin typeface="Verdana" panose="020B0604030504040204" pitchFamily="34" charset="0"/>
              </a:rPr>
              <a:t>Example:</a:t>
            </a:r>
            <a:r>
              <a:rPr lang="en-US" sz="1400" b="0" dirty="0">
                <a:solidFill>
                  <a:srgbClr val="000000"/>
                </a:solidFill>
                <a:effectLst/>
                <a:latin typeface="Verdana" panose="020B0604030504040204" pitchFamily="34" charset="0"/>
              </a:rPr>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endParaRPr lang="en-US" sz="1400" b="0" dirty="0">
              <a:solidFill>
                <a:srgbClr val="000000"/>
              </a:solidFill>
              <a:effectLst/>
              <a:latin typeface="Verdana" panose="020B0604030504040204" pitchFamily="34" charset="0"/>
            </a:endParaRPr>
          </a:p>
          <a:p>
            <a:endParaRPr lang="en-US" sz="1400" b="0" dirty="0">
              <a:solidFill>
                <a:srgbClr val="000000"/>
              </a:solidFill>
              <a:effectLst/>
              <a:latin typeface="Verdana" panose="020B0604030504040204" pitchFamily="34" charset="0"/>
            </a:endParaRPr>
          </a:p>
          <a:p>
            <a:endParaRPr lang="en-US" sz="1400" b="0" dirty="0">
              <a:solidFill>
                <a:srgbClr val="000000"/>
              </a:solidFill>
              <a:effectLst/>
              <a:latin typeface="Verdana" panose="020B0604030504040204" pitchFamily="34" charset="0"/>
            </a:endParaRPr>
          </a:p>
          <a:p>
            <a:pPr marL="0" indent="0">
              <a:buNone/>
            </a:pPr>
            <a:endParaRPr lang="en-US" sz="14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Nearest Neighbor(KNN) Algorithm for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55576" y="404664"/>
            <a:ext cx="8136904" cy="47682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b="0" i="0" u="sng" dirty="0">
                <a:solidFill>
                  <a:srgbClr val="610B38"/>
                </a:solidFill>
                <a:effectLst/>
                <a:latin typeface="erdana"/>
              </a:rPr>
              <a:t>Why do we need a K-NN Algorithm?</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450794"/>
            <a:ext cx="8229600" cy="6506598"/>
          </a:xfrm>
        </p:spPr>
        <p:txBody>
          <a:bodyPr>
            <a:normAutofit/>
          </a:bodyPr>
          <a:lstStyle/>
          <a:p>
            <a:r>
              <a:rPr lang="en-US" sz="1800" b="0" i="0" dirty="0">
                <a:solidFill>
                  <a:srgbClr val="000000"/>
                </a:solidFill>
                <a:effectLst/>
                <a:latin typeface="Verdana" panose="020B0604030504040204" pitchFamily="34" charset="0"/>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IN" sz="1800" dirty="0"/>
          </a:p>
        </p:txBody>
      </p:sp>
      <p:pic>
        <p:nvPicPr>
          <p:cNvPr id="2050" name="Picture 2" descr="K-Nearest Neighbor(KNN) Algorithm for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4500" y="1988840"/>
            <a:ext cx="5715000" cy="2868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u="sng" dirty="0">
                <a:solidFill>
                  <a:srgbClr val="610B38"/>
                </a:solidFill>
                <a:effectLst/>
                <a:latin typeface="erdana"/>
              </a:rPr>
              <a:t>How does K-NN work?</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731838"/>
            <a:ext cx="8229600" cy="5851524"/>
          </a:xfrm>
        </p:spPr>
        <p:txBody>
          <a:bodyPr>
            <a:normAutofit fontScale="92500" lnSpcReduction="20000"/>
          </a:bodyPr>
          <a:lstStyle/>
          <a:p>
            <a:pPr algn="l">
              <a:buFont typeface="Arial" panose="020B0604020202020204" pitchFamily="34" charset="0"/>
              <a:buChar char="•"/>
            </a:pPr>
            <a:r>
              <a:rPr lang="en-US" b="1" dirty="0">
                <a:solidFill>
                  <a:srgbClr val="000000"/>
                </a:solidFill>
                <a:effectLst/>
                <a:latin typeface="Verdana" panose="020B0604030504040204" pitchFamily="34" charset="0"/>
              </a:rPr>
              <a:t>Step-1:</a:t>
            </a:r>
            <a:r>
              <a:rPr lang="en-US" b="0" dirty="0">
                <a:solidFill>
                  <a:srgbClr val="000000"/>
                </a:solidFill>
                <a:effectLst/>
                <a:latin typeface="Verdana" panose="020B0604030504040204" pitchFamily="34" charset="0"/>
              </a:rPr>
              <a:t> Select the number K of the neighbors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Step-2:</a:t>
            </a:r>
            <a:r>
              <a:rPr lang="en-US" b="0" dirty="0">
                <a:solidFill>
                  <a:srgbClr val="000000"/>
                </a:solidFill>
                <a:effectLst/>
                <a:latin typeface="Verdana" panose="020B0604030504040204" pitchFamily="34" charset="0"/>
              </a:rPr>
              <a:t> Calculate the Euclidean distance of </a:t>
            </a:r>
            <a:r>
              <a:rPr lang="en-US" b="1" dirty="0">
                <a:solidFill>
                  <a:srgbClr val="000000"/>
                </a:solidFill>
                <a:effectLst/>
                <a:latin typeface="Verdana" panose="020B0604030504040204" pitchFamily="34" charset="0"/>
              </a:rPr>
              <a:t>K number of neighbors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Step-3:</a:t>
            </a:r>
            <a:r>
              <a:rPr lang="en-US" b="0" dirty="0">
                <a:solidFill>
                  <a:srgbClr val="000000"/>
                </a:solidFill>
                <a:effectLst/>
                <a:latin typeface="Verdana" panose="020B0604030504040204" pitchFamily="34" charset="0"/>
              </a:rPr>
              <a:t> Take the K nearest neighbors as per the calculated Euclidean distance.</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Step-4:</a:t>
            </a:r>
            <a:r>
              <a:rPr lang="en-US" b="0" dirty="0">
                <a:solidFill>
                  <a:srgbClr val="000000"/>
                </a:solidFill>
                <a:effectLst/>
                <a:latin typeface="Verdana" panose="020B0604030504040204" pitchFamily="34" charset="0"/>
              </a:rPr>
              <a:t> Among these k neighbors, count the number of the data points in each category.</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Step-5:</a:t>
            </a:r>
            <a:r>
              <a:rPr lang="en-US" b="0" dirty="0">
                <a:solidFill>
                  <a:srgbClr val="000000"/>
                </a:solidFill>
                <a:effectLst/>
                <a:latin typeface="Verdana" panose="020B0604030504040204" pitchFamily="34" charset="0"/>
              </a:rPr>
              <a:t> Assign the new data points to that category for which the number of the neighbor is maximum.</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Step-6:</a:t>
            </a:r>
            <a:r>
              <a:rPr lang="en-US" b="0" dirty="0">
                <a:solidFill>
                  <a:srgbClr val="000000"/>
                </a:solidFill>
                <a:effectLst/>
                <a:latin typeface="Verdana" panose="020B0604030504040204" pitchFamily="34" charset="0"/>
              </a:rPr>
              <a:t> Our model is ready.</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US" sz="2800" b="0" i="0" dirty="0">
                <a:solidFill>
                  <a:srgbClr val="000000"/>
                </a:solidFill>
                <a:effectLst/>
                <a:latin typeface="Verdana" panose="020B0604030504040204" pitchFamily="34" charset="0"/>
              </a:rPr>
              <a:t>Suppose we have a new data point and we need to put it in the required category. Consider the below image:</a:t>
            </a:r>
            <a:endParaRPr lang="en-US" sz="2800" b="0" i="0" dirty="0">
              <a:solidFill>
                <a:srgbClr val="000000"/>
              </a:solidFill>
              <a:effectLst/>
              <a:latin typeface="Verdana" panose="020B0604030504040204" pitchFamily="34" charset="0"/>
            </a:endParaRPr>
          </a:p>
          <a:p>
            <a:r>
              <a:rPr lang="en-US" sz="2800" b="0" dirty="0">
                <a:solidFill>
                  <a:srgbClr val="000000"/>
                </a:solidFill>
                <a:effectLst/>
                <a:latin typeface="Verdana" panose="020B0604030504040204" pitchFamily="34" charset="0"/>
              </a:rPr>
              <a:t>Firstly, we will choose the number of neighbors, so we will choose the k=5.</a:t>
            </a:r>
            <a:endParaRPr lang="en-US" sz="2800" b="0" dirty="0">
              <a:solidFill>
                <a:srgbClr val="000000"/>
              </a:solidFill>
              <a:effectLst/>
              <a:latin typeface="Verdana" panose="020B0604030504040204" pitchFamily="34" charset="0"/>
            </a:endParaRPr>
          </a:p>
          <a:p>
            <a:r>
              <a:rPr lang="en-US" sz="2800" b="0" dirty="0">
                <a:solidFill>
                  <a:srgbClr val="000000"/>
                </a:solidFill>
                <a:effectLst/>
                <a:latin typeface="Verdana" panose="020B0604030504040204" pitchFamily="34" charset="0"/>
              </a:rPr>
              <a:t>Next, we will calculate the </a:t>
            </a:r>
            <a:r>
              <a:rPr lang="en-US" sz="2800" b="1" dirty="0">
                <a:solidFill>
                  <a:srgbClr val="000000"/>
                </a:solidFill>
                <a:effectLst/>
                <a:latin typeface="Verdana" panose="020B0604030504040204" pitchFamily="34" charset="0"/>
              </a:rPr>
              <a:t>Euclidean distance</a:t>
            </a:r>
            <a:r>
              <a:rPr lang="en-US" sz="2800" b="0" dirty="0">
                <a:solidFill>
                  <a:srgbClr val="000000"/>
                </a:solidFill>
                <a:effectLst/>
                <a:latin typeface="Verdana" panose="020B0604030504040204" pitchFamily="34" charset="0"/>
              </a:rPr>
              <a:t> between the data points. The Euclidean distance is the distance between two points, which we have already studied in geometry. It can be calculated as:</a:t>
            </a:r>
            <a:endParaRPr lang="en-US" sz="2800" b="0" dirty="0">
              <a:solidFill>
                <a:srgbClr val="000000"/>
              </a:solidFill>
              <a:effectLst/>
              <a:latin typeface="Verdana" panose="020B0604030504040204" pitchFamily="34" charset="0"/>
            </a:endParaRPr>
          </a:p>
          <a:p>
            <a:endParaRPr lang="en-US" sz="1600" b="0" dirty="0">
              <a:solidFill>
                <a:srgbClr val="000000"/>
              </a:solidFill>
              <a:effectLst/>
              <a:latin typeface="Verdana" panose="020B0604030504040204" pitchFamily="34" charset="0"/>
            </a:endParaRPr>
          </a:p>
          <a:p>
            <a:endParaRPr lang="en-US" sz="1600" dirty="0">
              <a:solidFill>
                <a:srgbClr val="000000"/>
              </a:solidFill>
              <a:latin typeface="Verdana" panose="020B0604030504040204" pitchFamily="34" charset="0"/>
            </a:endParaRPr>
          </a:p>
          <a:p>
            <a:endParaRPr lang="en-US" sz="1600" b="0" dirty="0">
              <a:solidFill>
                <a:srgbClr val="000000"/>
              </a:solidFill>
              <a:effectLst/>
              <a:latin typeface="Verdana" panose="020B0604030504040204" pitchFamily="34" charset="0"/>
            </a:endParaRPr>
          </a:p>
          <a:p>
            <a:endParaRPr lang="en-US" sz="1600" dirty="0">
              <a:solidFill>
                <a:srgbClr val="000000"/>
              </a:solidFill>
              <a:latin typeface="Verdana" panose="020B0604030504040204" pitchFamily="34" charset="0"/>
            </a:endParaRPr>
          </a:p>
          <a:p>
            <a:endParaRPr lang="en-US" sz="1600" b="0" dirty="0">
              <a:solidFill>
                <a:srgbClr val="000000"/>
              </a:solidFill>
              <a:effectLst/>
              <a:latin typeface="Verdana" panose="020B0604030504040204" pitchFamily="34" charset="0"/>
            </a:endParaRPr>
          </a:p>
          <a:p>
            <a:endParaRPr lang="en-US" sz="1600" b="0" dirty="0">
              <a:solidFill>
                <a:srgbClr val="000000"/>
              </a:solidFill>
              <a:effectLst/>
              <a:latin typeface="Verdana" panose="020B0604030504040204" pitchFamily="34" charset="0"/>
            </a:endParaRPr>
          </a:p>
          <a:p>
            <a:endParaRPr lang="en-US" sz="16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Nearest Neighbor(KNN) Algorithm for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99592" y="908720"/>
            <a:ext cx="7344816" cy="547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earest Neighbor(KNN) Algorithm for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5656" y="1052736"/>
            <a:ext cx="6408712" cy="4627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548680"/>
            <a:ext cx="8640960" cy="6034682"/>
          </a:xfrm>
        </p:spPr>
        <p:txBody>
          <a:bodyPr/>
          <a:lstStyle/>
          <a:p>
            <a:r>
              <a:rPr lang="en-US" sz="1400" b="0" dirty="0">
                <a:solidFill>
                  <a:srgbClr val="000000"/>
                </a:solidFill>
                <a:effectLst/>
                <a:latin typeface="Verdana" panose="020B0604030504040204" pitchFamily="34" charset="0"/>
              </a:rPr>
              <a:t>By calculating the Euclidean distance we got the nearest neighbors, as three nearest neighbors in category A and two nearest neighbors in category B. Consider the below image:</a:t>
            </a:r>
            <a:endParaRPr lang="en-US" sz="1400" b="0" dirty="0">
              <a:solidFill>
                <a:srgbClr val="000000"/>
              </a:solidFill>
              <a:effectLst/>
              <a:latin typeface="Verdana" panose="020B0604030504040204" pitchFamily="34" charset="0"/>
            </a:endParaRPr>
          </a:p>
          <a:p>
            <a:endParaRPr lang="en-US" sz="1400" dirty="0">
              <a:solidFill>
                <a:srgbClr val="000000"/>
              </a:solidFill>
              <a:latin typeface="Verdana" panose="020B0604030504040204" pitchFamily="34" charset="0"/>
            </a:endParaRPr>
          </a:p>
          <a:p>
            <a:endParaRPr lang="en-US" sz="1400" b="0" dirty="0">
              <a:solidFill>
                <a:srgbClr val="000000"/>
              </a:solidFill>
              <a:effectLst/>
              <a:latin typeface="Verdana" panose="020B0604030504040204" pitchFamily="34" charset="0"/>
            </a:endParaRPr>
          </a:p>
          <a:p>
            <a:endParaRPr lang="en-US" sz="1400" dirty="0">
              <a:solidFill>
                <a:srgbClr val="000000"/>
              </a:solidFill>
              <a:latin typeface="Verdana" panose="020B0604030504040204" pitchFamily="34" charset="0"/>
            </a:endParaRPr>
          </a:p>
          <a:p>
            <a:endParaRPr lang="en-US" sz="1400" b="0" dirty="0">
              <a:solidFill>
                <a:srgbClr val="000000"/>
              </a:solidFill>
              <a:effectLst/>
              <a:latin typeface="Verdana" panose="020B0604030504040204" pitchFamily="34" charset="0"/>
            </a:endParaRPr>
          </a:p>
          <a:p>
            <a:endParaRPr lang="en-IN" dirty="0"/>
          </a:p>
        </p:txBody>
      </p:sp>
      <p:pic>
        <p:nvPicPr>
          <p:cNvPr id="5122" name="Picture 2" descr="K-Nearest Neighbor(KNN) Algorithm for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0750" y="152400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lnSpcReduction="10000"/>
          </a:bodyPr>
          <a:lstStyle/>
          <a:p>
            <a:r>
              <a:rPr lang="en-US" b="0" i="0" dirty="0">
                <a:solidFill>
                  <a:srgbClr val="000000"/>
                </a:solidFill>
                <a:effectLst/>
                <a:latin typeface="Verdana" panose="020B0604030504040204" pitchFamily="34" charset="0"/>
              </a:rPr>
              <a:t>To return the actual values, the scalars, we have to iterate the arrays in each dimension.</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Iterate on each scalar element of the 2-D array:</a:t>
            </a:r>
            <a:endParaRPr lang="en-US" dirty="0">
              <a:solidFill>
                <a:srgbClr val="000000"/>
              </a:solidFill>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x:</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(y)</a:t>
            </a:r>
            <a:endParaRPr lang="en-IN"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890666"/>
          </a:xfrm>
        </p:spPr>
        <p:txBody>
          <a:bodyPr/>
          <a:lstStyle/>
          <a:p>
            <a:pPr algn="l">
              <a:buFont typeface="Arial" panose="020B0604020202020204" pitchFamily="34" charset="0"/>
              <a:buChar char="•"/>
            </a:pPr>
            <a:r>
              <a:rPr lang="en-US" sz="1800" b="0" dirty="0">
                <a:solidFill>
                  <a:srgbClr val="000000"/>
                </a:solidFill>
                <a:effectLst/>
                <a:latin typeface="Verdana" panose="020B0604030504040204" pitchFamily="34" charset="0"/>
              </a:rPr>
              <a:t>As we can see the 3 nearest neighbors are from category A, hence this new data point must belong to category A.</a:t>
            </a:r>
            <a:endParaRPr lang="en-US" sz="1800" b="0" dirty="0">
              <a:solidFill>
                <a:srgbClr val="000000"/>
              </a:solidFill>
              <a:effectLst/>
              <a:latin typeface="Verdana" panose="020B0604030504040204" pitchFamily="34" charset="0"/>
            </a:endParaRPr>
          </a:p>
          <a:p>
            <a:pPr algn="l">
              <a:buFont typeface="Arial" panose="020B0604020202020204" pitchFamily="34" charset="0"/>
              <a:buChar char="•"/>
            </a:pPr>
            <a:endParaRPr lang="en-US" sz="1800" dirty="0">
              <a:solidFill>
                <a:srgbClr val="000000"/>
              </a:solidFill>
              <a:latin typeface="Verdana" panose="020B0604030504040204" pitchFamily="34" charset="0"/>
            </a:endParaRPr>
          </a:p>
          <a:p>
            <a:pPr algn="l">
              <a:buFont typeface="Arial" panose="020B0604020202020204" pitchFamily="34" charset="0"/>
              <a:buChar char="•"/>
            </a:pPr>
            <a:endParaRPr lang="en-US" sz="1800" b="0" dirty="0">
              <a:solidFill>
                <a:srgbClr val="000000"/>
              </a:solidFill>
              <a:effectLst/>
              <a:latin typeface="Verdana" panose="020B0604030504040204" pitchFamily="34" charset="0"/>
            </a:endParaRPr>
          </a:p>
          <a:p>
            <a:r>
              <a:rPr lang="en-US" sz="1800" b="0" i="0" u="sng" dirty="0">
                <a:solidFill>
                  <a:srgbClr val="610B38"/>
                </a:solidFill>
                <a:effectLst/>
                <a:latin typeface="erdana"/>
              </a:rPr>
              <a:t>How to select the value of K in the K-NN Algorithm?</a:t>
            </a:r>
            <a:endParaRPr lang="en-US" sz="1800" b="0" i="0" u="sng" dirty="0">
              <a:solidFill>
                <a:srgbClr val="610B38"/>
              </a:solidFill>
              <a:effectLst/>
              <a:latin typeface="erdana"/>
            </a:endParaRPr>
          </a:p>
          <a:p>
            <a:pPr algn="l"/>
            <a:r>
              <a:rPr lang="en-US" sz="1600" b="0" i="0" dirty="0">
                <a:solidFill>
                  <a:srgbClr val="000000"/>
                </a:solidFill>
                <a:effectLst/>
                <a:latin typeface="Verdana" panose="020B0604030504040204" pitchFamily="34" charset="0"/>
              </a:rPr>
              <a:t>Below are some points to remember while selecting the value of K in the K-NN algorithm:</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There is no particular way to determine the best value for "K", so we need to try some values to find the best out of them. The most preferred value for K is 5.</a:t>
            </a:r>
            <a:endParaRPr lang="en-US" sz="1600" b="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A very low value for K such as K=1 or K=2, can be noisy and lead to the effects of outliers in the model.</a:t>
            </a:r>
            <a:endParaRPr lang="en-US" sz="1600" b="0" dirty="0">
              <a:solidFill>
                <a:srgbClr val="000000"/>
              </a:solidFill>
              <a:effectLst/>
              <a:latin typeface="Verdana" panose="020B0604030504040204" pitchFamily="34" charset="0"/>
            </a:endParaRPr>
          </a:p>
          <a:p>
            <a:pPr algn="l">
              <a:buFont typeface="Arial" panose="020B0604020202020204" pitchFamily="34" charset="0"/>
              <a:buChar char="•"/>
            </a:pPr>
            <a:r>
              <a:rPr lang="en-US" sz="1600" b="0" dirty="0">
                <a:solidFill>
                  <a:srgbClr val="000000"/>
                </a:solidFill>
                <a:effectLst/>
                <a:latin typeface="Verdana" panose="020B0604030504040204" pitchFamily="34" charset="0"/>
              </a:rPr>
              <a:t>Large values for K are good, but it may find some difficulties.</a:t>
            </a:r>
            <a:endParaRPr lang="en-US" sz="1600" b="0" dirty="0">
              <a:solidFill>
                <a:srgbClr val="000000"/>
              </a:solidFill>
              <a:effectLst/>
              <a:latin typeface="Verdana" panose="020B0604030504040204" pitchFamily="34" charset="0"/>
            </a:endParaRPr>
          </a:p>
          <a:p>
            <a:endParaRPr lang="en-US" sz="1600" b="0" i="0" dirty="0">
              <a:solidFill>
                <a:srgbClr val="610B38"/>
              </a:solidFill>
              <a:effectLst/>
              <a:latin typeface="erdana"/>
            </a:endParaRPr>
          </a:p>
          <a:p>
            <a:pPr algn="l">
              <a:buFont typeface="Arial" panose="020B0604020202020204" pitchFamily="34" charset="0"/>
              <a:buChar char="•"/>
            </a:pPr>
            <a:endParaRPr lang="en-US" sz="18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000" b="0" i="0" u="sng" dirty="0">
                <a:solidFill>
                  <a:srgbClr val="610B38"/>
                </a:solidFill>
                <a:effectLst/>
                <a:latin typeface="erdana"/>
              </a:rPr>
              <a:t>Python implementation of the KNN algorithm</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404664"/>
            <a:ext cx="8229600" cy="6453336"/>
          </a:xfrm>
        </p:spPr>
        <p:txBody>
          <a:bodyPr>
            <a:normAutofit fontScale="92500"/>
          </a:bodyPr>
          <a:lstStyle/>
          <a:p>
            <a:r>
              <a:rPr lang="en-US" b="1" i="0" dirty="0">
                <a:effectLst/>
                <a:latin typeface="Verdana" panose="020B0604030504040204" pitchFamily="34" charset="0"/>
              </a:rPr>
              <a:t>Problem for K-NN Algorithm:</a:t>
            </a:r>
            <a:r>
              <a:rPr lang="en-US" b="0" i="0" dirty="0">
                <a:solidFill>
                  <a:srgbClr val="000000"/>
                </a:solidFill>
                <a:effectLst/>
                <a:latin typeface="Verdana" panose="020B0604030504040204" pitchFamily="34" charset="0"/>
              </a:rPr>
              <a:t> There is a Car manufacturer company that has manufactured a new SUV car. The company wants to give the ads to the users who are interested in buying that SUV. So for this problem, we have a dataset that contains multiple user's information through the social network. The dataset contains lots of information but the </a:t>
            </a:r>
            <a:r>
              <a:rPr lang="en-US" b="1" i="0" dirty="0">
                <a:effectLst/>
                <a:latin typeface="Verdana" panose="020B0604030504040204" pitchFamily="34" charset="0"/>
              </a:rPr>
              <a:t>Estimated Salary</a:t>
            </a:r>
            <a:r>
              <a:rPr lang="en-US" b="0" i="0" dirty="0">
                <a:solidFill>
                  <a:srgbClr val="000000"/>
                </a:solidFill>
                <a:effectLst/>
                <a:latin typeface="Verdana" panose="020B0604030504040204" pitchFamily="34" charset="0"/>
              </a:rPr>
              <a:t> and </a:t>
            </a:r>
            <a:r>
              <a:rPr lang="en-US" b="1" i="0" dirty="0">
                <a:effectLst/>
                <a:latin typeface="Verdana" panose="020B0604030504040204" pitchFamily="34" charset="0"/>
              </a:rPr>
              <a:t>Age</a:t>
            </a:r>
            <a:r>
              <a:rPr lang="en-US" b="0" i="0" dirty="0">
                <a:solidFill>
                  <a:srgbClr val="000000"/>
                </a:solidFill>
                <a:effectLst/>
                <a:latin typeface="Verdana" panose="020B0604030504040204" pitchFamily="34" charset="0"/>
              </a:rPr>
              <a:t> we will consider for the independent variable and the </a:t>
            </a:r>
            <a:r>
              <a:rPr lang="en-US" b="1" i="0" dirty="0">
                <a:effectLst/>
                <a:latin typeface="Verdana" panose="020B0604030504040204" pitchFamily="34" charset="0"/>
              </a:rPr>
              <a:t>Purchased variable</a:t>
            </a:r>
            <a:r>
              <a:rPr lang="en-US" b="0" i="0" dirty="0">
                <a:solidFill>
                  <a:srgbClr val="000000"/>
                </a:solidFill>
                <a:effectLst/>
                <a:latin typeface="Verdana" panose="020B0604030504040204" pitchFamily="34" charset="0"/>
              </a:rPr>
              <a:t> is for the dependent variable. </a:t>
            </a:r>
            <a:endParaRPr lang="en-IN"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Steps</a:t>
            </a:r>
            <a:endParaRPr lang="en-IN" dirty="0"/>
          </a:p>
        </p:txBody>
      </p:sp>
      <p:sp>
        <p:nvSpPr>
          <p:cNvPr id="3" name="Content Placeholder 2"/>
          <p:cNvSpPr>
            <a:spLocks noGrp="1"/>
          </p:cNvSpPr>
          <p:nvPr>
            <p:ph idx="1"/>
          </p:nvPr>
        </p:nvSpPr>
        <p:spPr>
          <a:xfrm>
            <a:off x="457200" y="731838"/>
            <a:ext cx="8229600" cy="5394326"/>
          </a:xfrm>
        </p:spPr>
        <p:txBody>
          <a:bodyPr/>
          <a:lstStyle/>
          <a:p>
            <a:r>
              <a:rPr lang="en-US" dirty="0"/>
              <a:t>Get Data</a:t>
            </a:r>
            <a:endParaRPr lang="en-US" dirty="0"/>
          </a:p>
          <a:p>
            <a:r>
              <a:rPr lang="en-US" dirty="0"/>
              <a:t>Define K </a:t>
            </a:r>
            <a:r>
              <a:rPr lang="en-US" dirty="0" err="1"/>
              <a:t>Neighbours</a:t>
            </a:r>
            <a:endParaRPr lang="en-US" dirty="0"/>
          </a:p>
          <a:p>
            <a:r>
              <a:rPr lang="en-US" dirty="0"/>
              <a:t>Calculate the </a:t>
            </a:r>
            <a:r>
              <a:rPr lang="en-US" dirty="0" err="1"/>
              <a:t>Neighbours</a:t>
            </a:r>
            <a:r>
              <a:rPr lang="en-US" dirty="0"/>
              <a:t>  distance</a:t>
            </a:r>
            <a:endParaRPr lang="en-US" dirty="0"/>
          </a:p>
          <a:p>
            <a:r>
              <a:rPr lang="en-US" dirty="0"/>
              <a:t>Assign New instance to Majority</a:t>
            </a:r>
            <a:endParaRPr lang="en-IN"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1838"/>
            <a:ext cx="8229600" cy="5394326"/>
          </a:xfrm>
        </p:spPr>
        <p:txBody>
          <a:bodyPr/>
          <a:lstStyle/>
          <a:p>
            <a:r>
              <a:rPr lang="en-US" dirty="0"/>
              <a:t>Euclidean Distance</a:t>
            </a:r>
            <a:endParaRPr lang="en-US" dirty="0"/>
          </a:p>
          <a:p>
            <a:r>
              <a:rPr lang="en-US" dirty="0"/>
              <a:t>Manhattan Distance</a:t>
            </a:r>
            <a:endParaRPr lang="en-US" dirty="0"/>
          </a:p>
          <a:p>
            <a:endParaRPr lang="en-US" dirty="0"/>
          </a:p>
          <a:p>
            <a:r>
              <a:rPr lang="en-IN" b="0" i="0" dirty="0">
                <a:solidFill>
                  <a:srgbClr val="212529"/>
                </a:solidFill>
                <a:effectLst/>
                <a:latin typeface="-apple-system"/>
              </a:rPr>
              <a:t>Power parameter for the </a:t>
            </a:r>
            <a:r>
              <a:rPr lang="en-IN" b="0" i="0" dirty="0" err="1">
                <a:solidFill>
                  <a:srgbClr val="212529"/>
                </a:solidFill>
                <a:effectLst/>
                <a:latin typeface="-apple-system"/>
              </a:rPr>
              <a:t>Minkowski</a:t>
            </a:r>
            <a:r>
              <a:rPr lang="en-IN" b="0" i="0" dirty="0">
                <a:solidFill>
                  <a:srgbClr val="212529"/>
                </a:solidFill>
                <a:effectLst/>
                <a:latin typeface="-apple-system"/>
              </a:rPr>
              <a:t> metric. When p = 1, this is equivalent to using </a:t>
            </a:r>
            <a:r>
              <a:rPr lang="en-IN" b="0" i="0" dirty="0" err="1">
                <a:solidFill>
                  <a:srgbClr val="212529"/>
                </a:solidFill>
                <a:effectLst/>
                <a:latin typeface="-apple-system"/>
              </a:rPr>
              <a:t>manhattan_distance</a:t>
            </a:r>
            <a:r>
              <a:rPr lang="en-IN" b="0" i="0" dirty="0">
                <a:solidFill>
                  <a:srgbClr val="212529"/>
                </a:solidFill>
                <a:effectLst/>
                <a:latin typeface="-apple-system"/>
              </a:rPr>
              <a:t> (l1), and </a:t>
            </a:r>
            <a:r>
              <a:rPr lang="en-IN" b="0" i="0" dirty="0" err="1">
                <a:solidFill>
                  <a:srgbClr val="212529"/>
                </a:solidFill>
                <a:effectLst/>
                <a:latin typeface="-apple-system"/>
              </a:rPr>
              <a:t>euclidean_distance</a:t>
            </a:r>
            <a:r>
              <a:rPr lang="en-IN" b="0" i="0" dirty="0">
                <a:solidFill>
                  <a:srgbClr val="212529"/>
                </a:solidFill>
                <a:effectLst/>
                <a:latin typeface="-apple-system"/>
              </a:rPr>
              <a:t> (l2) for p = 2. For arbitrary p, </a:t>
            </a:r>
            <a:r>
              <a:rPr lang="en-IN" b="0" i="0" dirty="0" err="1">
                <a:solidFill>
                  <a:srgbClr val="212529"/>
                </a:solidFill>
                <a:effectLst/>
                <a:latin typeface="-apple-system"/>
              </a:rPr>
              <a:t>minkowski_distance</a:t>
            </a:r>
            <a:r>
              <a:rPr lang="en-IN" b="0" i="0" dirty="0">
                <a:solidFill>
                  <a:srgbClr val="212529"/>
                </a:solidFill>
                <a:effectLst/>
                <a:latin typeface="-apple-system"/>
              </a:rPr>
              <a:t> (</a:t>
            </a:r>
            <a:r>
              <a:rPr lang="en-IN" b="0" i="0" dirty="0" err="1">
                <a:solidFill>
                  <a:srgbClr val="212529"/>
                </a:solidFill>
                <a:effectLst/>
                <a:latin typeface="-apple-system"/>
              </a:rPr>
              <a:t>l_p</a:t>
            </a:r>
            <a:r>
              <a:rPr lang="en-IN" b="0" i="0" dirty="0">
                <a:solidFill>
                  <a:srgbClr val="212529"/>
                </a:solidFill>
                <a:effectLst/>
                <a:latin typeface="-apple-system"/>
              </a:rPr>
              <a:t>) is used.</a:t>
            </a:r>
            <a:endParaRPr lang="en-US" dirty="0"/>
          </a:p>
          <a:p>
            <a:endParaRPr lang="en-US" dirty="0"/>
          </a:p>
          <a:p>
            <a:endParaRPr lang="en-US" dirty="0"/>
          </a:p>
          <a:p>
            <a:endParaRPr lang="en-US" dirty="0"/>
          </a:p>
          <a:p>
            <a:endParaRPr lang="en-US" dirty="0"/>
          </a:p>
          <a:p>
            <a:endParaRPr lang="en-IN"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08712"/>
          </a:xfrm>
        </p:spPr>
        <p:txBody>
          <a:bodyPr/>
          <a:lstStyle/>
          <a:p>
            <a:r>
              <a:rPr lang="en-US" dirty="0"/>
              <a:t>We have data from the </a:t>
            </a:r>
            <a:endParaRPr lang="en-IN"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552728"/>
          </a:xfrm>
        </p:spPr>
        <p:txBody>
          <a:bodyPr/>
          <a:lstStyle/>
          <a:p>
            <a:r>
              <a:rPr lang="en-US" dirty="0"/>
              <a:t>We have data from the </a:t>
            </a:r>
            <a:r>
              <a:rPr lang="en-US" dirty="0" err="1"/>
              <a:t>questionnaries</a:t>
            </a:r>
            <a:r>
              <a:rPr lang="en-US" dirty="0"/>
              <a:t> survey (to ask people opinion) and objective testing with two attributes(acid durability and strength) to classify whether a special paper tissue is good or not.</a:t>
            </a:r>
            <a:endParaRPr lang="en-IN"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r>
              <a:rPr lang="en-US" dirty="0"/>
              <a:t>Example</a:t>
            </a:r>
            <a:endParaRPr lang="en-IN" dirty="0"/>
          </a:p>
        </p:txBody>
      </p:sp>
      <p:graphicFrame>
        <p:nvGraphicFramePr>
          <p:cNvPr id="4" name="Table 4"/>
          <p:cNvGraphicFramePr>
            <a:graphicFrameLocks noGrp="1"/>
          </p:cNvGraphicFramePr>
          <p:nvPr>
            <p:ph idx="1"/>
          </p:nvPr>
        </p:nvGraphicFramePr>
        <p:xfrm>
          <a:off x="457200" y="1600200"/>
          <a:ext cx="8229600" cy="18542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a:t>X1(Acid Durability)</a:t>
                      </a:r>
                      <a:endParaRPr lang="en-IN" dirty="0"/>
                    </a:p>
                  </a:txBody>
                  <a:tcPr/>
                </a:tc>
                <a:tc>
                  <a:txBody>
                    <a:bodyPr/>
                    <a:lstStyle/>
                    <a:p>
                      <a:r>
                        <a:rPr lang="en-US" dirty="0"/>
                        <a:t>X2(Strength)</a:t>
                      </a:r>
                      <a:endParaRPr lang="en-IN" dirty="0"/>
                    </a:p>
                  </a:txBody>
                  <a:tcPr/>
                </a:tc>
                <a:tc>
                  <a:txBody>
                    <a:bodyPr/>
                    <a:lstStyle/>
                    <a:p>
                      <a:r>
                        <a:rPr lang="en-US" dirty="0"/>
                        <a:t>Y=Classification</a:t>
                      </a:r>
                      <a:endParaRPr lang="en-IN" dirty="0"/>
                    </a:p>
                  </a:txBody>
                  <a:tcPr/>
                </a:tc>
              </a:tr>
              <a:tr h="370840">
                <a:tc>
                  <a:txBody>
                    <a:bodyPr/>
                    <a:lstStyle/>
                    <a:p>
                      <a:r>
                        <a:rPr lang="en-US" dirty="0"/>
                        <a:t>7</a:t>
                      </a:r>
                      <a:endParaRPr lang="en-IN" dirty="0"/>
                    </a:p>
                  </a:txBody>
                  <a:tcPr/>
                </a:tc>
                <a:tc>
                  <a:txBody>
                    <a:bodyPr/>
                    <a:lstStyle/>
                    <a:p>
                      <a:r>
                        <a:rPr lang="en-US" dirty="0"/>
                        <a:t>7</a:t>
                      </a:r>
                      <a:endParaRPr lang="en-IN" dirty="0"/>
                    </a:p>
                  </a:txBody>
                  <a:tcPr/>
                </a:tc>
                <a:tc>
                  <a:txBody>
                    <a:bodyPr/>
                    <a:lstStyle/>
                    <a:p>
                      <a:r>
                        <a:rPr lang="en-US" dirty="0"/>
                        <a:t>Bad</a:t>
                      </a:r>
                      <a:endParaRPr lang="en-IN" dirty="0"/>
                    </a:p>
                  </a:txBody>
                  <a:tcPr/>
                </a:tc>
              </a:tr>
              <a:tr h="370840">
                <a:tc>
                  <a:txBody>
                    <a:bodyPr/>
                    <a:lstStyle/>
                    <a:p>
                      <a:r>
                        <a:rPr lang="en-US" dirty="0"/>
                        <a:t>7</a:t>
                      </a:r>
                      <a:endParaRPr lang="en-IN" dirty="0"/>
                    </a:p>
                  </a:txBody>
                  <a:tcPr/>
                </a:tc>
                <a:tc>
                  <a:txBody>
                    <a:bodyPr/>
                    <a:lstStyle/>
                    <a:p>
                      <a:r>
                        <a:rPr lang="en-US" dirty="0"/>
                        <a:t>4</a:t>
                      </a:r>
                      <a:endParaRPr lang="en-IN" dirty="0"/>
                    </a:p>
                  </a:txBody>
                  <a:tcPr/>
                </a:tc>
                <a:tc>
                  <a:txBody>
                    <a:bodyPr/>
                    <a:lstStyle/>
                    <a:p>
                      <a:r>
                        <a:rPr lang="en-US" dirty="0"/>
                        <a:t>Bad</a:t>
                      </a:r>
                      <a:endParaRPr lang="en-IN" dirty="0"/>
                    </a:p>
                  </a:txBody>
                  <a:tcPr/>
                </a:tc>
              </a:tr>
              <a:tr h="370840">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Good</a:t>
                      </a:r>
                      <a:endParaRPr lang="en-IN" dirty="0"/>
                    </a:p>
                  </a:txBody>
                  <a:tcPr/>
                </a:tc>
              </a:tr>
              <a:tr h="370840">
                <a:tc>
                  <a:txBody>
                    <a:bodyPr/>
                    <a:lstStyle/>
                    <a:p>
                      <a:r>
                        <a:rPr lang="en-US" dirty="0"/>
                        <a:t>1</a:t>
                      </a:r>
                      <a:endParaRPr lang="en-IN" dirty="0"/>
                    </a:p>
                  </a:txBody>
                  <a:tcPr/>
                </a:tc>
                <a:tc>
                  <a:txBody>
                    <a:bodyPr/>
                    <a:lstStyle/>
                    <a:p>
                      <a:r>
                        <a:rPr lang="en-US" dirty="0"/>
                        <a:t>4</a:t>
                      </a:r>
                      <a:endParaRPr lang="en-IN" dirty="0"/>
                    </a:p>
                  </a:txBody>
                  <a:tcPr/>
                </a:tc>
                <a:tc>
                  <a:txBody>
                    <a:bodyPr/>
                    <a:lstStyle/>
                    <a:p>
                      <a:r>
                        <a:rPr lang="en-US" dirty="0"/>
                        <a:t>Good</a:t>
                      </a:r>
                      <a:endParaRPr lang="en-IN" dirty="0"/>
                    </a:p>
                  </a:txBody>
                  <a:tcPr/>
                </a:tc>
              </a:tr>
            </a:tbl>
          </a:graphicData>
        </a:graphic>
      </p:graphicFrame>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64704"/>
            <a:ext cx="8229600" cy="5534075"/>
          </a:xfrm>
        </p:spPr>
        <p:txBody>
          <a:bodyPr/>
          <a:lstStyle/>
          <a:p>
            <a:r>
              <a:rPr lang="en-US" dirty="0"/>
              <a:t>Now the factory produces a new paper tissue that pass lab test with X1=3 and X2=7.Without another expensive survey, can we guess what the classification of this new tissue is?</a:t>
            </a:r>
            <a:endParaRPr lang="en-IN"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lstStyle/>
          <a:p>
            <a:r>
              <a:rPr lang="en-US" dirty="0"/>
              <a:t>Determine parameter K=number of neighbors</a:t>
            </a:r>
            <a:endParaRPr lang="en-US" dirty="0"/>
          </a:p>
          <a:p>
            <a:r>
              <a:rPr lang="en-US" dirty="0"/>
              <a:t>Suppose use k=3</a:t>
            </a:r>
            <a:endParaRPr lang="en-US" dirty="0"/>
          </a:p>
          <a:p>
            <a:r>
              <a:rPr lang="en-US" dirty="0"/>
              <a:t>Calculate the distance between the query-instance and all the training samples</a:t>
            </a:r>
            <a:endParaRPr lang="en-US" dirty="0"/>
          </a:p>
          <a:p>
            <a:r>
              <a:rPr lang="en-US" dirty="0"/>
              <a:t>Coordinate of query instance is (3,7),instead of calculating the distance we compute square of distance which is faster to calculate(without square root)</a:t>
            </a:r>
            <a:endParaRPr lang="en-IN"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18542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a:t>X1</a:t>
                      </a:r>
                      <a:endParaRPr lang="en-IN" dirty="0"/>
                    </a:p>
                  </a:txBody>
                  <a:tcPr/>
                </a:tc>
                <a:tc>
                  <a:txBody>
                    <a:bodyPr/>
                    <a:lstStyle/>
                    <a:p>
                      <a:r>
                        <a:rPr lang="en-US" dirty="0"/>
                        <a:t>X2</a:t>
                      </a:r>
                      <a:endParaRPr lang="en-IN" dirty="0"/>
                    </a:p>
                  </a:txBody>
                  <a:tcPr/>
                </a:tc>
                <a:tc>
                  <a:txBody>
                    <a:bodyPr/>
                    <a:lstStyle/>
                    <a:p>
                      <a:r>
                        <a:rPr lang="en-US" dirty="0"/>
                        <a:t>Square Distance</a:t>
                      </a:r>
                      <a:endParaRPr lang="en-IN" dirty="0"/>
                    </a:p>
                  </a:txBody>
                  <a:tcPr/>
                </a:tc>
              </a:tr>
              <a:tr h="370840">
                <a:tc>
                  <a:txBody>
                    <a:bodyPr/>
                    <a:lstStyle/>
                    <a:p>
                      <a:r>
                        <a:rPr lang="en-US" dirty="0"/>
                        <a:t>7</a:t>
                      </a:r>
                      <a:endParaRPr lang="en-IN" dirty="0"/>
                    </a:p>
                  </a:txBody>
                  <a:tcPr/>
                </a:tc>
                <a:tc>
                  <a:txBody>
                    <a:bodyPr/>
                    <a:lstStyle/>
                    <a:p>
                      <a:r>
                        <a:rPr lang="en-US" dirty="0"/>
                        <a:t>7</a:t>
                      </a:r>
                      <a:endParaRPr lang="en-IN" dirty="0"/>
                    </a:p>
                  </a:txBody>
                  <a:tcPr/>
                </a:tc>
                <a:tc>
                  <a:txBody>
                    <a:bodyPr/>
                    <a:lstStyle/>
                    <a:p>
                      <a:r>
                        <a:rPr lang="en-US" dirty="0"/>
                        <a:t>(7-3)^2+(7-7)^2=16</a:t>
                      </a:r>
                      <a:endParaRPr lang="en-IN" dirty="0"/>
                    </a:p>
                  </a:txBody>
                  <a:tcPr/>
                </a:tc>
              </a:tr>
              <a:tr h="370840">
                <a:tc>
                  <a:txBody>
                    <a:bodyPr/>
                    <a:lstStyle/>
                    <a:p>
                      <a:r>
                        <a:rPr lang="en-US" dirty="0"/>
                        <a:t>7</a:t>
                      </a:r>
                      <a:endParaRPr lang="en-IN" dirty="0"/>
                    </a:p>
                  </a:txBody>
                  <a:tcPr/>
                </a:tc>
                <a:tc>
                  <a:txBody>
                    <a:bodyPr/>
                    <a:lstStyle/>
                    <a:p>
                      <a:r>
                        <a:rPr lang="en-US" dirty="0"/>
                        <a:t>4</a:t>
                      </a:r>
                      <a:endParaRPr lang="en-IN" dirty="0"/>
                    </a:p>
                  </a:txBody>
                  <a:tcPr/>
                </a:tc>
                <a:tc>
                  <a:txBody>
                    <a:bodyPr/>
                    <a:lstStyle/>
                    <a:p>
                      <a:r>
                        <a:rPr lang="en-US" dirty="0"/>
                        <a:t>(7-3)^2+(4-7)^2=25</a:t>
                      </a:r>
                      <a:endParaRPr lang="en-IN" dirty="0"/>
                    </a:p>
                  </a:txBody>
                  <a:tcPr/>
                </a:tc>
              </a:tr>
              <a:tr h="370840">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(3-3)^2+(4-7)^2=9</a:t>
                      </a:r>
                      <a:endParaRPr lang="en-IN" dirty="0"/>
                    </a:p>
                  </a:txBody>
                  <a:tcPr/>
                </a:tc>
              </a:tr>
              <a:tr h="370840">
                <a:tc>
                  <a:txBody>
                    <a:bodyPr/>
                    <a:lstStyle/>
                    <a:p>
                      <a:r>
                        <a:rPr lang="en-US" dirty="0"/>
                        <a:t>1</a:t>
                      </a:r>
                      <a:endParaRPr lang="en-IN" dirty="0"/>
                    </a:p>
                  </a:txBody>
                  <a:tcPr/>
                </a:tc>
                <a:tc>
                  <a:txBody>
                    <a:bodyPr/>
                    <a:lstStyle/>
                    <a:p>
                      <a:r>
                        <a:rPr lang="en-US" dirty="0"/>
                        <a:t>4</a:t>
                      </a:r>
                      <a:endParaRPr lang="en-IN" dirty="0"/>
                    </a:p>
                  </a:txBody>
                  <a:tcPr/>
                </a:tc>
                <a:tc>
                  <a:txBody>
                    <a:bodyPr/>
                    <a:lstStyle/>
                    <a:p>
                      <a:r>
                        <a:rPr lang="en-US" dirty="0"/>
                        <a:t>(1-3)^2+(4-7)^2=13</a:t>
                      </a:r>
                      <a:endParaRPr lang="en-IN" dirty="0"/>
                    </a:p>
                  </a:txBody>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Iterating 3-D Arrays</a:t>
            </a:r>
            <a:br>
              <a:rPr lang="en-IN" b="0" i="0" dirty="0">
                <a:solidFill>
                  <a:srgbClr val="000000"/>
                </a:solidFill>
                <a:effectLst/>
                <a:latin typeface="Segoe UI" panose="020B0502040204020203" pitchFamily="34" charset="0"/>
              </a:rPr>
            </a:br>
            <a:br>
              <a:rPr lang="en-IN" dirty="0"/>
            </a:br>
            <a:endParaRPr lang="en-IN" dirty="0"/>
          </a:p>
        </p:txBody>
      </p:sp>
      <p:sp>
        <p:nvSpPr>
          <p:cNvPr id="3" name="Content Placeholder 2"/>
          <p:cNvSpPr>
            <a:spLocks noGrp="1"/>
          </p:cNvSpPr>
          <p:nvPr>
            <p:ph idx="1"/>
          </p:nvPr>
        </p:nvSpPr>
        <p:spPr>
          <a:xfrm>
            <a:off x="457200" y="274638"/>
            <a:ext cx="8229600" cy="5851525"/>
          </a:xfrm>
        </p:spPr>
        <p:txBody>
          <a:bodyPr/>
          <a:lstStyle/>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8</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9</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12</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x:</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z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y:</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(z)</a:t>
            </a:r>
            <a:endParaRPr lang="en-IN"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756"/>
            <a:ext cx="8229600" cy="6009531"/>
          </a:xfrm>
        </p:spPr>
        <p:txBody>
          <a:bodyPr/>
          <a:lstStyle/>
          <a:p>
            <a:r>
              <a:rPr lang="en-US" dirty="0"/>
              <a:t>Sort the distance and determine nearest neighbors based on the K-</a:t>
            </a:r>
            <a:r>
              <a:rPr lang="en-US" dirty="0" err="1"/>
              <a:t>th</a:t>
            </a:r>
            <a:r>
              <a:rPr lang="en-US" dirty="0"/>
              <a:t> minimum distance.</a:t>
            </a:r>
            <a:endParaRPr lang="en-US" dirty="0"/>
          </a:p>
          <a:p>
            <a:endParaRPr lang="en-IN" dirty="0"/>
          </a:p>
        </p:txBody>
      </p:sp>
      <p:graphicFrame>
        <p:nvGraphicFramePr>
          <p:cNvPr id="4" name="Table 4"/>
          <p:cNvGraphicFramePr>
            <a:graphicFrameLocks noGrp="1"/>
          </p:cNvGraphicFramePr>
          <p:nvPr/>
        </p:nvGraphicFramePr>
        <p:xfrm>
          <a:off x="1524000" y="2348880"/>
          <a:ext cx="6096000" cy="3220720"/>
        </p:xfrm>
        <a:graphic>
          <a:graphicData uri="http://schemas.openxmlformats.org/drawingml/2006/table">
            <a:tbl>
              <a:tblPr firstRow="1" bandRow="1">
                <a:tableStyleId>{5C22544A-7EE6-4342-B048-85BDC9FD1C3A}</a:tableStyleId>
              </a:tblPr>
              <a:tblGrid>
                <a:gridCol w="1219200"/>
                <a:gridCol w="1219200"/>
                <a:gridCol w="1545704"/>
                <a:gridCol w="892696"/>
                <a:gridCol w="1219200"/>
              </a:tblGrid>
              <a:tr h="370840">
                <a:tc>
                  <a:txBody>
                    <a:bodyPr/>
                    <a:lstStyle/>
                    <a:p>
                      <a:r>
                        <a:rPr lang="en-US" dirty="0"/>
                        <a:t>X1</a:t>
                      </a:r>
                      <a:endParaRPr lang="en-IN" dirty="0"/>
                    </a:p>
                  </a:txBody>
                  <a:tcPr/>
                </a:tc>
                <a:tc>
                  <a:txBody>
                    <a:bodyPr/>
                    <a:lstStyle/>
                    <a:p>
                      <a:r>
                        <a:rPr lang="en-US" dirty="0"/>
                        <a:t>X2</a:t>
                      </a:r>
                      <a:endParaRPr lang="en-IN" dirty="0"/>
                    </a:p>
                  </a:txBody>
                  <a:tcPr/>
                </a:tc>
                <a:tc>
                  <a:txBody>
                    <a:bodyPr/>
                    <a:lstStyle/>
                    <a:p>
                      <a:r>
                        <a:rPr lang="en-US" dirty="0"/>
                        <a:t>Square Distance to query distance</a:t>
                      </a:r>
                      <a:endParaRPr lang="en-IN" dirty="0"/>
                    </a:p>
                  </a:txBody>
                  <a:tcPr/>
                </a:tc>
                <a:tc>
                  <a:txBody>
                    <a:bodyPr/>
                    <a:lstStyle/>
                    <a:p>
                      <a:r>
                        <a:rPr lang="en-US" dirty="0"/>
                        <a:t>Rank Minimum distance</a:t>
                      </a:r>
                      <a:endParaRPr lang="en-IN" dirty="0"/>
                    </a:p>
                  </a:txBody>
                  <a:tcPr/>
                </a:tc>
                <a:tc>
                  <a:txBody>
                    <a:bodyPr/>
                    <a:lstStyle/>
                    <a:p>
                      <a:r>
                        <a:rPr lang="en-US" dirty="0"/>
                        <a:t>Is it included in 3-Nearest neighbors?</a:t>
                      </a:r>
                      <a:endParaRPr lang="en-IN" dirty="0"/>
                    </a:p>
                  </a:txBody>
                  <a:tcPr/>
                </a:tc>
              </a:tr>
              <a:tr h="370840">
                <a:tc>
                  <a:txBody>
                    <a:bodyPr/>
                    <a:lstStyle/>
                    <a:p>
                      <a:r>
                        <a:rPr lang="en-US" dirty="0"/>
                        <a:t>7</a:t>
                      </a:r>
                      <a:endParaRPr lang="en-IN" dirty="0"/>
                    </a:p>
                  </a:txBody>
                  <a:tcPr/>
                </a:tc>
                <a:tc>
                  <a:txBody>
                    <a:bodyPr/>
                    <a:lstStyle/>
                    <a:p>
                      <a:r>
                        <a:rPr lang="en-US" dirty="0"/>
                        <a:t>7</a:t>
                      </a:r>
                      <a:endParaRPr lang="en-IN" dirty="0"/>
                    </a:p>
                  </a:txBody>
                  <a:tcPr/>
                </a:tc>
                <a:tc>
                  <a:txBody>
                    <a:bodyPr/>
                    <a:lstStyle/>
                    <a:p>
                      <a:r>
                        <a:rPr lang="en-US" dirty="0"/>
                        <a:t>16</a:t>
                      </a:r>
                      <a:endParaRPr lang="en-IN" dirty="0"/>
                    </a:p>
                  </a:txBody>
                  <a:tcPr/>
                </a:tc>
                <a:tc>
                  <a:txBody>
                    <a:bodyPr/>
                    <a:lstStyle/>
                    <a:p>
                      <a:r>
                        <a:rPr lang="en-US" dirty="0"/>
                        <a:t>3</a:t>
                      </a:r>
                      <a:endParaRPr lang="en-IN" dirty="0"/>
                    </a:p>
                  </a:txBody>
                  <a:tcPr/>
                </a:tc>
                <a:tc>
                  <a:txBody>
                    <a:bodyPr/>
                    <a:lstStyle/>
                    <a:p>
                      <a:r>
                        <a:rPr lang="en-US" dirty="0"/>
                        <a:t>YES</a:t>
                      </a:r>
                      <a:endParaRPr lang="en-IN" dirty="0"/>
                    </a:p>
                  </a:txBody>
                  <a:tcPr/>
                </a:tc>
              </a:tr>
              <a:tr h="370840">
                <a:tc>
                  <a:txBody>
                    <a:bodyPr/>
                    <a:lstStyle/>
                    <a:p>
                      <a:r>
                        <a:rPr lang="en-US" dirty="0"/>
                        <a:t>7</a:t>
                      </a:r>
                      <a:endParaRPr lang="en-IN" dirty="0"/>
                    </a:p>
                  </a:txBody>
                  <a:tcPr/>
                </a:tc>
                <a:tc>
                  <a:txBody>
                    <a:bodyPr/>
                    <a:lstStyle/>
                    <a:p>
                      <a:r>
                        <a:rPr lang="en-US" dirty="0"/>
                        <a:t>4</a:t>
                      </a:r>
                      <a:endParaRPr lang="en-IN" dirty="0"/>
                    </a:p>
                  </a:txBody>
                  <a:tcPr/>
                </a:tc>
                <a:tc>
                  <a:txBody>
                    <a:bodyPr/>
                    <a:lstStyle/>
                    <a:p>
                      <a:r>
                        <a:rPr lang="en-US" dirty="0"/>
                        <a:t>25</a:t>
                      </a:r>
                      <a:endParaRPr lang="en-IN" dirty="0"/>
                    </a:p>
                  </a:txBody>
                  <a:tcPr/>
                </a:tc>
                <a:tc>
                  <a:txBody>
                    <a:bodyPr/>
                    <a:lstStyle/>
                    <a:p>
                      <a:r>
                        <a:rPr lang="en-US" dirty="0"/>
                        <a:t>4</a:t>
                      </a:r>
                      <a:endParaRPr lang="en-IN" dirty="0"/>
                    </a:p>
                  </a:txBody>
                  <a:tcPr/>
                </a:tc>
                <a:tc>
                  <a:txBody>
                    <a:bodyPr/>
                    <a:lstStyle/>
                    <a:p>
                      <a:r>
                        <a:rPr lang="en-US" dirty="0"/>
                        <a:t>NO</a:t>
                      </a:r>
                      <a:endParaRPr lang="en-IN" dirty="0"/>
                    </a:p>
                  </a:txBody>
                  <a:tcPr/>
                </a:tc>
              </a:tr>
              <a:tr h="370840">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9</a:t>
                      </a:r>
                      <a:endParaRPr lang="en-IN" dirty="0"/>
                    </a:p>
                  </a:txBody>
                  <a:tcPr/>
                </a:tc>
                <a:tc>
                  <a:txBody>
                    <a:bodyPr/>
                    <a:lstStyle/>
                    <a:p>
                      <a:r>
                        <a:rPr lang="en-US" dirty="0"/>
                        <a:t>1</a:t>
                      </a:r>
                      <a:endParaRPr lang="en-IN" dirty="0"/>
                    </a:p>
                  </a:txBody>
                  <a:tcPr/>
                </a:tc>
                <a:tc>
                  <a:txBody>
                    <a:bodyPr/>
                    <a:lstStyle/>
                    <a:p>
                      <a:r>
                        <a:rPr lang="en-US" dirty="0"/>
                        <a:t>YES</a:t>
                      </a:r>
                      <a:endParaRPr lang="en-IN" dirty="0"/>
                    </a:p>
                  </a:txBody>
                  <a:tcPr/>
                </a:tc>
              </a:tr>
              <a:tr h="370840">
                <a:tc>
                  <a:txBody>
                    <a:bodyPr/>
                    <a:lstStyle/>
                    <a:p>
                      <a:r>
                        <a:rPr lang="en-US" dirty="0"/>
                        <a:t>1</a:t>
                      </a:r>
                      <a:endParaRPr lang="en-IN" dirty="0"/>
                    </a:p>
                  </a:txBody>
                  <a:tcPr/>
                </a:tc>
                <a:tc>
                  <a:txBody>
                    <a:bodyPr/>
                    <a:lstStyle/>
                    <a:p>
                      <a:r>
                        <a:rPr lang="en-US" dirty="0"/>
                        <a:t>4</a:t>
                      </a:r>
                      <a:endParaRPr lang="en-IN" dirty="0"/>
                    </a:p>
                  </a:txBody>
                  <a:tcPr/>
                </a:tc>
                <a:tc>
                  <a:txBody>
                    <a:bodyPr/>
                    <a:lstStyle/>
                    <a:p>
                      <a:r>
                        <a:rPr lang="en-US" dirty="0"/>
                        <a:t>13</a:t>
                      </a:r>
                      <a:endParaRPr lang="en-IN" dirty="0"/>
                    </a:p>
                  </a:txBody>
                  <a:tcPr/>
                </a:tc>
                <a:tc>
                  <a:txBody>
                    <a:bodyPr/>
                    <a:lstStyle/>
                    <a:p>
                      <a:r>
                        <a:rPr lang="en-US" dirty="0"/>
                        <a:t>2</a:t>
                      </a:r>
                      <a:endParaRPr lang="en-IN" dirty="0"/>
                    </a:p>
                  </a:txBody>
                  <a:tcPr/>
                </a:tc>
                <a:tc>
                  <a:txBody>
                    <a:bodyPr/>
                    <a:lstStyle/>
                    <a:p>
                      <a:r>
                        <a:rPr lang="en-US" dirty="0"/>
                        <a:t>YES</a:t>
                      </a:r>
                      <a:endParaRPr lang="en-IN" dirty="0"/>
                    </a:p>
                  </a:txBody>
                  <a:tcPr/>
                </a:tc>
              </a:tr>
            </a:tbl>
          </a:graphicData>
        </a:graphic>
      </p:graphicFrame>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sz="2400" b="1" dirty="0"/>
              <a:t>Gather the category Y of the nearest </a:t>
            </a:r>
            <a:r>
              <a:rPr lang="en-US" sz="2400" b="1" dirty="0" err="1"/>
              <a:t>neighbors.Notice</a:t>
            </a:r>
            <a:r>
              <a:rPr lang="en-US" sz="2400" b="1" dirty="0"/>
              <a:t> in the second row last column that the category of nearest neighbor (Y) is not included because the rank of this data is more than 3=k)</a:t>
            </a:r>
            <a:endParaRPr lang="en-US" sz="2400" b="1" dirty="0"/>
          </a:p>
          <a:p>
            <a:endParaRPr lang="en-IN" b="1" dirty="0"/>
          </a:p>
        </p:txBody>
      </p:sp>
      <p:graphicFrame>
        <p:nvGraphicFramePr>
          <p:cNvPr id="4" name="Table 4"/>
          <p:cNvGraphicFramePr>
            <a:graphicFrameLocks noGrp="1"/>
          </p:cNvGraphicFramePr>
          <p:nvPr/>
        </p:nvGraphicFramePr>
        <p:xfrm>
          <a:off x="1524000" y="2501900"/>
          <a:ext cx="6096000" cy="26720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dirty="0"/>
                        <a:t>X1</a:t>
                      </a:r>
                      <a:endParaRPr lang="en-IN" dirty="0"/>
                    </a:p>
                  </a:txBody>
                  <a:tcPr/>
                </a:tc>
                <a:tc>
                  <a:txBody>
                    <a:bodyPr/>
                    <a:lstStyle/>
                    <a:p>
                      <a:r>
                        <a:rPr lang="en-US" dirty="0"/>
                        <a:t>X2</a:t>
                      </a:r>
                      <a:endParaRPr lang="en-IN" dirty="0"/>
                    </a:p>
                  </a:txBody>
                  <a:tcPr/>
                </a:tc>
                <a:tc>
                  <a:txBody>
                    <a:bodyPr/>
                    <a:lstStyle/>
                    <a:p>
                      <a:r>
                        <a:rPr lang="en-US" dirty="0"/>
                        <a:t>Square Distance</a:t>
                      </a:r>
                      <a:endParaRPr lang="en-IN" dirty="0"/>
                    </a:p>
                  </a:txBody>
                  <a:tcPr/>
                </a:tc>
                <a:tc>
                  <a:txBody>
                    <a:bodyPr/>
                    <a:lstStyle/>
                    <a:p>
                      <a:r>
                        <a:rPr lang="en-US" dirty="0"/>
                        <a:t>Rank Minimum Distance</a:t>
                      </a:r>
                      <a:endParaRPr lang="en-IN" dirty="0"/>
                    </a:p>
                  </a:txBody>
                  <a:tcPr/>
                </a:tc>
                <a:tc>
                  <a:txBody>
                    <a:bodyPr/>
                    <a:lstStyle/>
                    <a:p>
                      <a:r>
                        <a:rPr lang="en-US" dirty="0"/>
                        <a:t>Is it included in 3-NN?</a:t>
                      </a:r>
                      <a:endParaRPr lang="en-IN" dirty="0"/>
                    </a:p>
                  </a:txBody>
                  <a:tcPr/>
                </a:tc>
                <a:tc>
                  <a:txBody>
                    <a:bodyPr/>
                    <a:lstStyle/>
                    <a:p>
                      <a:r>
                        <a:rPr lang="en-US" dirty="0"/>
                        <a:t>y</a:t>
                      </a:r>
                      <a:endParaRPr lang="en-IN" dirty="0"/>
                    </a:p>
                  </a:txBody>
                  <a:tcPr/>
                </a:tc>
              </a:tr>
              <a:tr h="370840">
                <a:tc>
                  <a:txBody>
                    <a:bodyPr/>
                    <a:lstStyle/>
                    <a:p>
                      <a:r>
                        <a:rPr lang="en-US" dirty="0"/>
                        <a:t>7</a:t>
                      </a:r>
                      <a:endParaRPr lang="en-IN" dirty="0"/>
                    </a:p>
                  </a:txBody>
                  <a:tcPr/>
                </a:tc>
                <a:tc>
                  <a:txBody>
                    <a:bodyPr/>
                    <a:lstStyle/>
                    <a:p>
                      <a:r>
                        <a:rPr lang="en-US" dirty="0"/>
                        <a:t>7</a:t>
                      </a:r>
                      <a:endParaRPr lang="en-IN" dirty="0"/>
                    </a:p>
                  </a:txBody>
                  <a:tcPr/>
                </a:tc>
                <a:tc>
                  <a:txBody>
                    <a:bodyPr/>
                    <a:lstStyle/>
                    <a:p>
                      <a:r>
                        <a:rPr lang="en-US" dirty="0"/>
                        <a:t>16</a:t>
                      </a:r>
                      <a:endParaRPr lang="en-IN" dirty="0"/>
                    </a:p>
                  </a:txBody>
                  <a:tcPr/>
                </a:tc>
                <a:tc>
                  <a:txBody>
                    <a:bodyPr/>
                    <a:lstStyle/>
                    <a:p>
                      <a:r>
                        <a:rPr lang="en-US" dirty="0"/>
                        <a:t>3</a:t>
                      </a:r>
                      <a:endParaRPr lang="en-IN" dirty="0"/>
                    </a:p>
                  </a:txBody>
                  <a:tcPr/>
                </a:tc>
                <a:tc>
                  <a:txBody>
                    <a:bodyPr/>
                    <a:lstStyle/>
                    <a:p>
                      <a:r>
                        <a:rPr lang="en-US" dirty="0"/>
                        <a:t>Yes</a:t>
                      </a:r>
                      <a:endParaRPr lang="en-IN" dirty="0"/>
                    </a:p>
                  </a:txBody>
                  <a:tcPr/>
                </a:tc>
                <a:tc>
                  <a:txBody>
                    <a:bodyPr/>
                    <a:lstStyle/>
                    <a:p>
                      <a:r>
                        <a:rPr lang="en-US" dirty="0"/>
                        <a:t>Bad</a:t>
                      </a:r>
                      <a:endParaRPr lang="en-IN" dirty="0"/>
                    </a:p>
                  </a:txBody>
                  <a:tcPr/>
                </a:tc>
              </a:tr>
              <a:tr h="370840">
                <a:tc>
                  <a:txBody>
                    <a:bodyPr/>
                    <a:lstStyle/>
                    <a:p>
                      <a:r>
                        <a:rPr lang="en-US" dirty="0"/>
                        <a:t>7</a:t>
                      </a:r>
                      <a:endParaRPr lang="en-IN" dirty="0"/>
                    </a:p>
                  </a:txBody>
                  <a:tcPr/>
                </a:tc>
                <a:tc>
                  <a:txBody>
                    <a:bodyPr/>
                    <a:lstStyle/>
                    <a:p>
                      <a:r>
                        <a:rPr lang="en-US" dirty="0"/>
                        <a:t>4</a:t>
                      </a:r>
                      <a:endParaRPr lang="en-IN" dirty="0"/>
                    </a:p>
                  </a:txBody>
                  <a:tcPr/>
                </a:tc>
                <a:tc>
                  <a:txBody>
                    <a:bodyPr/>
                    <a:lstStyle/>
                    <a:p>
                      <a:r>
                        <a:rPr lang="en-US" dirty="0"/>
                        <a:t>25</a:t>
                      </a:r>
                      <a:endParaRPr lang="en-IN" dirty="0"/>
                    </a:p>
                  </a:txBody>
                  <a:tcPr/>
                </a:tc>
                <a:tc>
                  <a:txBody>
                    <a:bodyPr/>
                    <a:lstStyle/>
                    <a:p>
                      <a:r>
                        <a:rPr lang="en-US" dirty="0"/>
                        <a:t>4</a:t>
                      </a:r>
                      <a:endParaRPr lang="en-IN" dirty="0"/>
                    </a:p>
                  </a:txBody>
                  <a:tcPr/>
                </a:tc>
                <a:tc>
                  <a:txBody>
                    <a:bodyPr/>
                    <a:lstStyle/>
                    <a:p>
                      <a:r>
                        <a:rPr lang="en-US" dirty="0"/>
                        <a:t>No</a:t>
                      </a:r>
                      <a:endParaRPr lang="en-IN" dirty="0"/>
                    </a:p>
                  </a:txBody>
                  <a:tcPr/>
                </a:tc>
                <a:tc>
                  <a:txBody>
                    <a:bodyPr/>
                    <a:lstStyle/>
                    <a:p>
                      <a:r>
                        <a:rPr lang="en-US" dirty="0"/>
                        <a:t>-</a:t>
                      </a:r>
                      <a:endParaRPr lang="en-IN" dirty="0"/>
                    </a:p>
                  </a:txBody>
                  <a:tcPr/>
                </a:tc>
              </a:tr>
              <a:tr h="370840">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9</a:t>
                      </a:r>
                      <a:endParaRPr lang="en-IN" dirty="0"/>
                    </a:p>
                  </a:txBody>
                  <a:tcPr/>
                </a:tc>
                <a:tc>
                  <a:txBody>
                    <a:bodyPr/>
                    <a:lstStyle/>
                    <a:p>
                      <a:r>
                        <a:rPr lang="en-US" dirty="0"/>
                        <a:t>1</a:t>
                      </a:r>
                      <a:endParaRPr lang="en-IN" dirty="0"/>
                    </a:p>
                  </a:txBody>
                  <a:tcPr/>
                </a:tc>
                <a:tc>
                  <a:txBody>
                    <a:bodyPr/>
                    <a:lstStyle/>
                    <a:p>
                      <a:r>
                        <a:rPr lang="en-US" dirty="0"/>
                        <a:t>Yes</a:t>
                      </a:r>
                      <a:endParaRPr lang="en-IN" dirty="0"/>
                    </a:p>
                  </a:txBody>
                  <a:tcPr/>
                </a:tc>
                <a:tc>
                  <a:txBody>
                    <a:bodyPr/>
                    <a:lstStyle/>
                    <a:p>
                      <a:r>
                        <a:rPr lang="en-US" dirty="0"/>
                        <a:t>Good</a:t>
                      </a:r>
                      <a:endParaRPr lang="en-IN" dirty="0"/>
                    </a:p>
                  </a:txBody>
                  <a:tcPr/>
                </a:tc>
              </a:tr>
              <a:tr h="370840">
                <a:tc>
                  <a:txBody>
                    <a:bodyPr/>
                    <a:lstStyle/>
                    <a:p>
                      <a:r>
                        <a:rPr lang="en-US" dirty="0"/>
                        <a:t>1</a:t>
                      </a:r>
                      <a:endParaRPr lang="en-IN" dirty="0"/>
                    </a:p>
                  </a:txBody>
                  <a:tcPr/>
                </a:tc>
                <a:tc>
                  <a:txBody>
                    <a:bodyPr/>
                    <a:lstStyle/>
                    <a:p>
                      <a:r>
                        <a:rPr lang="en-US" dirty="0"/>
                        <a:t>4</a:t>
                      </a:r>
                      <a:endParaRPr lang="en-IN" dirty="0"/>
                    </a:p>
                  </a:txBody>
                  <a:tcPr/>
                </a:tc>
                <a:tc>
                  <a:txBody>
                    <a:bodyPr/>
                    <a:lstStyle/>
                    <a:p>
                      <a:r>
                        <a:rPr lang="en-US" dirty="0"/>
                        <a:t>13</a:t>
                      </a:r>
                      <a:endParaRPr lang="en-IN" dirty="0"/>
                    </a:p>
                  </a:txBody>
                  <a:tcPr/>
                </a:tc>
                <a:tc>
                  <a:txBody>
                    <a:bodyPr/>
                    <a:lstStyle/>
                    <a:p>
                      <a:r>
                        <a:rPr lang="en-US" dirty="0"/>
                        <a:t>2</a:t>
                      </a:r>
                      <a:endParaRPr lang="en-IN" dirty="0"/>
                    </a:p>
                  </a:txBody>
                  <a:tcPr/>
                </a:tc>
                <a:tc>
                  <a:txBody>
                    <a:bodyPr/>
                    <a:lstStyle/>
                    <a:p>
                      <a:r>
                        <a:rPr lang="en-US" dirty="0"/>
                        <a:t>Yes</a:t>
                      </a:r>
                      <a:endParaRPr lang="en-IN" dirty="0"/>
                    </a:p>
                  </a:txBody>
                  <a:tcPr/>
                </a:tc>
                <a:tc>
                  <a:txBody>
                    <a:bodyPr/>
                    <a:lstStyle/>
                    <a:p>
                      <a:r>
                        <a:rPr lang="en-US" dirty="0"/>
                        <a:t>Good</a:t>
                      </a:r>
                      <a:endParaRPr lang="en-IN" dirty="0"/>
                    </a:p>
                  </a:txBody>
                  <a:tcPr/>
                </a:tc>
              </a:tr>
            </a:tbl>
          </a:graphicData>
        </a:graphic>
      </p:graphicFrame>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Conclusion	</a:t>
            </a:r>
            <a:endParaRPr lang="en-IN" dirty="0"/>
          </a:p>
        </p:txBody>
      </p:sp>
      <p:sp>
        <p:nvSpPr>
          <p:cNvPr id="3" name="Content Placeholder 2"/>
          <p:cNvSpPr>
            <a:spLocks noGrp="1"/>
          </p:cNvSpPr>
          <p:nvPr>
            <p:ph idx="1"/>
          </p:nvPr>
        </p:nvSpPr>
        <p:spPr>
          <a:xfrm>
            <a:off x="457200" y="980728"/>
            <a:ext cx="8229600" cy="5472607"/>
          </a:xfrm>
        </p:spPr>
        <p:txBody>
          <a:bodyPr/>
          <a:lstStyle/>
          <a:p>
            <a:r>
              <a:rPr lang="en-US" dirty="0"/>
              <a:t>We have 2 good and 1 bad, since 2&gt;1 then we conclude that a new paper tissue that pass lab test with X1=3 and X2=7 is included in </a:t>
            </a:r>
            <a:r>
              <a:rPr lang="en-US"/>
              <a:t>Good category.</a:t>
            </a:r>
            <a:endParaRPr lang="en-IN" dirty="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lstStyle/>
          <a:p>
            <a:r>
              <a:rPr lang="en-IN" dirty="0"/>
              <a:t>data=</a:t>
            </a:r>
            <a:r>
              <a:rPr lang="en-IN" dirty="0" err="1"/>
              <a:t>pd.read_csv</a:t>
            </a:r>
            <a:r>
              <a:rPr lang="en-IN" dirty="0"/>
              <a:t>("C:\\Users\\lenovo\\Downloads\\Social_Network_Ads.csv")</a:t>
            </a:r>
            <a:endParaRPr lang="en-IN" dirty="0"/>
          </a:p>
          <a:p>
            <a:r>
              <a:rPr lang="en-US" dirty="0" err="1"/>
              <a:t>real_x</a:t>
            </a:r>
            <a:r>
              <a:rPr lang="en-US" dirty="0"/>
              <a:t>=</a:t>
            </a:r>
            <a:r>
              <a:rPr lang="en-US" dirty="0" err="1"/>
              <a:t>data.iloc</a:t>
            </a:r>
            <a:r>
              <a:rPr lang="en-US" dirty="0"/>
              <a:t>[:,[2,3]].values</a:t>
            </a:r>
            <a:endParaRPr lang="en-IN" dirty="0"/>
          </a:p>
          <a:p>
            <a:r>
              <a:rPr lang="es-ES" dirty="0" err="1"/>
              <a:t>real_y</a:t>
            </a:r>
            <a:r>
              <a:rPr lang="es-ES" dirty="0"/>
              <a:t>=</a:t>
            </a:r>
            <a:r>
              <a:rPr lang="es-ES" dirty="0" err="1"/>
              <a:t>data.iloc</a:t>
            </a:r>
            <a:r>
              <a:rPr lang="es-ES" dirty="0"/>
              <a:t>[:,4].</a:t>
            </a:r>
            <a:r>
              <a:rPr lang="es-ES" dirty="0" err="1"/>
              <a:t>values</a:t>
            </a:r>
            <a:endParaRPr lang="en-IN" dirty="0"/>
          </a:p>
          <a:p>
            <a:r>
              <a:rPr lang="en-US" dirty="0"/>
              <a:t>from </a:t>
            </a:r>
            <a:r>
              <a:rPr lang="en-US" dirty="0" err="1"/>
              <a:t>sklearn.model_selection</a:t>
            </a:r>
            <a:r>
              <a:rPr lang="en-US" dirty="0"/>
              <a:t> import </a:t>
            </a:r>
            <a:r>
              <a:rPr lang="en-US" dirty="0" err="1"/>
              <a:t>train_test_split</a:t>
            </a:r>
            <a:endParaRPr lang="en-IN" dirty="0"/>
          </a:p>
          <a:p>
            <a:r>
              <a:rPr lang="en-US" dirty="0" err="1"/>
              <a:t>train_x,test_x,training_y,test_y</a:t>
            </a:r>
            <a:r>
              <a:rPr lang="en-US" dirty="0"/>
              <a:t>=</a:t>
            </a:r>
            <a:r>
              <a:rPr lang="en-US" dirty="0" err="1"/>
              <a:t>train_test_split</a:t>
            </a:r>
            <a:r>
              <a:rPr lang="en-US" dirty="0"/>
              <a:t>(</a:t>
            </a:r>
            <a:r>
              <a:rPr lang="en-US" dirty="0" err="1"/>
              <a:t>real_x,real_y,test_size</a:t>
            </a:r>
            <a:r>
              <a:rPr lang="en-US" dirty="0"/>
              <a:t>=0.25,random_state=0)</a:t>
            </a:r>
            <a:endParaRPr lang="en-IN" dirty="0"/>
          </a:p>
          <a:p>
            <a:r>
              <a:rPr lang="en-US" dirty="0"/>
              <a:t>from </a:t>
            </a:r>
            <a:r>
              <a:rPr lang="en-US" dirty="0" err="1"/>
              <a:t>sklearn.preprocessing</a:t>
            </a:r>
            <a:r>
              <a:rPr lang="en-US" dirty="0"/>
              <a:t> import </a:t>
            </a:r>
            <a:r>
              <a:rPr lang="en-US" dirty="0" err="1"/>
              <a:t>StandardScaler</a:t>
            </a:r>
            <a:endParaRPr lang="en-IN" dirty="0"/>
          </a:p>
          <a:p>
            <a:r>
              <a:rPr lang="en-IN" dirty="0" err="1"/>
              <a:t>s_c</a:t>
            </a:r>
            <a:r>
              <a:rPr lang="en-IN" dirty="0"/>
              <a:t>=</a:t>
            </a:r>
            <a:r>
              <a:rPr lang="en-IN" dirty="0" err="1"/>
              <a:t>StandardScaler</a:t>
            </a:r>
            <a:r>
              <a:rPr lang="en-IN" dirty="0"/>
              <a:t>()</a:t>
            </a:r>
            <a:endParaRPr lang="en-IN" dirty="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Autofit/>
          </a:bodyPr>
          <a:lstStyle/>
          <a:p>
            <a:r>
              <a:rPr lang="en-US" sz="1800" b="1" i="0" dirty="0">
                <a:effectLst/>
                <a:latin typeface="Verdana" panose="020B0604030504040204" pitchFamily="34" charset="0"/>
              </a:rPr>
              <a:t>Fitting K-NN classifier to the Training data</a:t>
            </a:r>
            <a:endParaRPr lang="en-IN" sz="1800" dirty="0"/>
          </a:p>
        </p:txBody>
      </p:sp>
      <p:sp>
        <p:nvSpPr>
          <p:cNvPr id="3" name="Content Placeholder 2"/>
          <p:cNvSpPr>
            <a:spLocks noGrp="1"/>
          </p:cNvSpPr>
          <p:nvPr>
            <p:ph idx="1"/>
          </p:nvPr>
        </p:nvSpPr>
        <p:spPr>
          <a:xfrm>
            <a:off x="457200" y="692696"/>
            <a:ext cx="8229600" cy="5890666"/>
          </a:xfrm>
        </p:spPr>
        <p:txBody>
          <a:bodyPr>
            <a:normAutofit/>
          </a:bodyPr>
          <a:lstStyle/>
          <a:p>
            <a:r>
              <a:rPr lang="en-US" sz="1600" b="0" i="0" dirty="0">
                <a:solidFill>
                  <a:srgbClr val="000000"/>
                </a:solidFill>
                <a:effectLst/>
                <a:latin typeface="Verdana" panose="020B0604030504040204" pitchFamily="34" charset="0"/>
              </a:rPr>
              <a:t>Now we will fit the K-NN classifier to the training data. To do this we will import the </a:t>
            </a:r>
            <a:r>
              <a:rPr lang="en-US" sz="1600" b="1" i="0" dirty="0" err="1">
                <a:effectLst/>
                <a:latin typeface="Verdana" panose="020B0604030504040204" pitchFamily="34" charset="0"/>
              </a:rPr>
              <a:t>KNeighborsClassifier</a:t>
            </a:r>
            <a:r>
              <a:rPr lang="en-US" sz="1600" b="0" i="0" dirty="0">
                <a:solidFill>
                  <a:srgbClr val="000000"/>
                </a:solidFill>
                <a:effectLst/>
                <a:latin typeface="Verdana" panose="020B0604030504040204" pitchFamily="34" charset="0"/>
              </a:rPr>
              <a:t> class of </a:t>
            </a:r>
            <a:r>
              <a:rPr lang="en-US" sz="1600" b="1" i="0" dirty="0" err="1">
                <a:effectLst/>
                <a:latin typeface="Verdana" panose="020B0604030504040204" pitchFamily="34" charset="0"/>
              </a:rPr>
              <a:t>Sklearn</a:t>
            </a:r>
            <a:r>
              <a:rPr lang="en-US" sz="1600" b="1" i="0" dirty="0">
                <a:effectLst/>
                <a:latin typeface="Verdana" panose="020B0604030504040204" pitchFamily="34" charset="0"/>
              </a:rPr>
              <a:t> Neighbors</a:t>
            </a:r>
            <a:r>
              <a:rPr lang="en-US" sz="1600" b="0" i="0" dirty="0">
                <a:solidFill>
                  <a:srgbClr val="000000"/>
                </a:solidFill>
                <a:effectLst/>
                <a:latin typeface="Verdana" panose="020B0604030504040204" pitchFamily="34" charset="0"/>
              </a:rPr>
              <a:t> library. After importing the class, we will create the </a:t>
            </a:r>
            <a:r>
              <a:rPr lang="en-US" sz="1600" b="1" i="0" dirty="0">
                <a:effectLst/>
                <a:latin typeface="Verdana" panose="020B0604030504040204" pitchFamily="34" charset="0"/>
              </a:rPr>
              <a:t>Classifier</a:t>
            </a:r>
            <a:r>
              <a:rPr lang="en-US" sz="1600" b="0" i="0" dirty="0">
                <a:solidFill>
                  <a:srgbClr val="000000"/>
                </a:solidFill>
                <a:effectLst/>
                <a:latin typeface="Verdana" panose="020B0604030504040204" pitchFamily="34" charset="0"/>
              </a:rPr>
              <a:t> object of the class. The Parameter of this class will be</a:t>
            </a:r>
            <a:endParaRPr lang="en-US" sz="16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err="1">
                <a:solidFill>
                  <a:srgbClr val="000000"/>
                </a:solidFill>
                <a:effectLst/>
                <a:latin typeface="Verdana" panose="020B0604030504040204" pitchFamily="34" charset="0"/>
              </a:rPr>
              <a:t>n_neighbors</a:t>
            </a:r>
            <a:r>
              <a:rPr lang="en-US" sz="2000" b="1" dirty="0">
                <a:solidFill>
                  <a:srgbClr val="000000"/>
                </a:solidFill>
                <a:effectLst/>
                <a:latin typeface="Verdana" panose="020B0604030504040204" pitchFamily="34" charset="0"/>
              </a:rPr>
              <a:t>:</a:t>
            </a:r>
            <a:r>
              <a:rPr lang="en-US" sz="2000" b="0" dirty="0">
                <a:solidFill>
                  <a:srgbClr val="000000"/>
                </a:solidFill>
                <a:effectLst/>
                <a:latin typeface="Verdana" panose="020B0604030504040204" pitchFamily="34" charset="0"/>
              </a:rPr>
              <a:t> To define the required neighbors of the algorithm. Usually, it takes 5.</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metric='</a:t>
            </a:r>
            <a:r>
              <a:rPr lang="en-US" sz="2000" b="1" dirty="0" err="1">
                <a:solidFill>
                  <a:srgbClr val="000000"/>
                </a:solidFill>
                <a:effectLst/>
                <a:latin typeface="Verdana" panose="020B0604030504040204" pitchFamily="34" charset="0"/>
              </a:rPr>
              <a:t>minkowski</a:t>
            </a:r>
            <a:r>
              <a:rPr lang="en-US" sz="2000" b="1" dirty="0">
                <a:solidFill>
                  <a:srgbClr val="000000"/>
                </a:solidFill>
                <a:effectLst/>
                <a:latin typeface="Verdana" panose="020B0604030504040204" pitchFamily="34" charset="0"/>
              </a:rPr>
              <a:t>':</a:t>
            </a:r>
            <a:r>
              <a:rPr lang="en-US" sz="2000" b="0" dirty="0">
                <a:solidFill>
                  <a:srgbClr val="000000"/>
                </a:solidFill>
                <a:effectLst/>
                <a:latin typeface="Verdana" panose="020B0604030504040204" pitchFamily="34" charset="0"/>
              </a:rPr>
              <a:t> This is the default parameter and it decides the distance between the points.</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1" dirty="0">
                <a:solidFill>
                  <a:srgbClr val="000000"/>
                </a:solidFill>
                <a:effectLst/>
                <a:latin typeface="Verdana" panose="020B0604030504040204" pitchFamily="34" charset="0"/>
              </a:rPr>
              <a:t>p=2:</a:t>
            </a:r>
            <a:r>
              <a:rPr lang="en-US" sz="2000" b="0" dirty="0">
                <a:solidFill>
                  <a:srgbClr val="000000"/>
                </a:solidFill>
                <a:effectLst/>
                <a:latin typeface="Verdana" panose="020B0604030504040204" pitchFamily="34" charset="0"/>
              </a:rPr>
              <a:t> It is equivalent to the standard Euclidean metric.</a:t>
            </a:r>
            <a:endParaRPr lang="en-US" sz="2000" b="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lstStyle/>
          <a:p>
            <a:r>
              <a:rPr lang="fr-FR" dirty="0" err="1"/>
              <a:t>train_x</a:t>
            </a:r>
            <a:r>
              <a:rPr lang="fr-FR" dirty="0"/>
              <a:t>=</a:t>
            </a:r>
            <a:r>
              <a:rPr lang="fr-FR" dirty="0" err="1"/>
              <a:t>s_c.fit_transform</a:t>
            </a:r>
            <a:r>
              <a:rPr lang="fr-FR" dirty="0"/>
              <a:t>(</a:t>
            </a:r>
            <a:r>
              <a:rPr lang="fr-FR" dirty="0" err="1"/>
              <a:t>train_x</a:t>
            </a:r>
            <a:r>
              <a:rPr lang="fr-FR" dirty="0"/>
              <a:t>)</a:t>
            </a:r>
            <a:endParaRPr lang="fr-FR" dirty="0"/>
          </a:p>
          <a:p>
            <a:r>
              <a:rPr lang="en-US" dirty="0" err="1"/>
              <a:t>test_x</a:t>
            </a:r>
            <a:r>
              <a:rPr lang="en-US" dirty="0"/>
              <a:t>=</a:t>
            </a:r>
            <a:r>
              <a:rPr lang="en-US" dirty="0" err="1"/>
              <a:t>s_c.transform</a:t>
            </a:r>
            <a:r>
              <a:rPr lang="en-US" dirty="0"/>
              <a:t>(</a:t>
            </a:r>
            <a:r>
              <a:rPr lang="en-US" dirty="0" err="1"/>
              <a:t>test_x</a:t>
            </a:r>
            <a:r>
              <a:rPr lang="en-US" dirty="0"/>
              <a:t>)</a:t>
            </a:r>
            <a:endParaRPr lang="fr-FR" dirty="0"/>
          </a:p>
          <a:p>
            <a:r>
              <a:rPr lang="en-US" dirty="0"/>
              <a:t>from </a:t>
            </a:r>
            <a:r>
              <a:rPr lang="en-US" dirty="0" err="1"/>
              <a:t>sklearn.neighbors</a:t>
            </a:r>
            <a:r>
              <a:rPr lang="en-US" dirty="0"/>
              <a:t> import </a:t>
            </a:r>
            <a:r>
              <a:rPr lang="en-US" dirty="0" err="1"/>
              <a:t>KNeighborsClassifier</a:t>
            </a:r>
            <a:endParaRPr lang="fr-FR" dirty="0"/>
          </a:p>
          <a:p>
            <a:r>
              <a:rPr lang="en-US" dirty="0" err="1"/>
              <a:t>cls</a:t>
            </a:r>
            <a:r>
              <a:rPr lang="en-US" dirty="0"/>
              <a:t>=</a:t>
            </a:r>
            <a:r>
              <a:rPr lang="en-US" dirty="0" err="1"/>
              <a:t>KNeighborsClassifier</a:t>
            </a:r>
            <a:r>
              <a:rPr lang="en-US" dirty="0"/>
              <a:t>(</a:t>
            </a:r>
            <a:r>
              <a:rPr lang="en-US" dirty="0" err="1"/>
              <a:t>n_neighbors</a:t>
            </a:r>
            <a:r>
              <a:rPr lang="en-US" dirty="0"/>
              <a:t>=5,metric='</a:t>
            </a:r>
            <a:r>
              <a:rPr lang="en-US" dirty="0" err="1"/>
              <a:t>minkowski</a:t>
            </a:r>
            <a:r>
              <a:rPr lang="en-US" dirty="0"/>
              <a:t>',p=2)</a:t>
            </a:r>
            <a:endParaRPr lang="fr-FR" dirty="0"/>
          </a:p>
          <a:p>
            <a:r>
              <a:rPr lang="fr-FR" dirty="0" err="1"/>
              <a:t>cls.fit</a:t>
            </a:r>
            <a:r>
              <a:rPr lang="fr-FR" dirty="0"/>
              <a:t>(</a:t>
            </a:r>
            <a:r>
              <a:rPr lang="fr-FR" dirty="0" err="1"/>
              <a:t>train_x,training_y</a:t>
            </a:r>
            <a:r>
              <a:rPr lang="fr-FR" dirty="0"/>
              <a:t>)</a:t>
            </a:r>
            <a:endParaRPr lang="fr-FR" dirty="0"/>
          </a:p>
          <a:p>
            <a:r>
              <a:rPr lang="en-US" dirty="0" err="1"/>
              <a:t>y_pred</a:t>
            </a:r>
            <a:r>
              <a:rPr lang="en-US" dirty="0"/>
              <a:t>=</a:t>
            </a:r>
            <a:r>
              <a:rPr lang="en-US" dirty="0" err="1"/>
              <a:t>cls.predict</a:t>
            </a:r>
            <a:r>
              <a:rPr lang="en-US" dirty="0"/>
              <a:t>(</a:t>
            </a:r>
            <a:r>
              <a:rPr lang="en-US" dirty="0" err="1"/>
              <a:t>test_x</a:t>
            </a:r>
            <a:r>
              <a:rPr lang="en-US" dirty="0"/>
              <a:t>)</a:t>
            </a:r>
            <a:endParaRPr lang="fr-FR" dirty="0"/>
          </a:p>
          <a:p>
            <a:r>
              <a:rPr lang="en-IN" dirty="0"/>
              <a:t>from </a:t>
            </a:r>
            <a:r>
              <a:rPr lang="en-IN" dirty="0" err="1"/>
              <a:t>sklearn.metrics</a:t>
            </a:r>
            <a:r>
              <a:rPr lang="en-IN" dirty="0"/>
              <a:t> import </a:t>
            </a:r>
            <a:r>
              <a:rPr lang="en-IN" dirty="0" err="1"/>
              <a:t>confusion_matrix</a:t>
            </a:r>
            <a:endParaRPr lang="fr-FR" dirty="0"/>
          </a:p>
          <a:p>
            <a:r>
              <a:rPr lang="en-IN" dirty="0" err="1"/>
              <a:t>c_m</a:t>
            </a:r>
            <a:r>
              <a:rPr lang="en-IN" dirty="0"/>
              <a:t>=</a:t>
            </a:r>
            <a:r>
              <a:rPr lang="en-IN" dirty="0" err="1"/>
              <a:t>confusion_matrix</a:t>
            </a:r>
            <a:r>
              <a:rPr lang="en-IN" dirty="0"/>
              <a:t>(</a:t>
            </a:r>
            <a:r>
              <a:rPr lang="en-IN" dirty="0" err="1"/>
              <a:t>test_y,y_pred</a:t>
            </a:r>
            <a:r>
              <a:rPr lang="en-IN" dirty="0"/>
              <a:t>)</a:t>
            </a:r>
            <a:endParaRPr lang="en-IN"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Heart Disease Prediction Using KNN</a:t>
            </a:r>
            <a:endParaRPr lang="en-IN" dirty="0"/>
          </a:p>
        </p:txBody>
      </p:sp>
      <p:sp>
        <p:nvSpPr>
          <p:cNvPr id="3" name="Content Placeholder 2"/>
          <p:cNvSpPr>
            <a:spLocks noGrp="1"/>
          </p:cNvSpPr>
          <p:nvPr>
            <p:ph idx="1"/>
          </p:nvPr>
        </p:nvSpPr>
        <p:spPr>
          <a:xfrm>
            <a:off x="457200" y="692696"/>
            <a:ext cx="8229600" cy="5433467"/>
          </a:xfrm>
        </p:spPr>
        <p:txBody>
          <a:bodyPr>
            <a:normAutofit fontScale="77500" lnSpcReduction="20000"/>
          </a:bodyPr>
          <a:lstStyle/>
          <a:p>
            <a:r>
              <a:rPr lang="en-US" sz="1800" dirty="0"/>
              <a:t>data=</a:t>
            </a:r>
            <a:r>
              <a:rPr lang="en-US" sz="1800" dirty="0" err="1"/>
              <a:t>pd.read_csv</a:t>
            </a:r>
            <a:r>
              <a:rPr lang="en-US" sz="1800" dirty="0"/>
              <a:t>("C:\\Users\\dharn\\Downloads\\heart.csv")</a:t>
            </a:r>
            <a:endParaRPr lang="en-US" sz="1800" dirty="0"/>
          </a:p>
          <a:p>
            <a:r>
              <a:rPr lang="en-IN" sz="1800" dirty="0" err="1"/>
              <a:t>sns.countplot</a:t>
            </a:r>
            <a:r>
              <a:rPr lang="en-IN" sz="1800" dirty="0"/>
              <a:t>(data['target’])</a:t>
            </a:r>
            <a:endParaRPr lang="en-IN" sz="1800" dirty="0"/>
          </a:p>
          <a:p>
            <a:r>
              <a:rPr lang="en-US" sz="1800" dirty="0"/>
              <a:t>x=</a:t>
            </a:r>
            <a:r>
              <a:rPr lang="en-US" sz="1800" dirty="0" err="1"/>
              <a:t>data.iloc</a:t>
            </a:r>
            <a:r>
              <a:rPr lang="en-US" sz="1800" dirty="0"/>
              <a:t>[:,0:13].values</a:t>
            </a:r>
            <a:endParaRPr lang="en-IN" sz="1800" dirty="0"/>
          </a:p>
          <a:p>
            <a:r>
              <a:rPr lang="en-IN" sz="1800" dirty="0"/>
              <a:t>y=data['target'].values</a:t>
            </a:r>
            <a:endParaRPr lang="en-IN" sz="1800" dirty="0"/>
          </a:p>
          <a:p>
            <a:r>
              <a:rPr lang="en-US" sz="1800" dirty="0"/>
              <a:t>from </a:t>
            </a:r>
            <a:r>
              <a:rPr lang="en-US" sz="1800" dirty="0" err="1"/>
              <a:t>sklearn.model_selection</a:t>
            </a:r>
            <a:r>
              <a:rPr lang="en-US" sz="1800" dirty="0"/>
              <a:t> import </a:t>
            </a:r>
            <a:r>
              <a:rPr lang="en-US" sz="1800" dirty="0" err="1"/>
              <a:t>train_test_split</a:t>
            </a:r>
            <a:endParaRPr lang="en-US" sz="1800" dirty="0"/>
          </a:p>
          <a:p>
            <a:r>
              <a:rPr lang="en-US" sz="1800" dirty="0"/>
              <a:t>from </a:t>
            </a:r>
            <a:r>
              <a:rPr lang="en-US" sz="1800" dirty="0" err="1"/>
              <a:t>sklearn.neighbors</a:t>
            </a:r>
            <a:r>
              <a:rPr lang="en-US" sz="1800" dirty="0"/>
              <a:t> import </a:t>
            </a:r>
            <a:r>
              <a:rPr lang="en-US" sz="1800" dirty="0" err="1"/>
              <a:t>KNeighborsClassifier</a:t>
            </a:r>
            <a:endParaRPr lang="en-IN" sz="1800" dirty="0"/>
          </a:p>
          <a:p>
            <a:r>
              <a:rPr lang="en-US" sz="1800" dirty="0" err="1"/>
              <a:t>x_train,x_test,y_train,y_test</a:t>
            </a:r>
            <a:r>
              <a:rPr lang="en-US" sz="1800" dirty="0"/>
              <a:t>=</a:t>
            </a:r>
            <a:r>
              <a:rPr lang="en-US" sz="1800" dirty="0" err="1"/>
              <a:t>train_test_split</a:t>
            </a:r>
            <a:r>
              <a:rPr lang="en-US" sz="1800" dirty="0"/>
              <a:t>(</a:t>
            </a:r>
            <a:r>
              <a:rPr lang="en-US" sz="1800" dirty="0" err="1"/>
              <a:t>x,y,test_size</a:t>
            </a:r>
            <a:r>
              <a:rPr lang="en-US" sz="1800" dirty="0"/>
              <a:t>=0.2,random_state=0)</a:t>
            </a:r>
            <a:endParaRPr lang="en-IN" sz="1800" dirty="0"/>
          </a:p>
          <a:p>
            <a:r>
              <a:rPr lang="en-US" sz="1800" dirty="0"/>
              <a:t>from </a:t>
            </a:r>
            <a:r>
              <a:rPr lang="en-US" sz="1800" dirty="0" err="1"/>
              <a:t>sklearn.preprocessing</a:t>
            </a:r>
            <a:r>
              <a:rPr lang="en-US" sz="1800" dirty="0"/>
              <a:t> import </a:t>
            </a:r>
            <a:r>
              <a:rPr lang="en-US" sz="1800" dirty="0" err="1"/>
              <a:t>StandardScaler</a:t>
            </a:r>
            <a:endParaRPr lang="en-IN" sz="1800" dirty="0"/>
          </a:p>
          <a:p>
            <a:r>
              <a:rPr lang="en-IN" sz="1800" dirty="0" err="1"/>
              <a:t>st_x</a:t>
            </a:r>
            <a:r>
              <a:rPr lang="en-IN" sz="1800" dirty="0"/>
              <a:t>=</a:t>
            </a:r>
            <a:r>
              <a:rPr lang="en-IN" sz="1800" dirty="0" err="1"/>
              <a:t>StandardScaler</a:t>
            </a:r>
            <a:r>
              <a:rPr lang="en-IN" sz="1800" dirty="0"/>
              <a:t>()</a:t>
            </a:r>
            <a:endParaRPr lang="en-IN" sz="1800" dirty="0"/>
          </a:p>
          <a:p>
            <a:r>
              <a:rPr lang="fr-FR" sz="1800" dirty="0" err="1"/>
              <a:t>x_train</a:t>
            </a:r>
            <a:r>
              <a:rPr lang="fr-FR" sz="1800" dirty="0"/>
              <a:t>=</a:t>
            </a:r>
            <a:r>
              <a:rPr lang="fr-FR" sz="1800" dirty="0" err="1"/>
              <a:t>st_x.fit_transform</a:t>
            </a:r>
            <a:r>
              <a:rPr lang="fr-FR" sz="1800" dirty="0"/>
              <a:t>(</a:t>
            </a:r>
            <a:r>
              <a:rPr lang="fr-FR" sz="1800" dirty="0" err="1"/>
              <a:t>x_train</a:t>
            </a:r>
            <a:r>
              <a:rPr lang="fr-FR" sz="1800" dirty="0"/>
              <a:t>)</a:t>
            </a:r>
            <a:endParaRPr lang="en-IN" sz="1800" dirty="0"/>
          </a:p>
          <a:p>
            <a:r>
              <a:rPr lang="en-US" sz="1800" dirty="0" err="1"/>
              <a:t>x_test</a:t>
            </a:r>
            <a:r>
              <a:rPr lang="en-US" sz="1800" dirty="0"/>
              <a:t>=</a:t>
            </a:r>
            <a:r>
              <a:rPr lang="en-US" sz="1800" dirty="0" err="1"/>
              <a:t>st_x.transform</a:t>
            </a:r>
            <a:r>
              <a:rPr lang="en-US" sz="1800" dirty="0"/>
              <a:t>(</a:t>
            </a:r>
            <a:r>
              <a:rPr lang="en-US" sz="1800" dirty="0" err="1"/>
              <a:t>x_test</a:t>
            </a:r>
            <a:r>
              <a:rPr lang="en-US" sz="1800" dirty="0"/>
              <a:t>)</a:t>
            </a:r>
            <a:endParaRPr lang="en-IN" sz="1800" dirty="0"/>
          </a:p>
          <a:p>
            <a:r>
              <a:rPr lang="en-IN" sz="1800" dirty="0"/>
              <a:t>error = []</a:t>
            </a:r>
            <a:endParaRPr lang="en-IN" sz="1800" dirty="0"/>
          </a:p>
          <a:p>
            <a:r>
              <a:rPr lang="en-IN" sz="1800" dirty="0"/>
              <a:t># Calculating error for K values between 1 and 30</a:t>
            </a:r>
            <a:endParaRPr lang="en-IN" sz="1800" dirty="0"/>
          </a:p>
          <a:p>
            <a:r>
              <a:rPr lang="en-IN" sz="1800" dirty="0"/>
              <a:t>for </a:t>
            </a:r>
            <a:r>
              <a:rPr lang="en-IN" sz="1800" dirty="0" err="1"/>
              <a:t>i</a:t>
            </a:r>
            <a:r>
              <a:rPr lang="en-IN" sz="1800" dirty="0"/>
              <a:t> in range(1, 30):</a:t>
            </a:r>
            <a:endParaRPr lang="en-IN" sz="1800" dirty="0"/>
          </a:p>
          <a:p>
            <a:r>
              <a:rPr lang="en-IN" sz="1800" dirty="0"/>
              <a:t>    </a:t>
            </a:r>
            <a:r>
              <a:rPr lang="en-IN" sz="1800" dirty="0" err="1"/>
              <a:t>knn</a:t>
            </a:r>
            <a:r>
              <a:rPr lang="en-IN" sz="1800" dirty="0"/>
              <a:t> = </a:t>
            </a:r>
            <a:r>
              <a:rPr lang="en-IN" sz="1800" dirty="0" err="1"/>
              <a:t>KNeighborsClassifier</a:t>
            </a:r>
            <a:r>
              <a:rPr lang="en-IN" sz="1800" dirty="0"/>
              <a:t>(</a:t>
            </a:r>
            <a:r>
              <a:rPr lang="en-IN" sz="1800" dirty="0" err="1"/>
              <a:t>n_neighbors</a:t>
            </a:r>
            <a:r>
              <a:rPr lang="en-IN" sz="1800" dirty="0"/>
              <a:t>=</a:t>
            </a:r>
            <a:r>
              <a:rPr lang="en-IN" sz="1800" dirty="0" err="1"/>
              <a:t>i</a:t>
            </a:r>
            <a:r>
              <a:rPr lang="en-IN" sz="1800" dirty="0"/>
              <a:t>)</a:t>
            </a:r>
            <a:endParaRPr lang="en-IN" sz="1800" dirty="0"/>
          </a:p>
          <a:p>
            <a:r>
              <a:rPr lang="en-IN" sz="1800" dirty="0"/>
              <a:t>    </a:t>
            </a:r>
            <a:r>
              <a:rPr lang="en-IN" sz="1800" dirty="0" err="1"/>
              <a:t>knn.fit</a:t>
            </a:r>
            <a:r>
              <a:rPr lang="en-IN" sz="1800" dirty="0"/>
              <a:t>(</a:t>
            </a:r>
            <a:r>
              <a:rPr lang="en-IN" sz="1800" dirty="0" err="1"/>
              <a:t>x_train</a:t>
            </a:r>
            <a:r>
              <a:rPr lang="en-IN" sz="1800" dirty="0"/>
              <a:t>, </a:t>
            </a:r>
            <a:r>
              <a:rPr lang="en-IN" sz="1800" dirty="0" err="1"/>
              <a:t>y_train</a:t>
            </a:r>
            <a:r>
              <a:rPr lang="en-IN" sz="1800" dirty="0"/>
              <a:t>)</a:t>
            </a:r>
            <a:endParaRPr lang="en-IN" sz="1800" dirty="0"/>
          </a:p>
          <a:p>
            <a:r>
              <a:rPr lang="en-IN" sz="1800" dirty="0"/>
              <a:t>    </a:t>
            </a:r>
            <a:r>
              <a:rPr lang="en-IN" sz="1800" dirty="0" err="1"/>
              <a:t>pred_i</a:t>
            </a:r>
            <a:r>
              <a:rPr lang="en-IN" sz="1800" dirty="0"/>
              <a:t> = </a:t>
            </a:r>
            <a:r>
              <a:rPr lang="en-IN" sz="1800" dirty="0" err="1"/>
              <a:t>knn.predict</a:t>
            </a:r>
            <a:r>
              <a:rPr lang="en-IN" sz="1800" dirty="0"/>
              <a:t>(</a:t>
            </a:r>
            <a:r>
              <a:rPr lang="en-IN" sz="1800" dirty="0" err="1"/>
              <a:t>x_test</a:t>
            </a:r>
            <a:r>
              <a:rPr lang="en-IN" sz="1800" dirty="0"/>
              <a:t>)</a:t>
            </a:r>
            <a:endParaRPr lang="en-IN" sz="1800" dirty="0"/>
          </a:p>
          <a:p>
            <a:r>
              <a:rPr lang="en-IN" sz="1800" dirty="0"/>
              <a:t>    </a:t>
            </a:r>
            <a:r>
              <a:rPr lang="en-IN" sz="1800" dirty="0" err="1"/>
              <a:t>error.append</a:t>
            </a:r>
            <a:r>
              <a:rPr lang="en-IN" sz="1800" dirty="0"/>
              <a:t>(</a:t>
            </a:r>
            <a:r>
              <a:rPr lang="en-IN" sz="1800" dirty="0" err="1"/>
              <a:t>np.mean</a:t>
            </a:r>
            <a:r>
              <a:rPr lang="en-IN" sz="1800" dirty="0"/>
              <a:t>(</a:t>
            </a:r>
            <a:r>
              <a:rPr lang="en-IN" sz="1800" dirty="0" err="1"/>
              <a:t>pred_i</a:t>
            </a:r>
            <a:r>
              <a:rPr lang="en-IN" sz="1800" dirty="0"/>
              <a:t> != </a:t>
            </a:r>
            <a:r>
              <a:rPr lang="en-IN" sz="1800" dirty="0" err="1"/>
              <a:t>y_test</a:t>
            </a:r>
            <a:r>
              <a:rPr lang="en-IN" sz="1800" dirty="0"/>
              <a:t>))</a:t>
            </a:r>
            <a:endParaRPr lang="en-IN" sz="1800" dirty="0"/>
          </a:p>
          <a:p>
            <a:r>
              <a:rPr lang="en-IN" sz="1800" dirty="0" err="1"/>
              <a:t>plt.figure</a:t>
            </a:r>
            <a:r>
              <a:rPr lang="en-IN" sz="1800" dirty="0"/>
              <a:t>(</a:t>
            </a:r>
            <a:r>
              <a:rPr lang="en-IN" sz="1800" dirty="0" err="1"/>
              <a:t>figsize</a:t>
            </a:r>
            <a:r>
              <a:rPr lang="en-IN" sz="1800" dirty="0"/>
              <a:t>=(12, 6))</a:t>
            </a:r>
            <a:endParaRPr lang="en-IN" sz="1800" dirty="0"/>
          </a:p>
          <a:p>
            <a:r>
              <a:rPr lang="en-IN" sz="1800" dirty="0" err="1"/>
              <a:t>plt.plot</a:t>
            </a:r>
            <a:r>
              <a:rPr lang="en-IN" sz="1800" dirty="0"/>
              <a:t>(range(1, 30), error, </a:t>
            </a:r>
            <a:r>
              <a:rPr lang="en-IN" sz="1800" dirty="0" err="1"/>
              <a:t>color</a:t>
            </a:r>
            <a:r>
              <a:rPr lang="en-IN" sz="1800" dirty="0"/>
              <a:t>='red', </a:t>
            </a:r>
            <a:r>
              <a:rPr lang="en-IN" sz="1800" dirty="0" err="1"/>
              <a:t>linestyle</a:t>
            </a:r>
            <a:r>
              <a:rPr lang="en-IN" sz="1800" dirty="0"/>
              <a:t>='dashed', marker='o',</a:t>
            </a:r>
            <a:endParaRPr lang="en-IN" sz="1800" dirty="0"/>
          </a:p>
          <a:p>
            <a:r>
              <a:rPr lang="en-IN" sz="1800" dirty="0"/>
              <a:t>         </a:t>
            </a:r>
            <a:r>
              <a:rPr lang="en-IN" sz="1800" dirty="0" err="1"/>
              <a:t>markerfacecolor</a:t>
            </a:r>
            <a:r>
              <a:rPr lang="en-IN" sz="1800" dirty="0"/>
              <a:t>='blue', </a:t>
            </a:r>
            <a:r>
              <a:rPr lang="en-IN" sz="1800" dirty="0" err="1"/>
              <a:t>markersize</a:t>
            </a:r>
            <a:r>
              <a:rPr lang="en-IN" sz="1800" dirty="0"/>
              <a:t>=10)</a:t>
            </a:r>
            <a:endParaRPr lang="en-IN" sz="1800" dirty="0"/>
          </a:p>
          <a:p>
            <a:r>
              <a:rPr lang="en-IN" sz="1800" dirty="0" err="1"/>
              <a:t>plt.title</a:t>
            </a:r>
            <a:r>
              <a:rPr lang="en-IN" sz="1800" dirty="0"/>
              <a:t>('Error Rate K Value')</a:t>
            </a:r>
            <a:endParaRPr lang="en-IN" sz="1800" dirty="0"/>
          </a:p>
          <a:p>
            <a:r>
              <a:rPr lang="en-IN" sz="1800" dirty="0" err="1"/>
              <a:t>plt.xlabel</a:t>
            </a:r>
            <a:r>
              <a:rPr lang="en-IN" sz="1800" dirty="0"/>
              <a:t>('K Value')</a:t>
            </a:r>
            <a:endParaRPr lang="en-IN" sz="1800" dirty="0"/>
          </a:p>
          <a:p>
            <a:r>
              <a:rPr lang="en-IN" sz="1800" dirty="0" err="1"/>
              <a:t>plt.ylabel</a:t>
            </a:r>
            <a:r>
              <a:rPr lang="en-IN" sz="1800" dirty="0"/>
              <a:t>('Mean Error')</a:t>
            </a:r>
            <a:endParaRPr lang="en-IN" sz="1800" dirty="0"/>
          </a:p>
          <a:p>
            <a:r>
              <a:rPr lang="en-IN" sz="1800" dirty="0"/>
              <a:t>print("Minimum error:-",min(error),"at K =",</a:t>
            </a:r>
            <a:r>
              <a:rPr lang="en-IN" sz="1800" dirty="0" err="1"/>
              <a:t>error.index</a:t>
            </a:r>
            <a:r>
              <a:rPr lang="en-IN" sz="1800" dirty="0"/>
              <a:t>(min(error))+1)</a:t>
            </a:r>
            <a:endParaRPr lang="en-IN" sz="1800" dirty="0"/>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a:bodyPr>
          <a:lstStyle/>
          <a:p>
            <a:r>
              <a:rPr lang="en-US" sz="2000" dirty="0"/>
              <a:t>classifier=</a:t>
            </a:r>
            <a:r>
              <a:rPr lang="en-US" sz="2000" dirty="0" err="1"/>
              <a:t>KNeighborsClassifier</a:t>
            </a:r>
            <a:r>
              <a:rPr lang="en-US" sz="2000" dirty="0"/>
              <a:t>(</a:t>
            </a:r>
            <a:r>
              <a:rPr lang="en-US" sz="2000" dirty="0" err="1"/>
              <a:t>n_neighbors</a:t>
            </a:r>
            <a:r>
              <a:rPr lang="en-US" sz="2000" dirty="0"/>
              <a:t>=10)</a:t>
            </a:r>
            <a:endParaRPr lang="en-US" sz="2000" dirty="0"/>
          </a:p>
          <a:p>
            <a:r>
              <a:rPr lang="en-US" sz="2000" dirty="0" err="1"/>
              <a:t>classifier.fit</a:t>
            </a:r>
            <a:r>
              <a:rPr lang="en-US" sz="2000" dirty="0"/>
              <a:t>(</a:t>
            </a:r>
            <a:r>
              <a:rPr lang="en-US" sz="2000" dirty="0" err="1"/>
              <a:t>x_train,y_train</a:t>
            </a:r>
            <a:r>
              <a:rPr lang="en-US" sz="2000" dirty="0"/>
              <a:t>)</a:t>
            </a:r>
            <a:endParaRPr lang="en-US" sz="2000" dirty="0"/>
          </a:p>
          <a:p>
            <a:r>
              <a:rPr lang="en-US" sz="2000" dirty="0" err="1"/>
              <a:t>y_pred</a:t>
            </a:r>
            <a:r>
              <a:rPr lang="en-US" sz="2000" dirty="0"/>
              <a:t>=</a:t>
            </a:r>
            <a:r>
              <a:rPr lang="en-US" sz="2000" dirty="0" err="1"/>
              <a:t>classifier.predict</a:t>
            </a:r>
            <a:r>
              <a:rPr lang="en-US" sz="2000" dirty="0"/>
              <a:t>(</a:t>
            </a:r>
            <a:r>
              <a:rPr lang="en-US" sz="2000" dirty="0" err="1"/>
              <a:t>x_test</a:t>
            </a:r>
            <a:r>
              <a:rPr lang="en-US" sz="2000" dirty="0"/>
              <a:t>)</a:t>
            </a:r>
            <a:endParaRPr lang="en-US" sz="2000" dirty="0"/>
          </a:p>
          <a:p>
            <a:r>
              <a:rPr lang="en-IN" sz="2000" dirty="0"/>
              <a:t>from </a:t>
            </a:r>
            <a:r>
              <a:rPr lang="en-IN" sz="2000" dirty="0" err="1"/>
              <a:t>sklearn.metrics</a:t>
            </a:r>
            <a:r>
              <a:rPr lang="en-IN" sz="2000" dirty="0"/>
              <a:t> import </a:t>
            </a:r>
            <a:r>
              <a:rPr lang="en-IN" sz="2000" dirty="0" err="1"/>
              <a:t>confusion_matrix</a:t>
            </a:r>
            <a:endParaRPr lang="en-IN" sz="2000" dirty="0"/>
          </a:p>
          <a:p>
            <a:r>
              <a:rPr lang="en-IN" sz="2000" dirty="0"/>
              <a:t>from </a:t>
            </a:r>
            <a:r>
              <a:rPr lang="en-IN" sz="2000" dirty="0" err="1"/>
              <a:t>sklearn</a:t>
            </a:r>
            <a:r>
              <a:rPr lang="en-IN" sz="2000" dirty="0"/>
              <a:t> import metrics</a:t>
            </a:r>
            <a:endParaRPr lang="en-US" sz="2000" dirty="0"/>
          </a:p>
          <a:p>
            <a:r>
              <a:rPr lang="es-ES" sz="2000" dirty="0"/>
              <a:t>cm=</a:t>
            </a:r>
            <a:r>
              <a:rPr lang="es-ES" sz="2000" dirty="0" err="1"/>
              <a:t>confusion_matrix</a:t>
            </a:r>
            <a:r>
              <a:rPr lang="es-ES" sz="2000" dirty="0"/>
              <a:t>(</a:t>
            </a:r>
            <a:r>
              <a:rPr lang="es-ES" sz="2000" dirty="0" err="1"/>
              <a:t>y_test,y_pred</a:t>
            </a:r>
            <a:r>
              <a:rPr lang="es-ES" sz="2000" dirty="0"/>
              <a:t>)</a:t>
            </a:r>
            <a:endParaRPr lang="en-US" sz="2000" dirty="0"/>
          </a:p>
          <a:p>
            <a:r>
              <a:rPr lang="en-IN" sz="2000" dirty="0" err="1"/>
              <a:t>metrics.accuracy_score</a:t>
            </a:r>
            <a:r>
              <a:rPr lang="en-IN" sz="2000" dirty="0"/>
              <a:t>(</a:t>
            </a:r>
            <a:r>
              <a:rPr lang="en-IN" sz="2000" dirty="0" err="1"/>
              <a:t>y_test,y_pred</a:t>
            </a:r>
            <a:r>
              <a:rPr lang="en-IN" sz="2000" dirty="0"/>
              <a:t>)</a:t>
            </a:r>
            <a:endParaRPr lang="en-IN" sz="2000" dirty="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pPr algn="l"/>
            <a:r>
              <a:rPr lang="en-IN" b="0" i="0" dirty="0">
                <a:solidFill>
                  <a:srgbClr val="610B38"/>
                </a:solidFill>
                <a:effectLst/>
                <a:latin typeface="erdana"/>
              </a:rPr>
              <a:t>Support Vector Machine Algorithm</a:t>
            </a:r>
            <a:endParaRPr lang="en-IN" b="0" i="0" dirty="0">
              <a:solidFill>
                <a:srgbClr val="610B38"/>
              </a:solidFill>
              <a:effectLst/>
              <a:latin typeface="erdana"/>
            </a:endParaRPr>
          </a:p>
        </p:txBody>
      </p:sp>
      <p:sp>
        <p:nvSpPr>
          <p:cNvPr id="3" name="Content Placeholder 2"/>
          <p:cNvSpPr>
            <a:spLocks noGrp="1"/>
          </p:cNvSpPr>
          <p:nvPr>
            <p:ph idx="1"/>
          </p:nvPr>
        </p:nvSpPr>
        <p:spPr>
          <a:xfrm>
            <a:off x="457200" y="731838"/>
            <a:ext cx="8229600" cy="6009530"/>
          </a:xfrm>
        </p:spPr>
        <p:txBody>
          <a:bodyPr>
            <a:normAutofit/>
          </a:bodyPr>
          <a:lstStyle/>
          <a:p>
            <a:r>
              <a:rPr lang="en-US" sz="1600" b="0" i="0" dirty="0">
                <a:solidFill>
                  <a:srgbClr val="000000"/>
                </a:solidFill>
                <a:effectLst/>
                <a:latin typeface="Verdana" panose="020B0604030504040204" pitchFamily="34" charset="0"/>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lang="en-US" sz="16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SVM chooses the extreme points/vectors that help in creating the hyperplane. These extreme cases are called as support vectors, and hence algorithm is termed as Support Vector Machine.</a:t>
            </a:r>
            <a:endParaRPr lang="en-US" sz="16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Consider the below diagram in which there are two different categories that are classified using a decision boundary or hyperplane:</a:t>
            </a:r>
            <a:endParaRPr lang="en-IN" sz="1600" dirty="0"/>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upport Vector Machine Algorith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71600" y="610528"/>
            <a:ext cx="7344816" cy="5688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Iterating Arrays Using </a:t>
            </a:r>
            <a:r>
              <a:rPr lang="en-IN" b="0" i="0" dirty="0" err="1">
                <a:solidFill>
                  <a:srgbClr val="000000"/>
                </a:solidFill>
                <a:effectLst/>
                <a:latin typeface="Segoe UI" panose="020B0502040204020203" pitchFamily="34" charset="0"/>
              </a:rPr>
              <a:t>nditer</a:t>
            </a:r>
            <a:r>
              <a:rPr lang="en-IN" b="0" i="0" dirty="0">
                <a:solidFill>
                  <a:srgbClr val="000000"/>
                </a:solidFill>
                <a:effectLst/>
                <a:latin typeface="Segoe UI" panose="020B0502040204020203" pitchFamily="34" charset="0"/>
              </a:rPr>
              <a:t>()</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fontScale="92500" lnSpcReduction="20000"/>
          </a:bodyPr>
          <a:lstStyle/>
          <a:p>
            <a:r>
              <a:rPr lang="en-US" b="0" i="0" dirty="0">
                <a:solidFill>
                  <a:srgbClr val="000000"/>
                </a:solidFill>
                <a:effectLst/>
                <a:latin typeface="Segoe UI" panose="020B0502040204020203" pitchFamily="34" charset="0"/>
              </a:rPr>
              <a:t>Iterating on Each Scalar Element</a:t>
            </a:r>
            <a:endParaRPr lang="en-US" b="0" i="0" dirty="0">
              <a:solidFill>
                <a:srgbClr val="000000"/>
              </a:solidFill>
              <a:effectLst/>
              <a:latin typeface="Segoe UI" panose="020B0502040204020203" pitchFamily="34" charset="0"/>
            </a:endParaRPr>
          </a:p>
          <a:p>
            <a:r>
              <a:rPr lang="en-IN" b="0" i="0" dirty="0">
                <a:solidFill>
                  <a:srgbClr val="000000"/>
                </a:solidFill>
                <a:effectLst/>
                <a:latin typeface="Verdana" panose="020B0604030504040204" pitchFamily="34" charset="0"/>
              </a:rPr>
              <a:t>In basic for </a:t>
            </a:r>
            <a:r>
              <a:rPr lang="en-US" b="0" i="0" dirty="0">
                <a:solidFill>
                  <a:srgbClr val="000000"/>
                </a:solidFill>
                <a:effectLst/>
                <a:latin typeface="Verdana" panose="020B0604030504040204" pitchFamily="34" charset="0"/>
              </a:rPr>
              <a:t>loops, iterating through each scalar of an array we need to use </a:t>
            </a:r>
            <a:r>
              <a:rPr lang="en-US" b="0" i="1" dirty="0">
                <a:solidFill>
                  <a:srgbClr val="000000"/>
                </a:solidFill>
                <a:effectLst/>
                <a:latin typeface="Verdana" panose="020B0604030504040204" pitchFamily="34" charset="0"/>
              </a:rPr>
              <a:t>n for loops </a:t>
            </a:r>
            <a:r>
              <a:rPr lang="en-US" b="0" i="0" dirty="0">
                <a:solidFill>
                  <a:srgbClr val="000000"/>
                </a:solidFill>
                <a:effectLst/>
                <a:latin typeface="Verdana" panose="020B0604030504040204" pitchFamily="34" charset="0"/>
              </a:rPr>
              <a:t>which can be difficult to write for arrays with very high dimensionality.</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8</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np.nditer</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IN" dirty="0"/>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effectLst/>
                <a:latin typeface="Verdana" panose="020B0604030504040204" pitchFamily="34" charset="0"/>
              </a:rPr>
              <a:t>Example</a:t>
            </a:r>
            <a:endParaRPr lang="en-IN" dirty="0"/>
          </a:p>
        </p:txBody>
      </p:sp>
      <p:sp>
        <p:nvSpPr>
          <p:cNvPr id="3" name="Content Placeholder 2"/>
          <p:cNvSpPr>
            <a:spLocks noGrp="1"/>
          </p:cNvSpPr>
          <p:nvPr>
            <p:ph idx="1"/>
          </p:nvPr>
        </p:nvSpPr>
        <p:spPr>
          <a:xfrm>
            <a:off x="457200" y="731838"/>
            <a:ext cx="8229600" cy="6126162"/>
          </a:xfrm>
        </p:spPr>
        <p:txBody>
          <a:bodyPr>
            <a:normAutofit/>
          </a:bodyPr>
          <a:lstStyle/>
          <a:p>
            <a:r>
              <a:rPr lang="en-US" sz="2000" b="0" i="0" dirty="0">
                <a:solidFill>
                  <a:srgbClr val="000000"/>
                </a:solidFill>
                <a:effectLst/>
                <a:latin typeface="Verdana" panose="020B0604030504040204" pitchFamily="34" charset="0"/>
              </a:rPr>
              <a:t>SVM can be understood with the example that we have used in the KNN classifier. Suppose we see a strange cat that also has some features of dogs, so if we want a model that can accurately identify whether it is a cat or dog, so such a model can be created by using the SVM algorithm. </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We will first train our model with lots of images of cats and dogs so that it can learn about different features of cats and dogs, and then we test it with this strange creature. </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 So as support vector creates a decision boundary between these two data (cat and dog) and choose extreme cases (support vectors), it will see the extreme case of cat and dog. On the basis of the support vectors, it will classify it as a cat. Consider the below diagram:</a:t>
            </a:r>
            <a:endParaRPr lang="en-US" sz="2000" b="0" i="0" dirty="0">
              <a:solidFill>
                <a:srgbClr val="000000"/>
              </a:solidFill>
              <a:effectLst/>
              <a:latin typeface="Verdana" panose="020B0604030504040204" pitchFamily="34" charset="0"/>
            </a:endParaRPr>
          </a:p>
          <a:p>
            <a:endParaRPr lang="en-IN" sz="1400" dirty="0"/>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000" b="0" i="0" dirty="0">
                <a:solidFill>
                  <a:srgbClr val="610B4B"/>
                </a:solidFill>
                <a:effectLst/>
                <a:latin typeface="erdana"/>
              </a:rPr>
              <a:t>Hyperplane and Support Vectors in the SVM algorithm:</a:t>
            </a:r>
            <a:br>
              <a:rPr lang="en-US" sz="2000" b="0" i="0" dirty="0">
                <a:solidFill>
                  <a:srgbClr val="610B4B"/>
                </a:solidFill>
                <a:effectLst/>
                <a:latin typeface="erdana"/>
              </a:rPr>
            </a:br>
            <a:endParaRPr lang="en-IN" sz="2000" dirty="0"/>
          </a:p>
        </p:txBody>
      </p:sp>
      <p:sp>
        <p:nvSpPr>
          <p:cNvPr id="3" name="Content Placeholder 2"/>
          <p:cNvSpPr>
            <a:spLocks noGrp="1"/>
          </p:cNvSpPr>
          <p:nvPr>
            <p:ph idx="1"/>
          </p:nvPr>
        </p:nvSpPr>
        <p:spPr>
          <a:xfrm>
            <a:off x="457200" y="548680"/>
            <a:ext cx="8229600" cy="6309320"/>
          </a:xfrm>
        </p:spPr>
        <p:txBody>
          <a:bodyPr>
            <a:normAutofit/>
          </a:bodyPr>
          <a:lstStyle/>
          <a:p>
            <a:r>
              <a:rPr lang="en-US" sz="1800" b="1" i="0" dirty="0">
                <a:effectLst/>
                <a:latin typeface="Verdana" panose="020B0604030504040204" pitchFamily="34" charset="0"/>
              </a:rPr>
              <a:t>Hyperplane:</a:t>
            </a:r>
            <a:r>
              <a:rPr lang="en-US" sz="1800" b="0" i="0" dirty="0">
                <a:solidFill>
                  <a:srgbClr val="000000"/>
                </a:solidFill>
                <a:effectLst/>
                <a:latin typeface="Verdana" panose="020B0604030504040204" pitchFamily="34" charset="0"/>
              </a:rPr>
              <a:t> There can be multiple lines/decision boundaries to segregate the classes in n-dimensional space, but we need to find out the best decision boundary that helps to classify the data points. This best boundary is known as the hyperplane of SVM.</a:t>
            </a:r>
            <a:endParaRPr lang="en-US" sz="18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The dimensions of the hyperplane depend on the features present in the dataset, which means if there are 2 features (as shown in image), then hyperplane will be a straight line. And if there are 3 features, then hyperplane will be a 2-dimension plane.</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We always create a hyperplane that has a maximum margin, which means the maximum distance between the data points.</a:t>
            </a:r>
            <a:endParaRPr lang="en-US" sz="2000" b="0" i="0" dirty="0">
              <a:solidFill>
                <a:srgbClr val="000000"/>
              </a:solidFill>
              <a:effectLst/>
              <a:latin typeface="Verdana" panose="020B0604030504040204" pitchFamily="34" charset="0"/>
            </a:endParaRPr>
          </a:p>
          <a:p>
            <a:r>
              <a:rPr lang="en-IN" sz="1800" b="1" i="0" dirty="0">
                <a:effectLst/>
                <a:latin typeface="Verdana" panose="020B0604030504040204" pitchFamily="34" charset="0"/>
              </a:rPr>
              <a:t>Support Vectors</a:t>
            </a:r>
            <a:endParaRPr lang="en-IN" sz="1800" b="1" i="0" dirty="0">
              <a:effectLst/>
              <a:latin typeface="Verdana" panose="020B0604030504040204" pitchFamily="34" charset="0"/>
            </a:endParaRPr>
          </a:p>
          <a:p>
            <a:r>
              <a:rPr lang="en-US" sz="1800" b="0" i="0" dirty="0">
                <a:solidFill>
                  <a:srgbClr val="000000"/>
                </a:solidFill>
                <a:effectLst/>
                <a:latin typeface="Verdana" panose="020B0604030504040204" pitchFamily="34" charset="0"/>
              </a:rPr>
              <a:t>The data points or vectors that are the closest to the hyperplane and which affect the position of the hyperplane are termed as Support Vector. Since these vectors support the hyperplane, hence called a Support vector.</a:t>
            </a:r>
            <a:endParaRPr lang="en-IN" sz="1800" b="1" i="0" dirty="0">
              <a:effectLst/>
              <a:latin typeface="Verdana" panose="020B0604030504040204" pitchFamily="34" charset="0"/>
            </a:endParaRPr>
          </a:p>
          <a:p>
            <a:pPr lvl="1"/>
            <a:endParaRPr lang="en-US" sz="1400" b="0" i="0" dirty="0">
              <a:solidFill>
                <a:srgbClr val="000000"/>
              </a:solidFill>
              <a:effectLst/>
              <a:latin typeface="Verdana" panose="020B0604030504040204" pitchFamily="34" charset="0"/>
            </a:endParaRPr>
          </a:p>
          <a:p>
            <a:endParaRPr lang="en-IN" sz="1600" dirty="0"/>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endParaRPr lang="en-IN" dirty="0"/>
          </a:p>
        </p:txBody>
      </p:sp>
      <p:sp>
        <p:nvSpPr>
          <p:cNvPr id="3" name="Content Placeholder 2"/>
          <p:cNvSpPr>
            <a:spLocks noGrp="1"/>
          </p:cNvSpPr>
          <p:nvPr>
            <p:ph idx="1"/>
          </p:nvPr>
        </p:nvSpPr>
        <p:spPr>
          <a:xfrm>
            <a:off x="457200" y="980728"/>
            <a:ext cx="8229600" cy="5145435"/>
          </a:xfrm>
        </p:spPr>
        <p:txBody>
          <a:bodyPr>
            <a:normAutofit/>
          </a:bodyPr>
          <a:lstStyle/>
          <a:p>
            <a:r>
              <a:rPr lang="en-US" sz="2000" b="1" i="0" dirty="0">
                <a:solidFill>
                  <a:srgbClr val="222222"/>
                </a:solidFill>
                <a:effectLst/>
                <a:latin typeface="Lato" panose="020F0502020204030203" pitchFamily="34" charset="0"/>
              </a:rPr>
              <a:t>Identify the right hyper-plane (Scenario-1): </a:t>
            </a:r>
            <a:r>
              <a:rPr lang="en-US" sz="2000" b="0" i="0" dirty="0">
                <a:solidFill>
                  <a:srgbClr val="222222"/>
                </a:solidFill>
                <a:effectLst/>
                <a:latin typeface="Lato" panose="020F0502020204030203" pitchFamily="34" charset="0"/>
              </a:rPr>
              <a:t>Here, we have three hyper-planes (A, B, and C). Now, identify the right hyper-plane to classify stars and circles.</a:t>
            </a:r>
            <a:endParaRPr lang="en-US" sz="2000" b="0" i="0" dirty="0">
              <a:solidFill>
                <a:srgbClr val="222222"/>
              </a:solidFill>
              <a:effectLst/>
              <a:latin typeface="Lato" panose="020F0502020204030203" pitchFamily="34" charset="0"/>
            </a:endParaRPr>
          </a:p>
          <a:p>
            <a:endParaRPr lang="en-IN" sz="2000" dirty="0"/>
          </a:p>
        </p:txBody>
      </p:sp>
      <p:pic>
        <p:nvPicPr>
          <p:cNvPr id="4" name="Picture 3"/>
          <p:cNvPicPr>
            <a:picLocks noChangeAspect="1"/>
          </p:cNvPicPr>
          <p:nvPr/>
        </p:nvPicPr>
        <p:blipFill>
          <a:blip r:embed="rId1"/>
          <a:stretch>
            <a:fillRect/>
          </a:stretch>
        </p:blipFill>
        <p:spPr>
          <a:xfrm>
            <a:off x="1835696" y="2060848"/>
            <a:ext cx="4752528" cy="3357022"/>
          </a:xfrm>
          <a:prstGeom prst="rect">
            <a:avLst/>
          </a:prstGeom>
        </p:spPr>
      </p:pic>
      <p:sp>
        <p:nvSpPr>
          <p:cNvPr id="6" name="TextBox 5"/>
          <p:cNvSpPr txBox="1"/>
          <p:nvPr/>
        </p:nvSpPr>
        <p:spPr>
          <a:xfrm>
            <a:off x="611560" y="5319728"/>
            <a:ext cx="7344816" cy="923330"/>
          </a:xfrm>
          <a:prstGeom prst="rect">
            <a:avLst/>
          </a:prstGeom>
          <a:noFill/>
        </p:spPr>
        <p:txBody>
          <a:bodyPr wrap="square">
            <a:spAutoFit/>
          </a:bodyPr>
          <a:lstStyle/>
          <a:p>
            <a:r>
              <a:rPr lang="en-US" b="0" i="0" dirty="0">
                <a:solidFill>
                  <a:srgbClr val="222222"/>
                </a:solidFill>
                <a:effectLst/>
                <a:latin typeface="Lato" panose="020F0502020204030203" pitchFamily="34" charset="0"/>
              </a:rPr>
              <a:t>You need to remember a thumb rule to identify the right hyper-plane: “Select the hyper-plane which segregates the two classes better”. In this scenario, hyper-plane “B” has excellently performed this job.</a:t>
            </a:r>
            <a:endParaRPr lang="en-IN" dirty="0"/>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r>
              <a:rPr lang="en-US" sz="2000" b="1" i="0" dirty="0">
                <a:solidFill>
                  <a:srgbClr val="222222"/>
                </a:solidFill>
                <a:effectLst/>
                <a:latin typeface="Lato" panose="020F0502020204030203" pitchFamily="34" charset="0"/>
              </a:rPr>
              <a:t>Identify the right hyper-plane (Scenario-2): </a:t>
            </a:r>
            <a:r>
              <a:rPr lang="en-US" sz="2000" b="0" i="0" dirty="0">
                <a:solidFill>
                  <a:srgbClr val="222222"/>
                </a:solidFill>
                <a:effectLst/>
                <a:latin typeface="Lato" panose="020F0502020204030203" pitchFamily="34" charset="0"/>
              </a:rPr>
              <a:t>Here, we have three hyper-planes (A, B, and C) and all are segregating the classes well. Now, How can we identify the right hyper-plane?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pic>
        <p:nvPicPr>
          <p:cNvPr id="4" name="Picture 3"/>
          <p:cNvPicPr>
            <a:picLocks noChangeAspect="1"/>
          </p:cNvPicPr>
          <p:nvPr/>
        </p:nvPicPr>
        <p:blipFill>
          <a:blip r:embed="rId1"/>
          <a:stretch>
            <a:fillRect/>
          </a:stretch>
        </p:blipFill>
        <p:spPr>
          <a:xfrm>
            <a:off x="1979712" y="1556792"/>
            <a:ext cx="3577496" cy="2555354"/>
          </a:xfrm>
          <a:prstGeom prst="rect">
            <a:avLst/>
          </a:prstGeom>
        </p:spPr>
      </p:pic>
      <p:sp>
        <p:nvSpPr>
          <p:cNvPr id="6" name="TextBox 5"/>
          <p:cNvSpPr txBox="1"/>
          <p:nvPr/>
        </p:nvSpPr>
        <p:spPr>
          <a:xfrm>
            <a:off x="138298" y="4005064"/>
            <a:ext cx="7260324" cy="923330"/>
          </a:xfrm>
          <a:prstGeom prst="rect">
            <a:avLst/>
          </a:prstGeom>
          <a:noFill/>
        </p:spPr>
        <p:txBody>
          <a:bodyPr wrap="square">
            <a:spAutoFit/>
          </a:bodyPr>
          <a:lstStyle/>
          <a:p>
            <a:r>
              <a:rPr lang="en-US" b="0" i="0" dirty="0">
                <a:solidFill>
                  <a:srgbClr val="222222"/>
                </a:solidFill>
                <a:effectLst/>
                <a:latin typeface="Lato" panose="020F0502020204030203" pitchFamily="34" charset="0"/>
              </a:rPr>
              <a:t>Here, maximizing the distances between nearest data point (either class) and hyper-plane will help us to decide the right hyper-plane. This distance is called as </a:t>
            </a:r>
            <a:r>
              <a:rPr lang="en-US" b="1" i="0" dirty="0">
                <a:solidFill>
                  <a:srgbClr val="222222"/>
                </a:solidFill>
                <a:effectLst/>
                <a:latin typeface="Lato" panose="020F0502020204030203" pitchFamily="34" charset="0"/>
              </a:rPr>
              <a:t>Margin</a:t>
            </a:r>
            <a:r>
              <a:rPr lang="en-US" b="0" i="0" dirty="0">
                <a:solidFill>
                  <a:srgbClr val="222222"/>
                </a:solidFill>
                <a:effectLst/>
                <a:latin typeface="Lato" panose="020F0502020204030203" pitchFamily="34" charset="0"/>
              </a:rPr>
              <a:t>. Let’s look at the below snapshot:</a:t>
            </a:r>
            <a:endParaRPr lang="en-IN" dirty="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331640" y="332656"/>
            <a:ext cx="4600575" cy="3352800"/>
          </a:xfrm>
          <a:prstGeom prst="rect">
            <a:avLst/>
          </a:prstGeom>
        </p:spPr>
      </p:pic>
      <p:sp>
        <p:nvSpPr>
          <p:cNvPr id="6" name="TextBox 5"/>
          <p:cNvSpPr txBox="1"/>
          <p:nvPr/>
        </p:nvSpPr>
        <p:spPr>
          <a:xfrm>
            <a:off x="1259632" y="3933056"/>
            <a:ext cx="6984776" cy="1477328"/>
          </a:xfrm>
          <a:prstGeom prst="rect">
            <a:avLst/>
          </a:prstGeom>
          <a:noFill/>
        </p:spPr>
        <p:txBody>
          <a:bodyPr wrap="square">
            <a:spAutoFit/>
          </a:bodyPr>
          <a:lstStyle/>
          <a:p>
            <a:r>
              <a:rPr lang="en-US" b="0" i="0" dirty="0">
                <a:solidFill>
                  <a:srgbClr val="222222"/>
                </a:solidFill>
                <a:effectLst/>
                <a:latin typeface="Lato" panose="020F0502020204030203" pitchFamily="34" charset="0"/>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endParaRPr lang="en-IN" dirty="0"/>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57200" y="260350"/>
            <a:ext cx="8229600" cy="5865813"/>
          </a:xfrm>
        </p:spPr>
        <p:txBody>
          <a:bodyPr>
            <a:normAutofit/>
          </a:bodyPr>
          <a:lstStyle/>
          <a:p>
            <a:r>
              <a:rPr lang="en-US" sz="1800" b="1" i="0" dirty="0">
                <a:solidFill>
                  <a:srgbClr val="222222"/>
                </a:solidFill>
                <a:effectLst/>
                <a:latin typeface="Lato" panose="020F0502020204030203" pitchFamily="34" charset="0"/>
              </a:rPr>
              <a:t>Can we classify two classes (Scenario-3)?: </a:t>
            </a:r>
            <a:r>
              <a:rPr lang="en-US" sz="1800" b="0" i="0" dirty="0">
                <a:solidFill>
                  <a:srgbClr val="222222"/>
                </a:solidFill>
                <a:effectLst/>
                <a:latin typeface="Lato" panose="020F0502020204030203" pitchFamily="34" charset="0"/>
              </a:rPr>
              <a:t>Below, I am unable to segregate the two classes using a straight line, as one of the stars lies in the territory of other(circle) class as an outlier. </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IN" sz="1800" dirty="0"/>
          </a:p>
        </p:txBody>
      </p:sp>
      <p:pic>
        <p:nvPicPr>
          <p:cNvPr id="6" name="Picture 5"/>
          <p:cNvPicPr>
            <a:picLocks noChangeAspect="1"/>
          </p:cNvPicPr>
          <p:nvPr/>
        </p:nvPicPr>
        <p:blipFill>
          <a:blip r:embed="rId1"/>
          <a:stretch>
            <a:fillRect/>
          </a:stretch>
        </p:blipFill>
        <p:spPr>
          <a:xfrm>
            <a:off x="1691680" y="1046887"/>
            <a:ext cx="4648200" cy="3009900"/>
          </a:xfrm>
          <a:prstGeom prst="rect">
            <a:avLst/>
          </a:prstGeom>
        </p:spPr>
      </p:pic>
      <p:sp>
        <p:nvSpPr>
          <p:cNvPr id="8" name="TextBox 7"/>
          <p:cNvSpPr txBox="1"/>
          <p:nvPr/>
        </p:nvSpPr>
        <p:spPr>
          <a:xfrm>
            <a:off x="671364" y="4055924"/>
            <a:ext cx="8015436" cy="1200329"/>
          </a:xfrm>
          <a:prstGeom prst="rect">
            <a:avLst/>
          </a:prstGeom>
          <a:noFill/>
        </p:spPr>
        <p:txBody>
          <a:bodyPr wrap="square">
            <a:spAutoFit/>
          </a:bodyPr>
          <a:lstStyle/>
          <a:p>
            <a:r>
              <a:rPr lang="en-US" b="0" i="0">
                <a:solidFill>
                  <a:srgbClr val="222222"/>
                </a:solidFill>
                <a:effectLst/>
                <a:latin typeface="Lato" panose="020F0502020204030203" pitchFamily="34" charset="0"/>
              </a:rPr>
              <a:t>As already </a:t>
            </a:r>
            <a:r>
              <a:rPr lang="en-US" b="0" i="0" dirty="0">
                <a:solidFill>
                  <a:srgbClr val="222222"/>
                </a:solidFill>
                <a:effectLst/>
                <a:latin typeface="Lato" panose="020F0502020204030203" pitchFamily="34" charset="0"/>
              </a:rPr>
              <a:t>mentioned, one star at other end is like an outlier for star class. The SVM algorithm has a feature to ignore outliers and find the hyper-plane that has the maximum margin. Hence, we can say, SVM classification is robust to outliers.</a:t>
            </a:r>
            <a:endParaRPr lang="en-IN"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0" i="0" dirty="0">
                <a:solidFill>
                  <a:srgbClr val="610B4B"/>
                </a:solidFill>
                <a:effectLst/>
                <a:latin typeface="erdana"/>
              </a:rPr>
              <a:t>How does SVM works?</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76672"/>
            <a:ext cx="8229600" cy="6192688"/>
          </a:xfrm>
        </p:spPr>
        <p:txBody>
          <a:bodyPr>
            <a:normAutofit/>
          </a:bodyPr>
          <a:lstStyle/>
          <a:p>
            <a:r>
              <a:rPr lang="en-IN" sz="2000" b="1" i="0" dirty="0">
                <a:effectLst/>
                <a:latin typeface="Verdana" panose="020B0604030504040204" pitchFamily="34" charset="0"/>
              </a:rPr>
              <a:t>Linear SVM:</a:t>
            </a:r>
            <a:endParaRPr lang="en-IN" sz="2000" b="1" i="0" dirty="0">
              <a:effectLst/>
              <a:latin typeface="Verdana" panose="020B0604030504040204" pitchFamily="34" charset="0"/>
            </a:endParaRPr>
          </a:p>
          <a:p>
            <a:r>
              <a:rPr lang="en-US" sz="2000" b="0" i="0" dirty="0">
                <a:solidFill>
                  <a:srgbClr val="000000"/>
                </a:solidFill>
                <a:effectLst/>
                <a:latin typeface="Verdana" panose="020B0604030504040204" pitchFamily="34" charset="0"/>
              </a:rPr>
              <a:t>Suppose we have a dataset that has two tags (green and blue), and the dataset has two features x1 and x2. We want a classifier that can classify the pair(x1, x2) of coordinates in either green or blue. Consider the below image:</a:t>
            </a:r>
            <a:endParaRPr lang="en-US" sz="2000" b="0"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IN" sz="2000" dirty="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pport Vector Machine Algorith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115616" y="1820068"/>
            <a:ext cx="7056784" cy="4489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80720"/>
          </a:xfrm>
        </p:spPr>
        <p:txBody>
          <a:bodyPr>
            <a:normAutofit/>
          </a:bodyPr>
          <a:lstStyle/>
          <a:p>
            <a:r>
              <a:rPr lang="en-US" sz="2000" b="0" i="0" dirty="0">
                <a:solidFill>
                  <a:srgbClr val="000000"/>
                </a:solidFill>
                <a:effectLst/>
                <a:latin typeface="Verdana" panose="020B0604030504040204" pitchFamily="34" charset="0"/>
              </a:rPr>
              <a:t>So as it is 2-d space so by just using a straight line, we can easily separate these two classes. But there can be multiple lines that can separate these classes. Consider the below image:</a:t>
            </a:r>
            <a:endParaRPr lang="en-US" sz="2000" b="0"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IN" sz="2000" dirty="0"/>
          </a:p>
        </p:txBody>
      </p:sp>
      <p:pic>
        <p:nvPicPr>
          <p:cNvPr id="3074" name="Picture 2" descr="Support Vector Machine Algorith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3150" y="1281305"/>
            <a:ext cx="4457700" cy="4079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669360"/>
          </a:xfrm>
        </p:spPr>
        <p:txBody>
          <a:bodyPr>
            <a:normAutofit fontScale="92500" lnSpcReduction="10000"/>
          </a:bodyPr>
          <a:lstStyle/>
          <a:p>
            <a:pPr algn="l"/>
            <a:r>
              <a:rPr lang="en-US" b="0" i="0" dirty="0">
                <a:solidFill>
                  <a:srgbClr val="000000"/>
                </a:solidFill>
                <a:effectLst/>
                <a:latin typeface="Verdana" panose="020B0604030504040204" pitchFamily="34" charset="0"/>
              </a:rPr>
              <a:t>Hence, the SVM algorithm helps to find the best line or decision boundary; this best boundary or region is called as a </a:t>
            </a:r>
            <a:r>
              <a:rPr lang="en-US" b="1" i="0" dirty="0">
                <a:solidFill>
                  <a:srgbClr val="000000"/>
                </a:solidFill>
                <a:effectLst/>
                <a:latin typeface="Verdana" panose="020B0604030504040204" pitchFamily="34" charset="0"/>
              </a:rPr>
              <a:t>hyperplane</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SVM algorithm finds the closest point of the lines from both the classes. These points are called support vectors.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distance between the vectors and the hyperplane is called as </a:t>
            </a:r>
            <a:r>
              <a:rPr lang="en-US" b="1" i="0" dirty="0">
                <a:solidFill>
                  <a:srgbClr val="000000"/>
                </a:solidFill>
                <a:effectLst/>
                <a:latin typeface="Verdana" panose="020B0604030504040204" pitchFamily="34" charset="0"/>
              </a:rPr>
              <a:t>margin</a:t>
            </a:r>
            <a:r>
              <a:rPr lang="en-US" b="0" i="0" dirty="0">
                <a:solidFill>
                  <a:srgbClr val="000000"/>
                </a:solidFill>
                <a:effectLst/>
                <a:latin typeface="Verdana" panose="020B0604030504040204" pitchFamily="34" charset="0"/>
              </a:rPr>
              <a:t>. And the goal of SVM is to maximize this margin. The </a:t>
            </a:r>
            <a:r>
              <a:rPr lang="en-US" b="1" i="0" dirty="0">
                <a:solidFill>
                  <a:srgbClr val="000000"/>
                </a:solidFill>
                <a:effectLst/>
                <a:latin typeface="Verdana" panose="020B0604030504040204" pitchFamily="34" charset="0"/>
              </a:rPr>
              <a:t>hyperplane</a:t>
            </a:r>
            <a:r>
              <a:rPr lang="en-US" b="0" i="0" dirty="0">
                <a:solidFill>
                  <a:srgbClr val="000000"/>
                </a:solidFill>
                <a:effectLst/>
                <a:latin typeface="Verdana" panose="020B0604030504040204" pitchFamily="34" charset="0"/>
              </a:rPr>
              <a:t> with maximum margin is called the </a:t>
            </a:r>
            <a:r>
              <a:rPr lang="en-US" b="1" i="0" dirty="0">
                <a:solidFill>
                  <a:srgbClr val="000000"/>
                </a:solidFill>
                <a:effectLst/>
                <a:latin typeface="Verdana" panose="020B0604030504040204" pitchFamily="34" charset="0"/>
              </a:rPr>
              <a:t>optimal hyperplane</a:t>
            </a:r>
            <a:r>
              <a:rPr lang="en-US" b="0" i="0" dirty="0">
                <a:solidFill>
                  <a:srgbClr val="000000"/>
                </a:solidFill>
                <a:effectLst/>
                <a:latin typeface="Verdana" panose="020B0604030504040204" pitchFamily="34" charset="0"/>
              </a:rPr>
              <a:t>.</a:t>
            </a:r>
            <a:endParaRPr lang="en-US" b="0" i="0" dirty="0">
              <a:solidFill>
                <a:srgbClr val="000000"/>
              </a:solidFill>
              <a:effectLst/>
              <a:latin typeface="Verdana" panose="020B0604030504040204" pitchFamily="34" charset="0"/>
            </a:endParaRPr>
          </a:p>
          <a:p>
            <a:br>
              <a:rPr lang="en-US" dirty="0"/>
            </a:b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Unstructured Data</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232817" y="620687"/>
            <a:ext cx="8229600" cy="5505475"/>
          </a:xfrm>
        </p:spPr>
        <p:txBody>
          <a:bodyPr>
            <a:normAutofit/>
          </a:bodyPr>
          <a:lstStyle/>
          <a:p>
            <a:r>
              <a:rPr lang="en-US" sz="2400" b="0" i="0" dirty="0">
                <a:solidFill>
                  <a:srgbClr val="000000"/>
                </a:solidFill>
                <a:effectLst/>
                <a:latin typeface="Verdana" panose="020B0604030504040204" pitchFamily="34" charset="0"/>
              </a:rPr>
              <a:t>Unstructured data is not organized. We must organize the data for analysis purposes.</a:t>
            </a:r>
            <a:endParaRPr lang="en-US" sz="2400" b="0" i="0" dirty="0">
              <a:solidFill>
                <a:srgbClr val="000000"/>
              </a:solidFill>
              <a:effectLst/>
              <a:latin typeface="Verdana" panose="020B0604030504040204" pitchFamily="34" charset="0"/>
            </a:endParaRPr>
          </a:p>
          <a:p>
            <a:endParaRPr lang="en-IN" sz="2400" dirty="0"/>
          </a:p>
        </p:txBody>
      </p:sp>
      <p:pic>
        <p:nvPicPr>
          <p:cNvPr id="4" name="Picture 3"/>
          <p:cNvPicPr>
            <a:picLocks noChangeAspect="1"/>
          </p:cNvPicPr>
          <p:nvPr/>
        </p:nvPicPr>
        <p:blipFill>
          <a:blip r:embed="rId1"/>
          <a:stretch>
            <a:fillRect/>
          </a:stretch>
        </p:blipFill>
        <p:spPr>
          <a:xfrm>
            <a:off x="695687" y="2042040"/>
            <a:ext cx="2590913" cy="2179048"/>
          </a:xfrm>
          <a:prstGeom prst="rect">
            <a:avLst/>
          </a:prstGeom>
        </p:spPr>
      </p:pic>
      <p:pic>
        <p:nvPicPr>
          <p:cNvPr id="5" name="Picture 4"/>
          <p:cNvPicPr>
            <a:picLocks noChangeAspect="1"/>
          </p:cNvPicPr>
          <p:nvPr/>
        </p:nvPicPr>
        <p:blipFill>
          <a:blip r:embed="rId2"/>
          <a:stretch>
            <a:fillRect/>
          </a:stretch>
        </p:blipFill>
        <p:spPr>
          <a:xfrm>
            <a:off x="3738030" y="1864739"/>
            <a:ext cx="4210050" cy="25336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latin typeface="Segoe UI" panose="020B0502040204020203" pitchFamily="34" charset="0"/>
              </a:rPr>
              <a:t>Iterating With Different Step Size</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lstStyle/>
          <a:p>
            <a:r>
              <a:rPr lang="en-US" b="0" i="0" dirty="0">
                <a:solidFill>
                  <a:srgbClr val="000000"/>
                </a:solidFill>
                <a:effectLst/>
                <a:latin typeface="Verdana" panose="020B0604030504040204" pitchFamily="34" charset="0"/>
              </a:rPr>
              <a:t>We can use filtering and followed by iteration.</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8</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np.nditer</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IN"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upport Vector Machine Algorith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99592" y="764704"/>
            <a:ext cx="7200800" cy="5688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904656"/>
          </a:xfrm>
        </p:spPr>
        <p:txBody>
          <a:bodyPr/>
          <a:lstStyle/>
          <a:p>
            <a:r>
              <a:rPr lang="en-IN" sz="2000" dirty="0"/>
              <a:t>data=</a:t>
            </a:r>
            <a:r>
              <a:rPr lang="en-IN" sz="2000" dirty="0" err="1"/>
              <a:t>pd.read_csv</a:t>
            </a:r>
            <a:r>
              <a:rPr lang="en-IN" sz="2000" dirty="0"/>
              <a:t>("C:\\Users\\lenovo\\Downloads\\Social_Network_Ads.csv")</a:t>
            </a:r>
            <a:endParaRPr lang="en-IN" sz="2000" dirty="0"/>
          </a:p>
          <a:p>
            <a:r>
              <a:rPr lang="en-US" sz="2000" dirty="0" err="1"/>
              <a:t>real_x</a:t>
            </a:r>
            <a:r>
              <a:rPr lang="en-US" sz="2000" dirty="0"/>
              <a:t>=</a:t>
            </a:r>
            <a:r>
              <a:rPr lang="en-US" sz="2000" dirty="0" err="1"/>
              <a:t>data.iloc</a:t>
            </a:r>
            <a:r>
              <a:rPr lang="en-US" sz="2000" dirty="0"/>
              <a:t>[:,[2,3]].values</a:t>
            </a:r>
            <a:endParaRPr lang="en-US" sz="2000" dirty="0"/>
          </a:p>
          <a:p>
            <a:r>
              <a:rPr lang="es-ES" sz="2000" dirty="0" err="1"/>
              <a:t>real_y</a:t>
            </a:r>
            <a:r>
              <a:rPr lang="es-ES" sz="2000" dirty="0"/>
              <a:t>=</a:t>
            </a:r>
            <a:r>
              <a:rPr lang="es-ES" sz="2000" dirty="0" err="1"/>
              <a:t>data.iloc</a:t>
            </a:r>
            <a:r>
              <a:rPr lang="es-ES" sz="2000" dirty="0"/>
              <a:t>[:,4].</a:t>
            </a:r>
            <a:r>
              <a:rPr lang="es-ES" sz="2000" dirty="0" err="1"/>
              <a:t>values</a:t>
            </a:r>
            <a:endParaRPr lang="en-US" sz="2000" dirty="0"/>
          </a:p>
          <a:p>
            <a:r>
              <a:rPr lang="en-US" sz="2000" dirty="0" err="1"/>
              <a:t>training_x,testing_x,training_y,testing_y</a:t>
            </a:r>
            <a:r>
              <a:rPr lang="en-US" sz="2000" dirty="0"/>
              <a:t>=</a:t>
            </a:r>
            <a:r>
              <a:rPr lang="en-US" sz="2000" dirty="0" err="1"/>
              <a:t>train_test_split</a:t>
            </a:r>
            <a:r>
              <a:rPr lang="en-US" sz="2000" dirty="0"/>
              <a:t>(</a:t>
            </a:r>
            <a:r>
              <a:rPr lang="en-US" sz="2000" dirty="0" err="1"/>
              <a:t>real_x,real_y,test_size</a:t>
            </a:r>
            <a:r>
              <a:rPr lang="en-US" sz="2000" dirty="0"/>
              <a:t>=0.25,random_state=0)</a:t>
            </a:r>
            <a:endParaRPr lang="en-US" sz="2000" dirty="0"/>
          </a:p>
          <a:p>
            <a:r>
              <a:rPr lang="en-US" sz="2000" dirty="0"/>
              <a:t>from </a:t>
            </a:r>
            <a:r>
              <a:rPr lang="en-US" sz="2000" dirty="0" err="1"/>
              <a:t>sklearn.preprocessing</a:t>
            </a:r>
            <a:r>
              <a:rPr lang="en-US" sz="2000" dirty="0"/>
              <a:t> import </a:t>
            </a:r>
            <a:r>
              <a:rPr lang="en-US" sz="2000" dirty="0" err="1"/>
              <a:t>StandardScaler</a:t>
            </a:r>
            <a:endParaRPr lang="en-US" sz="2000" dirty="0"/>
          </a:p>
          <a:p>
            <a:r>
              <a:rPr lang="en-US" sz="2000" dirty="0" err="1"/>
              <a:t>s_c</a:t>
            </a:r>
            <a:r>
              <a:rPr lang="en-US" sz="2000" dirty="0"/>
              <a:t>=</a:t>
            </a:r>
            <a:r>
              <a:rPr lang="en-US" sz="2000" dirty="0" err="1"/>
              <a:t>StandardScaler</a:t>
            </a:r>
            <a:r>
              <a:rPr lang="en-US" sz="2000" dirty="0"/>
              <a:t>()</a:t>
            </a:r>
            <a:endParaRPr lang="en-US" sz="2000" dirty="0"/>
          </a:p>
          <a:p>
            <a:r>
              <a:rPr lang="en-US" sz="2000" dirty="0" err="1"/>
              <a:t>training_x</a:t>
            </a:r>
            <a:r>
              <a:rPr lang="en-US" sz="2000" dirty="0"/>
              <a:t>=</a:t>
            </a:r>
            <a:r>
              <a:rPr lang="en-US" sz="2000" dirty="0" err="1"/>
              <a:t>s_c.fit_transform</a:t>
            </a:r>
            <a:r>
              <a:rPr lang="en-US" sz="2000" dirty="0"/>
              <a:t>(</a:t>
            </a:r>
            <a:r>
              <a:rPr lang="en-US" sz="2000" dirty="0" err="1"/>
              <a:t>training_x</a:t>
            </a:r>
            <a:r>
              <a:rPr lang="en-US" sz="2000" dirty="0"/>
              <a:t>)</a:t>
            </a:r>
            <a:endParaRPr lang="en-US" sz="2000" dirty="0"/>
          </a:p>
          <a:p>
            <a:r>
              <a:rPr lang="en-US" sz="2000" dirty="0" err="1"/>
              <a:t>testing_x</a:t>
            </a:r>
            <a:r>
              <a:rPr lang="en-US" sz="2000" dirty="0"/>
              <a:t>=</a:t>
            </a:r>
            <a:r>
              <a:rPr lang="en-US" sz="2000" dirty="0" err="1"/>
              <a:t>s_c.transform</a:t>
            </a:r>
            <a:r>
              <a:rPr lang="en-US" sz="2000" dirty="0"/>
              <a:t>(</a:t>
            </a:r>
            <a:r>
              <a:rPr lang="en-US" sz="2000" dirty="0" err="1"/>
              <a:t>testing_x</a:t>
            </a:r>
            <a:r>
              <a:rPr lang="en-US" sz="2000" dirty="0"/>
              <a:t>)</a:t>
            </a:r>
            <a:endParaRPr lang="en-US" sz="2000" dirty="0"/>
          </a:p>
          <a:p>
            <a:endParaRPr lang="en-US" sz="2000" dirty="0"/>
          </a:p>
          <a:p>
            <a:endParaRPr lang="en-IN" dirty="0"/>
          </a:p>
          <a:p>
            <a:endParaRPr lang="en-IN"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lstStyle/>
          <a:p>
            <a:r>
              <a:rPr lang="en-US" dirty="0"/>
              <a:t>from </a:t>
            </a:r>
            <a:r>
              <a:rPr lang="en-US" dirty="0" err="1"/>
              <a:t>sklearn.svm</a:t>
            </a:r>
            <a:r>
              <a:rPr lang="en-US" dirty="0"/>
              <a:t> import SVC</a:t>
            </a:r>
            <a:endParaRPr lang="en-US" dirty="0"/>
          </a:p>
          <a:p>
            <a:r>
              <a:rPr lang="en-IN" dirty="0" err="1"/>
              <a:t>cls_svc</a:t>
            </a:r>
            <a:r>
              <a:rPr lang="en-IN" dirty="0"/>
              <a:t>=SVC(kernel='linear',</a:t>
            </a:r>
            <a:r>
              <a:rPr lang="en-IN" dirty="0" err="1"/>
              <a:t>random_state</a:t>
            </a:r>
            <a:r>
              <a:rPr lang="en-IN" dirty="0"/>
              <a:t>=0)</a:t>
            </a:r>
            <a:endParaRPr lang="en-IN" dirty="0"/>
          </a:p>
          <a:p>
            <a:r>
              <a:rPr lang="en-IN" dirty="0" err="1"/>
              <a:t>cls_svc.fit</a:t>
            </a:r>
            <a:r>
              <a:rPr lang="en-IN" dirty="0"/>
              <a:t>(</a:t>
            </a:r>
            <a:r>
              <a:rPr lang="en-IN" dirty="0" err="1"/>
              <a:t>training_x,training_y</a:t>
            </a:r>
            <a:r>
              <a:rPr lang="en-IN" dirty="0"/>
              <a:t>)</a:t>
            </a:r>
            <a:endParaRPr lang="en-US" dirty="0"/>
          </a:p>
          <a:p>
            <a:r>
              <a:rPr lang="en-US" dirty="0" err="1"/>
              <a:t>y_pred</a:t>
            </a:r>
            <a:r>
              <a:rPr lang="en-US" dirty="0"/>
              <a:t>=</a:t>
            </a:r>
            <a:r>
              <a:rPr lang="en-US" dirty="0" err="1"/>
              <a:t>cls_svc.predict</a:t>
            </a:r>
            <a:r>
              <a:rPr lang="en-US" dirty="0"/>
              <a:t>(</a:t>
            </a:r>
            <a:r>
              <a:rPr lang="en-US" dirty="0" err="1"/>
              <a:t>testing_x</a:t>
            </a:r>
            <a:r>
              <a:rPr lang="en-US" dirty="0"/>
              <a:t>)</a:t>
            </a:r>
            <a:endParaRPr lang="en-US" dirty="0"/>
          </a:p>
          <a:p>
            <a:r>
              <a:rPr lang="en-IN" dirty="0"/>
              <a:t>from </a:t>
            </a:r>
            <a:r>
              <a:rPr lang="en-IN" dirty="0" err="1"/>
              <a:t>sklearn.metrics</a:t>
            </a:r>
            <a:r>
              <a:rPr lang="en-IN" dirty="0"/>
              <a:t> import </a:t>
            </a:r>
            <a:r>
              <a:rPr lang="en-IN" dirty="0" err="1"/>
              <a:t>confusion_matrix</a:t>
            </a:r>
            <a:endParaRPr lang="en-US" dirty="0"/>
          </a:p>
          <a:p>
            <a:r>
              <a:rPr lang="en-IN" dirty="0" err="1"/>
              <a:t>c_m</a:t>
            </a:r>
            <a:r>
              <a:rPr lang="en-IN" dirty="0"/>
              <a:t>=</a:t>
            </a:r>
            <a:r>
              <a:rPr lang="en-IN" dirty="0" err="1"/>
              <a:t>confusion_matrix</a:t>
            </a:r>
            <a:r>
              <a:rPr lang="en-IN" dirty="0"/>
              <a:t>(</a:t>
            </a:r>
            <a:r>
              <a:rPr lang="en-IN" dirty="0" err="1"/>
              <a:t>testing_y,y_pred</a:t>
            </a:r>
            <a:r>
              <a:rPr lang="en-IN" dirty="0"/>
              <a:t>)</a:t>
            </a:r>
            <a:endParaRPr lang="en-IN"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Naïve Bayes Classifier Algorithm</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04664"/>
            <a:ext cx="8229600" cy="6336704"/>
          </a:xfrm>
        </p:spPr>
        <p:txBody>
          <a:bodyPr>
            <a:normAutofit fontScale="77500" lnSpcReduction="20000"/>
          </a:bodyPr>
          <a:lstStyle/>
          <a:p>
            <a:pPr algn="l">
              <a:buFont typeface="Arial" panose="020B0604020202020204" pitchFamily="34" charset="0"/>
              <a:buChar char="•"/>
            </a:pPr>
            <a:r>
              <a:rPr lang="en-US" b="0" dirty="0">
                <a:solidFill>
                  <a:srgbClr val="000000"/>
                </a:solidFill>
                <a:effectLst/>
                <a:latin typeface="Verdana" panose="020B0604030504040204" pitchFamily="34" charset="0"/>
              </a:rPr>
              <a:t>Naïve Bayes algorithm is a supervised learning algorithm, which is based on </a:t>
            </a:r>
            <a:r>
              <a:rPr lang="en-US" b="1" dirty="0">
                <a:solidFill>
                  <a:srgbClr val="000000"/>
                </a:solidFill>
                <a:effectLst/>
                <a:latin typeface="Verdana" panose="020B0604030504040204" pitchFamily="34" charset="0"/>
              </a:rPr>
              <a:t>Bayes theorem</a:t>
            </a:r>
            <a:r>
              <a:rPr lang="en-US" b="0" dirty="0">
                <a:solidFill>
                  <a:srgbClr val="000000"/>
                </a:solidFill>
                <a:effectLst/>
                <a:latin typeface="Verdana" panose="020B0604030504040204" pitchFamily="34" charset="0"/>
              </a:rPr>
              <a:t> and used for solving classification problems.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It is mainly used in </a:t>
            </a:r>
            <a:r>
              <a:rPr lang="en-US" b="0" i="1" dirty="0">
                <a:solidFill>
                  <a:srgbClr val="000000"/>
                </a:solidFill>
                <a:effectLst/>
                <a:latin typeface="Verdana" panose="020B0604030504040204" pitchFamily="34" charset="0"/>
              </a:rPr>
              <a:t>text classification</a:t>
            </a:r>
            <a:r>
              <a:rPr lang="en-US" b="0" dirty="0">
                <a:solidFill>
                  <a:srgbClr val="000000"/>
                </a:solidFill>
                <a:effectLst/>
                <a:latin typeface="Verdana" panose="020B0604030504040204" pitchFamily="34" charset="0"/>
              </a:rPr>
              <a:t> that includes a high-dimensional training dataset.</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Naïve Bayes Classifier is one of the simple and most effective Classification algorithms which helps in building the fast machine learning models that can make quick predictions.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It is a probabilistic classifier, which means it predicts on the basis of the probability of an object</a:t>
            </a:r>
            <a:r>
              <a:rPr lang="en-US" b="0" dirty="0">
                <a:solidFill>
                  <a:srgbClr val="000000"/>
                </a:solidFill>
                <a:effectLst/>
                <a:latin typeface="Verdana" panose="020B0604030504040204" pitchFamily="34" charset="0"/>
              </a:rPr>
              <a:t>.</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Some popular examples of Naïve Bayes Algorithm are </a:t>
            </a:r>
            <a:r>
              <a:rPr lang="en-US" b="1" dirty="0">
                <a:solidFill>
                  <a:srgbClr val="000000"/>
                </a:solidFill>
                <a:effectLst/>
                <a:latin typeface="Verdana" panose="020B0604030504040204" pitchFamily="34" charset="0"/>
              </a:rPr>
              <a:t>spam filtration, Sentimental analysis, and classifying articles</a:t>
            </a:r>
            <a:r>
              <a:rPr lang="en-US" b="0" dirty="0">
                <a:solidFill>
                  <a:srgbClr val="000000"/>
                </a:solidFill>
                <a:effectLst/>
                <a:latin typeface="Verdana" panose="020B0604030504040204" pitchFamily="34" charset="0"/>
              </a:rPr>
              <a:t>.</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b="0" i="0" dirty="0">
                <a:solidFill>
                  <a:srgbClr val="610B38"/>
                </a:solidFill>
                <a:effectLst/>
                <a:latin typeface="erdana"/>
              </a:rPr>
              <a:t>Why is it called Naïve Bayes?</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6264696"/>
          </a:xfrm>
        </p:spPr>
        <p:txBody>
          <a:bodyPr/>
          <a:lstStyle/>
          <a:p>
            <a:r>
              <a:rPr lang="en-US" sz="1800" b="1" dirty="0">
                <a:solidFill>
                  <a:srgbClr val="000000"/>
                </a:solidFill>
                <a:effectLst/>
                <a:latin typeface="Verdana" panose="020B0604030504040204" pitchFamily="34" charset="0"/>
              </a:rPr>
              <a:t>Naïve</a:t>
            </a:r>
            <a:r>
              <a:rPr lang="en-US" sz="1800" b="0" dirty="0">
                <a:solidFill>
                  <a:srgbClr val="000000"/>
                </a:solidFill>
                <a:effectLst/>
                <a:latin typeface="Verdana" panose="020B0604030504040204" pitchFamily="34" charset="0"/>
              </a:rPr>
              <a:t>: It is called Naïve because it assumes that the occurrence of a certain feature is independent of the occurrence of other features. Such as if the fruit is identified on the bases of color, shape, and taste, then red, spherical, and sweet fruit is recognized as an apple. Hence each feature individually contributes to identify that it is an apple without depending on each other.</a:t>
            </a:r>
            <a:endParaRPr lang="en-US" sz="1800" b="0" dirty="0">
              <a:solidFill>
                <a:srgbClr val="000000"/>
              </a:solidFill>
              <a:effectLst/>
              <a:latin typeface="Verdana" panose="020B0604030504040204" pitchFamily="34" charset="0"/>
            </a:endParaRPr>
          </a:p>
          <a:p>
            <a:r>
              <a:rPr lang="en-US" sz="1800" b="1" dirty="0">
                <a:solidFill>
                  <a:srgbClr val="000000"/>
                </a:solidFill>
                <a:effectLst/>
                <a:latin typeface="Verdana" panose="020B0604030504040204" pitchFamily="34" charset="0"/>
              </a:rPr>
              <a:t>Bayes</a:t>
            </a:r>
            <a:r>
              <a:rPr lang="en-US" sz="1800" b="0" dirty="0">
                <a:solidFill>
                  <a:srgbClr val="000000"/>
                </a:solidFill>
                <a:effectLst/>
                <a:latin typeface="Verdana" panose="020B0604030504040204" pitchFamily="34" charset="0"/>
              </a:rPr>
              <a:t>: It is called Bayes because it depends on the principle of </a:t>
            </a:r>
            <a:r>
              <a:rPr lang="en-US" sz="1800" b="0" u="none" strike="noStrike" dirty="0">
                <a:solidFill>
                  <a:srgbClr val="008000"/>
                </a:solidFill>
                <a:effectLst/>
                <a:latin typeface="Verdana" panose="020B0604030504040204" pitchFamily="34" charset="0"/>
                <a:hlinkClick r:id="rId1"/>
              </a:rPr>
              <a:t>Bayes' Theorem</a:t>
            </a:r>
            <a:r>
              <a:rPr lang="en-US" sz="1800" b="0" dirty="0">
                <a:solidFill>
                  <a:srgbClr val="000000"/>
                </a:solidFill>
                <a:effectLst/>
                <a:latin typeface="Verdana" panose="020B0604030504040204" pitchFamily="34" charset="0"/>
              </a:rPr>
              <a:t>.</a:t>
            </a:r>
            <a:endParaRPr lang="en-US" sz="1800" b="0" dirty="0">
              <a:solidFill>
                <a:srgbClr val="000000"/>
              </a:solidFill>
              <a:effectLst/>
              <a:latin typeface="Verdana" panose="020B0604030504040204" pitchFamily="34" charset="0"/>
            </a:endParaRPr>
          </a:p>
          <a:p>
            <a:endParaRPr lang="en-US" sz="1800"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8"/>
            <a:ext cx="8229600" cy="756890"/>
          </a:xfrm>
        </p:spPr>
        <p:txBody>
          <a:bodyPr>
            <a:normAutofit fontScale="90000"/>
          </a:bodyPr>
          <a:lstStyle/>
          <a:p>
            <a:r>
              <a:rPr lang="en-IN" b="0" i="0" dirty="0">
                <a:solidFill>
                  <a:srgbClr val="610B38"/>
                </a:solidFill>
                <a:effectLst/>
                <a:latin typeface="erdana"/>
              </a:rPr>
              <a:t>Bayes' Theorem:</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6192688"/>
          </a:xfrm>
        </p:spPr>
        <p:txBody>
          <a:bodyPr/>
          <a:lstStyle/>
          <a:p>
            <a:r>
              <a:rPr lang="en-US" sz="2000" b="0" dirty="0">
                <a:solidFill>
                  <a:srgbClr val="000000"/>
                </a:solidFill>
                <a:effectLst/>
                <a:latin typeface="Verdana" panose="020B0604030504040204" pitchFamily="34" charset="0"/>
              </a:rPr>
              <a:t>Bayes' theorem is also known as </a:t>
            </a:r>
            <a:r>
              <a:rPr lang="en-US" sz="2000" b="1" dirty="0">
                <a:solidFill>
                  <a:srgbClr val="000000"/>
                </a:solidFill>
                <a:effectLst/>
                <a:latin typeface="Verdana" panose="020B0604030504040204" pitchFamily="34" charset="0"/>
              </a:rPr>
              <a:t>Bayes' Rule</a:t>
            </a:r>
            <a:r>
              <a:rPr lang="en-US" sz="2000" b="0" dirty="0">
                <a:solidFill>
                  <a:srgbClr val="000000"/>
                </a:solidFill>
                <a:effectLst/>
                <a:latin typeface="Verdana" panose="020B0604030504040204" pitchFamily="34" charset="0"/>
              </a:rPr>
              <a:t> or </a:t>
            </a:r>
            <a:r>
              <a:rPr lang="en-US" sz="2000" b="1" dirty="0">
                <a:solidFill>
                  <a:srgbClr val="000000"/>
                </a:solidFill>
                <a:effectLst/>
                <a:latin typeface="Verdana" panose="020B0604030504040204" pitchFamily="34" charset="0"/>
              </a:rPr>
              <a:t>Bayes' law</a:t>
            </a:r>
            <a:r>
              <a:rPr lang="en-US" sz="2000" b="0" dirty="0">
                <a:solidFill>
                  <a:srgbClr val="000000"/>
                </a:solidFill>
                <a:effectLst/>
                <a:latin typeface="Verdana" panose="020B0604030504040204" pitchFamily="34" charset="0"/>
              </a:rPr>
              <a:t>, which is used to determine the probability of a hypothesis with prior knowledge. It depends on the conditional probability.</a:t>
            </a:r>
            <a:endParaRPr lang="en-US" sz="2000" b="0" dirty="0">
              <a:solidFill>
                <a:srgbClr val="000000"/>
              </a:solidFill>
              <a:effectLst/>
              <a:latin typeface="Verdana" panose="020B0604030504040204" pitchFamily="34" charset="0"/>
            </a:endParaRPr>
          </a:p>
          <a:p>
            <a:r>
              <a:rPr lang="en-US" sz="1600" b="0" dirty="0">
                <a:solidFill>
                  <a:srgbClr val="000000"/>
                </a:solidFill>
                <a:effectLst/>
                <a:latin typeface="Verdana" panose="020B0604030504040204" pitchFamily="34" charset="0"/>
              </a:rPr>
              <a:t>The formula for Bayes' theorem is given as:</a:t>
            </a:r>
            <a:endParaRPr lang="en-US" sz="1600" b="0" dirty="0">
              <a:solidFill>
                <a:srgbClr val="000000"/>
              </a:solidFill>
              <a:effectLst/>
              <a:latin typeface="Verdana" panose="020B0604030504040204" pitchFamily="34" charset="0"/>
            </a:endParaRPr>
          </a:p>
          <a:p>
            <a:endParaRPr lang="en-US" sz="2000" b="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b="0" dirty="0">
              <a:solidFill>
                <a:srgbClr val="000000"/>
              </a:solidFill>
              <a:effectLst/>
              <a:latin typeface="Verdana" panose="020B0604030504040204" pitchFamily="34" charset="0"/>
            </a:endParaRPr>
          </a:p>
          <a:p>
            <a:endParaRPr lang="en-IN" dirty="0"/>
          </a:p>
        </p:txBody>
      </p:sp>
      <p:pic>
        <p:nvPicPr>
          <p:cNvPr id="2050" name="Picture 2" descr="Image for po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850" y="2405063"/>
            <a:ext cx="4686300" cy="2047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lstStyle/>
          <a:p>
            <a:pPr algn="l">
              <a:buFont typeface="Arial" panose="020B0604020202020204" pitchFamily="34" charset="0"/>
              <a:buChar char="•"/>
            </a:pPr>
            <a:r>
              <a:rPr lang="en-US" b="1" i="0" dirty="0">
                <a:solidFill>
                  <a:srgbClr val="292929"/>
                </a:solidFill>
                <a:effectLst/>
                <a:latin typeface="charter"/>
              </a:rPr>
              <a:t>P(H|E)</a:t>
            </a:r>
            <a:r>
              <a:rPr lang="en-US" b="0" i="0" dirty="0">
                <a:solidFill>
                  <a:srgbClr val="292929"/>
                </a:solidFill>
                <a:effectLst/>
                <a:latin typeface="charter"/>
              </a:rPr>
              <a:t> is the probability of hypothesis H given the data E. This is called the posterior probability.</a:t>
            </a: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P(E|H)</a:t>
            </a:r>
            <a:r>
              <a:rPr lang="en-US" b="0" i="0" dirty="0">
                <a:solidFill>
                  <a:srgbClr val="292929"/>
                </a:solidFill>
                <a:effectLst/>
                <a:latin typeface="charter"/>
              </a:rPr>
              <a:t> is the probability of data E given that the hypothesis H was true.</a:t>
            </a: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P(H)</a:t>
            </a:r>
            <a:r>
              <a:rPr lang="en-US" b="0" i="0" dirty="0">
                <a:solidFill>
                  <a:srgbClr val="292929"/>
                </a:solidFill>
                <a:effectLst/>
                <a:latin typeface="charter"/>
              </a:rPr>
              <a:t> is the probability of hypothesis H being true (regardless of the data). This is called the prior probability of H.</a:t>
            </a: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P(E)</a:t>
            </a:r>
            <a:r>
              <a:rPr lang="en-US" b="0" i="0" dirty="0">
                <a:solidFill>
                  <a:srgbClr val="292929"/>
                </a:solidFill>
                <a:effectLst/>
                <a:latin typeface="charter"/>
              </a:rPr>
              <a:t> is the probability of the data (regardless of the hypothesis).</a:t>
            </a:r>
            <a:endParaRPr lang="en-US" b="0" i="0" dirty="0">
              <a:solidFill>
                <a:srgbClr val="292929"/>
              </a:solidFill>
              <a:effectLst/>
              <a:latin typeface="charter"/>
            </a:endParaRPr>
          </a:p>
          <a:p>
            <a:endParaRPr lang="en-IN" dirty="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38"/>
                </a:solidFill>
                <a:effectLst/>
                <a:latin typeface="erdana"/>
              </a:rPr>
              <a:t>Working of Naïve Bayes' Classifier</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6106690"/>
          </a:xfrm>
        </p:spPr>
        <p:txBody>
          <a:bodyPr>
            <a:normAutofit/>
          </a:bodyPr>
          <a:lstStyle/>
          <a:p>
            <a:r>
              <a:rPr lang="en-US" sz="2000" b="0" i="0" dirty="0">
                <a:solidFill>
                  <a:srgbClr val="000000"/>
                </a:solidFill>
                <a:effectLst/>
                <a:latin typeface="Verdana" panose="020B0604030504040204" pitchFamily="34" charset="0"/>
              </a:rPr>
              <a:t>Suppose we have a dataset of </a:t>
            </a:r>
            <a:r>
              <a:rPr lang="en-US" sz="2000" b="1" i="0" dirty="0">
                <a:effectLst/>
                <a:latin typeface="Verdana" panose="020B0604030504040204" pitchFamily="34" charset="0"/>
              </a:rPr>
              <a:t>weather conditions</a:t>
            </a:r>
            <a:r>
              <a:rPr lang="en-US" sz="2000" b="0" i="0" dirty="0">
                <a:solidFill>
                  <a:srgbClr val="000000"/>
                </a:solidFill>
                <a:effectLst/>
                <a:latin typeface="Verdana" panose="020B0604030504040204" pitchFamily="34" charset="0"/>
              </a:rPr>
              <a:t> and corresponding target variable "</a:t>
            </a:r>
            <a:r>
              <a:rPr lang="en-US" sz="2000" b="1" i="0" dirty="0">
                <a:effectLst/>
                <a:latin typeface="Verdana" panose="020B0604030504040204" pitchFamily="34" charset="0"/>
              </a:rPr>
              <a:t>Play</a:t>
            </a:r>
            <a:r>
              <a:rPr lang="en-US" sz="2000" b="0" i="0" dirty="0">
                <a:solidFill>
                  <a:srgbClr val="000000"/>
                </a:solidFill>
                <a:effectLst/>
                <a:latin typeface="Verdana" panose="020B0604030504040204" pitchFamily="34" charset="0"/>
              </a:rPr>
              <a:t>". So using this dataset we need to decide that whether we should play or not on a particular day according to the weather conditions. So to solve this problem, we need to follow the below steps:</a:t>
            </a:r>
            <a:endParaRPr lang="en-US" sz="20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Convert the given dataset into frequency tables.</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Generate Likelihood table by finding the probabilities of given features.</a:t>
            </a:r>
            <a:endParaRPr lang="en-US" sz="1800" b="0" i="0" dirty="0">
              <a:solidFill>
                <a:srgbClr val="000000"/>
              </a:solidFill>
              <a:effectLst/>
              <a:latin typeface="Verdana" panose="020B0604030504040204" pitchFamily="34" charset="0"/>
            </a:endParaRPr>
          </a:p>
          <a:p>
            <a:pPr algn="l">
              <a:buFont typeface="+mj-lt"/>
              <a:buAutoNum type="arabicPeriod"/>
            </a:pPr>
            <a:r>
              <a:rPr lang="en-US" sz="1800" b="0" i="0" dirty="0">
                <a:solidFill>
                  <a:srgbClr val="000000"/>
                </a:solidFill>
                <a:effectLst/>
                <a:latin typeface="Verdana" panose="020B0604030504040204" pitchFamily="34" charset="0"/>
              </a:rPr>
              <a:t>Now, use Bayes theorem to calculate the posterior probability.</a:t>
            </a:r>
            <a:endParaRPr lang="en-US" sz="1800" b="0" i="0" dirty="0">
              <a:solidFill>
                <a:srgbClr val="000000"/>
              </a:solidFill>
              <a:effectLst/>
              <a:latin typeface="Verdana" panose="020B0604030504040204" pitchFamily="34" charset="0"/>
            </a:endParaRPr>
          </a:p>
          <a:p>
            <a:endParaRPr lang="en-IN" sz="2000"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949280"/>
          </a:xfrm>
        </p:spPr>
        <p:txBody>
          <a:bodyPr>
            <a:normAutofit/>
          </a:bodyPr>
          <a:lstStyle/>
          <a:p>
            <a:r>
              <a:rPr lang="en-US" sz="1800" b="1" i="0" dirty="0">
                <a:effectLst/>
                <a:latin typeface="Verdana" panose="020B0604030504040204" pitchFamily="34" charset="0"/>
              </a:rPr>
              <a:t>Problem</a:t>
            </a:r>
            <a:r>
              <a:rPr lang="en-US" sz="1800" b="0" i="0" dirty="0">
                <a:solidFill>
                  <a:srgbClr val="000000"/>
                </a:solidFill>
                <a:effectLst/>
                <a:latin typeface="Verdana" panose="020B0604030504040204" pitchFamily="34" charset="0"/>
              </a:rPr>
              <a:t>: If the weather is sunny, then the Player should play or not?</a:t>
            </a:r>
            <a:endParaRPr lang="en-US" sz="1800" b="0" i="0" dirty="0">
              <a:solidFill>
                <a:srgbClr val="000000"/>
              </a:solidFill>
              <a:effectLst/>
              <a:latin typeface="Verdana" panose="020B0604030504040204" pitchFamily="34" charset="0"/>
            </a:endParaRPr>
          </a:p>
          <a:p>
            <a:r>
              <a:rPr lang="en-US" sz="1800" b="1" i="0" dirty="0">
                <a:effectLst/>
                <a:latin typeface="Verdana" panose="020B0604030504040204" pitchFamily="34" charset="0"/>
              </a:rPr>
              <a:t>Solution</a:t>
            </a:r>
            <a:r>
              <a:rPr lang="en-US" sz="1800" b="0" i="0" dirty="0">
                <a:solidFill>
                  <a:srgbClr val="000000"/>
                </a:solidFill>
                <a:effectLst/>
                <a:latin typeface="Verdana" panose="020B0604030504040204" pitchFamily="34" charset="0"/>
              </a:rPr>
              <a:t>: To solve this, first consider the below dataset:</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IN" sz="1800" dirty="0"/>
          </a:p>
        </p:txBody>
      </p:sp>
      <p:graphicFrame>
        <p:nvGraphicFramePr>
          <p:cNvPr id="4" name="Table 3"/>
          <p:cNvGraphicFramePr>
            <a:graphicFrameLocks noGrp="1"/>
          </p:cNvGraphicFramePr>
          <p:nvPr/>
        </p:nvGraphicFramePr>
        <p:xfrm>
          <a:off x="2051720" y="1916832"/>
          <a:ext cx="4915335" cy="4608870"/>
        </p:xfrm>
        <a:graphic>
          <a:graphicData uri="http://schemas.openxmlformats.org/drawingml/2006/table">
            <a:tbl>
              <a:tblPr/>
              <a:tblGrid>
                <a:gridCol w="1638445"/>
                <a:gridCol w="1638445"/>
                <a:gridCol w="1638445"/>
              </a:tblGrid>
              <a:tr h="457865">
                <a:tc>
                  <a:txBody>
                    <a:bodyPr/>
                    <a:lstStyle/>
                    <a:p>
                      <a:pPr algn="l" fontAlgn="t"/>
                      <a:br>
                        <a:rPr lang="en-IN" sz="1400" dirty="0">
                          <a:solidFill>
                            <a:srgbClr val="000000"/>
                          </a:solidFill>
                          <a:effectLst/>
                          <a:latin typeface="Times New Roman" panose="02020603050405020304" pitchFamily="18" charset="0"/>
                        </a:rPr>
                      </a:br>
                      <a:endParaRPr lang="en-IN" sz="1400" dirty="0">
                        <a:solidFill>
                          <a:srgbClr val="000000"/>
                        </a:solidFill>
                        <a:effectLst/>
                        <a:latin typeface="Times New Roman" panose="02020603050405020304" pitchFamily="18" charset="0"/>
                      </a:endParaRPr>
                    </a:p>
                  </a:txBody>
                  <a:tcPr marL="57827" marR="57827" marT="57827" marB="57827">
                    <a:lnL w="6350" cap="flat" cmpd="sng" algn="ctr">
                      <a:solidFill>
                        <a:srgbClr val="70CA53"/>
                      </a:solidFill>
                      <a:prstDash val="solid"/>
                      <a:round/>
                      <a:headEnd type="none" w="med" len="med"/>
                      <a:tailEnd type="none" w="med" len="med"/>
                    </a:lnL>
                    <a:lnR w="6350" cap="flat" cmpd="sng" algn="ctr">
                      <a:solidFill>
                        <a:srgbClr val="70CA53"/>
                      </a:solidFill>
                      <a:prstDash val="solid"/>
                      <a:round/>
                      <a:headEnd type="none" w="med" len="med"/>
                      <a:tailEnd type="none" w="med" len="med"/>
                    </a:lnR>
                    <a:lnT w="6350" cap="flat" cmpd="sng" algn="ctr">
                      <a:solidFill>
                        <a:srgbClr val="70CA53"/>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dirty="0">
                          <a:solidFill>
                            <a:srgbClr val="000000"/>
                          </a:solidFill>
                          <a:effectLst/>
                          <a:latin typeface="Times New Roman" panose="02020603050405020304" pitchFamily="18" charset="0"/>
                        </a:rPr>
                        <a:t>O</a:t>
                      </a:r>
                      <a:r>
                        <a:rPr lang="en-IN" sz="1400" dirty="0" err="1">
                          <a:solidFill>
                            <a:srgbClr val="000000"/>
                          </a:solidFill>
                          <a:effectLst/>
                          <a:latin typeface="Times New Roman" panose="02020603050405020304" pitchFamily="18" charset="0"/>
                        </a:rPr>
                        <a:t>utlook</a:t>
                      </a:r>
                      <a:endParaRPr lang="en-IN" sz="1400" dirty="0">
                        <a:solidFill>
                          <a:srgbClr val="000000"/>
                        </a:solidFill>
                        <a:effectLst/>
                        <a:latin typeface="Times New Roman" panose="02020603050405020304" pitchFamily="18" charset="0"/>
                      </a:endParaRPr>
                    </a:p>
                  </a:txBody>
                  <a:tcPr marL="57827" marR="57827" marT="57827" marB="57827">
                    <a:lnL w="6350" cap="flat" cmpd="sng" algn="ctr">
                      <a:solidFill>
                        <a:srgbClr val="70CA53"/>
                      </a:solidFill>
                      <a:prstDash val="solid"/>
                      <a:round/>
                      <a:headEnd type="none" w="med" len="med"/>
                      <a:tailEnd type="none" w="med" len="med"/>
                    </a:lnL>
                    <a:lnR w="6350" cap="flat" cmpd="sng" algn="ctr">
                      <a:solidFill>
                        <a:srgbClr val="70CA53"/>
                      </a:solidFill>
                      <a:prstDash val="solid"/>
                      <a:round/>
                      <a:headEnd type="none" w="med" len="med"/>
                      <a:tailEnd type="none" w="med" len="med"/>
                    </a:lnR>
                    <a:lnT w="6350" cap="flat" cmpd="sng" algn="ctr">
                      <a:solidFill>
                        <a:srgbClr val="70CA53"/>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r>
                        <a:rPr lang="en-US" sz="1400" dirty="0"/>
                        <a:t>Play</a:t>
                      </a:r>
                      <a:endParaRPr lang="en-IN" sz="1400" dirty="0"/>
                    </a:p>
                  </a:txBody>
                  <a:tcPr marL="69393" marR="69393" marT="34696" marB="34696">
                    <a:lnL w="6350" cap="flat" cmpd="sng" algn="ctr">
                      <a:solidFill>
                        <a:srgbClr val="70CA53"/>
                      </a:solidFill>
                      <a:prstDash val="solid"/>
                      <a:round/>
                      <a:headEnd type="none" w="med" len="med"/>
                      <a:tailEnd type="none" w="med" len="med"/>
                    </a:lnL>
                    <a:lnB w="6350" cap="flat" cmpd="sng" algn="ctr">
                      <a:solidFill>
                        <a:srgbClr val="C7CCBE"/>
                      </a:solidFill>
                      <a:prstDash val="solid"/>
                      <a:round/>
                      <a:headEnd type="none" w="med" len="med"/>
                      <a:tailEnd type="none" w="med" len="med"/>
                    </a:lnB>
                  </a:tcPr>
                </a:tc>
              </a:tr>
              <a:tr h="245206">
                <a:tc>
                  <a:txBody>
                    <a:bodyPr/>
                    <a:lstStyle/>
                    <a:p>
                      <a:pPr algn="l" fontAlgn="t"/>
                      <a:r>
                        <a:rPr lang="en-IN" sz="1400" b="1">
                          <a:solidFill>
                            <a:srgbClr val="000000"/>
                          </a:solidFill>
                          <a:effectLst/>
                          <a:latin typeface="Verdana" panose="020B0604030504040204" pitchFamily="34" charset="0"/>
                        </a:rPr>
                        <a:t>0</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Rainy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1</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Sunny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2</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Overcast</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3</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Overcast</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4</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Sunny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No</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5</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Rainy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6</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Sunny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7</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Overcast</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8</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Rainy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No</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9</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Sunny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No</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10</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Sunny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11</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Rainy</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No</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245206">
                <a:tc>
                  <a:txBody>
                    <a:bodyPr/>
                    <a:lstStyle/>
                    <a:p>
                      <a:pPr algn="l" fontAlgn="t"/>
                      <a:r>
                        <a:rPr lang="en-IN" sz="1400" b="1">
                          <a:solidFill>
                            <a:srgbClr val="000000"/>
                          </a:solidFill>
                          <a:effectLst/>
                          <a:latin typeface="Verdana" panose="020B0604030504040204" pitchFamily="34" charset="0"/>
                        </a:rPr>
                        <a:t>12</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Overcast</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Yes</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245206">
                <a:tc>
                  <a:txBody>
                    <a:bodyPr/>
                    <a:lstStyle/>
                    <a:p>
                      <a:pPr algn="l" fontAlgn="t"/>
                      <a:r>
                        <a:rPr lang="en-IN" sz="1400" b="1">
                          <a:solidFill>
                            <a:srgbClr val="000000"/>
                          </a:solidFill>
                          <a:effectLst/>
                          <a:latin typeface="Verdana" panose="020B0604030504040204" pitchFamily="34" charset="0"/>
                        </a:rPr>
                        <a:t>13</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Overcast</a:t>
                      </a:r>
                      <a:endParaRPr lang="en-IN" sz="140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panose="020B0604030504040204" pitchFamily="34" charset="0"/>
                        </a:rPr>
                        <a:t>Yes</a:t>
                      </a:r>
                      <a:endParaRPr lang="en-IN" sz="1400" dirty="0">
                        <a:solidFill>
                          <a:srgbClr val="000000"/>
                        </a:solidFill>
                        <a:effectLst/>
                        <a:latin typeface="Verdana" panose="020B0604030504040204" pitchFamily="34" charset="0"/>
                      </a:endParaRPr>
                    </a:p>
                  </a:txBody>
                  <a:tcPr marL="38552" marR="38552" marT="38552" marB="38552">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bl>
          </a:graphicData>
        </a:graphic>
      </p:graphicFrame>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Frequency</a:t>
            </a:r>
            <a:endParaRPr lang="en-IN" dirty="0"/>
          </a:p>
        </p:txBody>
      </p:sp>
      <p:graphicFrame>
        <p:nvGraphicFramePr>
          <p:cNvPr id="4" name="Content Placeholder 3"/>
          <p:cNvGraphicFramePr>
            <a:graphicFrameLocks noGrp="1"/>
          </p:cNvGraphicFramePr>
          <p:nvPr>
            <p:ph idx="1"/>
          </p:nvPr>
        </p:nvGraphicFramePr>
        <p:xfrm>
          <a:off x="611560" y="1556792"/>
          <a:ext cx="7776864" cy="4032450"/>
        </p:xfrm>
        <a:graphic>
          <a:graphicData uri="http://schemas.openxmlformats.org/drawingml/2006/table">
            <a:tbl>
              <a:tblPr/>
              <a:tblGrid>
                <a:gridCol w="2592288"/>
                <a:gridCol w="2592288"/>
                <a:gridCol w="2592288"/>
              </a:tblGrid>
              <a:tr h="806490">
                <a:tc>
                  <a:txBody>
                    <a:bodyPr/>
                    <a:lstStyle/>
                    <a:p>
                      <a:pPr algn="l" fontAlgn="t"/>
                      <a:r>
                        <a:rPr lang="en-IN">
                          <a:solidFill>
                            <a:srgbClr val="000000"/>
                          </a:solidFill>
                          <a:effectLst/>
                          <a:latin typeface="Verdana" panose="020B0604030504040204" pitchFamily="34" charset="0"/>
                        </a:rPr>
                        <a:t>Weather</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Yes</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No</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806490">
                <a:tc>
                  <a:txBody>
                    <a:bodyPr/>
                    <a:lstStyle/>
                    <a:p>
                      <a:pPr algn="l" fontAlgn="t"/>
                      <a:r>
                        <a:rPr lang="en-IN">
                          <a:solidFill>
                            <a:srgbClr val="000000"/>
                          </a:solidFill>
                          <a:effectLst/>
                          <a:latin typeface="Verdana" panose="020B0604030504040204" pitchFamily="34" charset="0"/>
                        </a:rPr>
                        <a:t>Overcast</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5</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0</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806490">
                <a:tc>
                  <a:txBody>
                    <a:bodyPr/>
                    <a:lstStyle/>
                    <a:p>
                      <a:pPr algn="l" fontAlgn="t"/>
                      <a:r>
                        <a:rPr lang="en-IN">
                          <a:solidFill>
                            <a:srgbClr val="000000"/>
                          </a:solidFill>
                          <a:effectLst/>
                          <a:latin typeface="Verdana" panose="020B0604030504040204" pitchFamily="34" charset="0"/>
                        </a:rPr>
                        <a:t>Rainy</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806490">
                <a:tc>
                  <a:txBody>
                    <a:bodyPr/>
                    <a:lstStyle/>
                    <a:p>
                      <a:pPr algn="l" fontAlgn="t"/>
                      <a:r>
                        <a:rPr lang="en-IN">
                          <a:solidFill>
                            <a:srgbClr val="000000"/>
                          </a:solidFill>
                          <a:effectLst/>
                          <a:latin typeface="Verdana" panose="020B0604030504040204" pitchFamily="34" charset="0"/>
                        </a:rPr>
                        <a:t>Sunny</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3</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806490">
                <a:tc>
                  <a:txBody>
                    <a:bodyPr/>
                    <a:lstStyle/>
                    <a:p>
                      <a:pPr algn="l" fontAlgn="t"/>
                      <a:r>
                        <a:rPr lang="en-IN">
                          <a:solidFill>
                            <a:srgbClr val="000000"/>
                          </a:solidFill>
                          <a:effectLst/>
                          <a:latin typeface="Verdana" panose="020B0604030504040204" pitchFamily="34" charset="0"/>
                        </a:rPr>
                        <a:t>Total</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10</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a:solidFill>
                            <a:srgbClr val="000000"/>
                          </a:solidFill>
                          <a:effectLst/>
                          <a:latin typeface="Verdana" panose="020B0604030504040204" pitchFamily="34" charset="0"/>
                        </a:rPr>
                        <a:t>4</a:t>
                      </a:r>
                      <a:endParaRPr lang="en-IN" dirty="0">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NumPy Joining Array</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lnSpcReduction="10000"/>
          </a:bodyPr>
          <a:lstStyle/>
          <a:p>
            <a:r>
              <a:rPr lang="en-US" sz="2000" b="0" i="0" dirty="0">
                <a:solidFill>
                  <a:srgbClr val="000000"/>
                </a:solidFill>
                <a:effectLst/>
                <a:latin typeface="Verdana" panose="020B0604030504040204" pitchFamily="34" charset="0"/>
              </a:rPr>
              <a:t>Joining means putting contents of two or more arrays in a single array.</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In SQL we join tables based on a key, whereas in NumPy we join arrays by axes.</a:t>
            </a:r>
            <a:endParaRPr lang="en-US" sz="2000" dirty="0">
              <a:solidFill>
                <a:srgbClr val="000000"/>
              </a:solidFill>
              <a:latin typeface="Verdana" panose="020B0604030504040204" pitchFamily="34" charset="0"/>
            </a:endParaRPr>
          </a:p>
          <a:p>
            <a:r>
              <a:rPr lang="en-US" sz="2000" b="0" i="0" dirty="0">
                <a:solidFill>
                  <a:srgbClr val="000000"/>
                </a:solidFill>
                <a:effectLst/>
                <a:latin typeface="Verdana" panose="020B0604030504040204" pitchFamily="34" charset="0"/>
              </a:rPr>
              <a:t>We pass a sequence of arrays that we want to join to the concatenate(), along with the axis. If axis is not explicitly passed, it is taken as 0.</a:t>
            </a:r>
            <a:endParaRPr lang="en-US" sz="2000" b="0" i="0" dirty="0">
              <a:solidFill>
                <a:srgbClr val="000000"/>
              </a:solidFill>
              <a:effectLst/>
              <a:latin typeface="Verdana" panose="020B0604030504040204" pitchFamily="34" charset="0"/>
            </a:endParaRPr>
          </a:p>
          <a:p>
            <a:r>
              <a:rPr lang="en-IN" sz="2400" b="0" i="0" dirty="0">
                <a:solidFill>
                  <a:srgbClr val="0000CD"/>
                </a:solidFill>
                <a:effectLst/>
                <a:latin typeface="Consolas" panose="020B0609020204030204" pitchFamily="49" charset="0"/>
              </a:rPr>
              <a:t>import</a:t>
            </a:r>
            <a:r>
              <a:rPr lang="en-IN" sz="2400" b="0" i="0" dirty="0">
                <a:solidFill>
                  <a:srgbClr val="000000"/>
                </a:solidFill>
                <a:effectLst/>
                <a:latin typeface="Consolas" panose="020B0609020204030204" pitchFamily="49" charset="0"/>
              </a:rPr>
              <a:t> </a:t>
            </a:r>
            <a:r>
              <a:rPr lang="en-IN" sz="2400" b="0" i="0" dirty="0" err="1">
                <a:solidFill>
                  <a:srgbClr val="000000"/>
                </a:solidFill>
                <a:effectLst/>
                <a:latin typeface="Consolas" panose="020B0609020204030204" pitchFamily="49" charset="0"/>
              </a:rPr>
              <a:t>numpy</a:t>
            </a:r>
            <a:r>
              <a:rPr lang="en-IN" sz="2400" b="0" i="0" dirty="0">
                <a:solidFill>
                  <a:srgbClr val="000000"/>
                </a:solidFill>
                <a:effectLst/>
                <a:latin typeface="Consolas" panose="020B0609020204030204" pitchFamily="49" charset="0"/>
              </a:rPr>
              <a:t> </a:t>
            </a:r>
            <a:r>
              <a:rPr lang="en-IN" sz="2400" b="0" i="0" dirty="0">
                <a:solidFill>
                  <a:srgbClr val="0000CD"/>
                </a:solidFill>
                <a:effectLst/>
                <a:latin typeface="Consolas" panose="020B0609020204030204" pitchFamily="49" charset="0"/>
              </a:rPr>
              <a:t>as</a:t>
            </a:r>
            <a:r>
              <a:rPr lang="en-IN" sz="2400" b="0" i="0" dirty="0">
                <a:solidFill>
                  <a:srgbClr val="000000"/>
                </a:solidFill>
                <a:effectLst/>
                <a:latin typeface="Consolas" panose="020B0609020204030204" pitchFamily="49" charset="0"/>
              </a:rPr>
              <a:t> np</a:t>
            </a:r>
            <a:br>
              <a:rPr lang="en-IN" sz="2400" dirty="0"/>
            </a:br>
            <a:br>
              <a:rPr lang="en-IN" sz="2400" dirty="0"/>
            </a:br>
            <a:r>
              <a:rPr lang="en-IN" sz="2400" b="0" i="0" dirty="0">
                <a:solidFill>
                  <a:srgbClr val="000000"/>
                </a:solidFill>
                <a:effectLst/>
                <a:latin typeface="Consolas" panose="020B0609020204030204" pitchFamily="49" charset="0"/>
              </a:rPr>
              <a:t>arr1 = </a:t>
            </a:r>
            <a:r>
              <a:rPr lang="en-IN" sz="2400" b="0" i="0" dirty="0" err="1">
                <a:solidFill>
                  <a:srgbClr val="000000"/>
                </a:solidFill>
                <a:effectLst/>
                <a:latin typeface="Consolas" panose="020B0609020204030204" pitchFamily="49" charset="0"/>
              </a:rPr>
              <a:t>np.array</a:t>
            </a:r>
            <a:r>
              <a:rPr lang="en-IN" sz="2400" b="0" i="0" dirty="0">
                <a:solidFill>
                  <a:srgbClr val="000000"/>
                </a:solidFill>
                <a:effectLst/>
                <a:latin typeface="Consolas" panose="020B0609020204030204" pitchFamily="49" charset="0"/>
              </a:rPr>
              <a:t>([</a:t>
            </a:r>
            <a:r>
              <a:rPr lang="en-IN" sz="2400" b="0" i="0" dirty="0">
                <a:solidFill>
                  <a:srgbClr val="FF0000"/>
                </a:solidFill>
                <a:effectLst/>
                <a:latin typeface="Consolas" panose="020B0609020204030204" pitchFamily="49" charset="0"/>
              </a:rPr>
              <a:t>1</a:t>
            </a:r>
            <a:r>
              <a:rPr lang="en-IN" sz="2400" b="0" i="0" dirty="0">
                <a:solidFill>
                  <a:srgbClr val="000000"/>
                </a:solidFill>
                <a:effectLst/>
                <a:latin typeface="Consolas" panose="020B0609020204030204" pitchFamily="49" charset="0"/>
              </a:rPr>
              <a:t>, </a:t>
            </a:r>
            <a:r>
              <a:rPr lang="en-IN" sz="2400" b="0" i="0" dirty="0">
                <a:solidFill>
                  <a:srgbClr val="FF0000"/>
                </a:solidFill>
                <a:effectLst/>
                <a:latin typeface="Consolas" panose="020B0609020204030204" pitchFamily="49" charset="0"/>
              </a:rPr>
              <a:t>2</a:t>
            </a:r>
            <a:r>
              <a:rPr lang="en-IN" sz="2400" b="0" i="0" dirty="0">
                <a:solidFill>
                  <a:srgbClr val="000000"/>
                </a:solidFill>
                <a:effectLst/>
                <a:latin typeface="Consolas" panose="020B0609020204030204" pitchFamily="49" charset="0"/>
              </a:rPr>
              <a:t>, </a:t>
            </a:r>
            <a:r>
              <a:rPr lang="en-IN" sz="2400" b="0" i="0" dirty="0">
                <a:solidFill>
                  <a:srgbClr val="FF0000"/>
                </a:solidFill>
                <a:effectLst/>
                <a:latin typeface="Consolas" panose="020B0609020204030204" pitchFamily="49" charset="0"/>
              </a:rPr>
              <a:t>3</a:t>
            </a:r>
            <a:r>
              <a:rPr lang="en-IN" sz="2400" b="0" i="0" dirty="0">
                <a:solidFill>
                  <a:srgbClr val="000000"/>
                </a:solidFill>
                <a:effectLst/>
                <a:latin typeface="Consolas" panose="020B0609020204030204" pitchFamily="49" charset="0"/>
              </a:rPr>
              <a:t>])</a:t>
            </a:r>
            <a:br>
              <a:rPr lang="en-IN" sz="2400" dirty="0"/>
            </a:br>
            <a:br>
              <a:rPr lang="en-IN" sz="2400" dirty="0"/>
            </a:br>
            <a:r>
              <a:rPr lang="en-IN" sz="2400" b="0" i="0" dirty="0">
                <a:solidFill>
                  <a:srgbClr val="000000"/>
                </a:solidFill>
                <a:effectLst/>
                <a:latin typeface="Consolas" panose="020B0609020204030204" pitchFamily="49" charset="0"/>
              </a:rPr>
              <a:t>arr2 = </a:t>
            </a:r>
            <a:r>
              <a:rPr lang="en-IN" sz="2400" b="0" i="0" dirty="0" err="1">
                <a:solidFill>
                  <a:srgbClr val="000000"/>
                </a:solidFill>
                <a:effectLst/>
                <a:latin typeface="Consolas" panose="020B0609020204030204" pitchFamily="49" charset="0"/>
              </a:rPr>
              <a:t>np.array</a:t>
            </a:r>
            <a:r>
              <a:rPr lang="en-IN" sz="2400" b="0" i="0" dirty="0">
                <a:solidFill>
                  <a:srgbClr val="000000"/>
                </a:solidFill>
                <a:effectLst/>
                <a:latin typeface="Consolas" panose="020B0609020204030204" pitchFamily="49" charset="0"/>
              </a:rPr>
              <a:t>([</a:t>
            </a:r>
            <a:r>
              <a:rPr lang="en-IN" sz="2400" b="0" i="0" dirty="0">
                <a:solidFill>
                  <a:srgbClr val="FF0000"/>
                </a:solidFill>
                <a:effectLst/>
                <a:latin typeface="Consolas" panose="020B0609020204030204" pitchFamily="49" charset="0"/>
              </a:rPr>
              <a:t>4</a:t>
            </a:r>
            <a:r>
              <a:rPr lang="en-IN" sz="2400" b="0" i="0" dirty="0">
                <a:solidFill>
                  <a:srgbClr val="000000"/>
                </a:solidFill>
                <a:effectLst/>
                <a:latin typeface="Consolas" panose="020B0609020204030204" pitchFamily="49" charset="0"/>
              </a:rPr>
              <a:t>, </a:t>
            </a:r>
            <a:r>
              <a:rPr lang="en-IN" sz="2400" b="0" i="0" dirty="0">
                <a:solidFill>
                  <a:srgbClr val="FF0000"/>
                </a:solidFill>
                <a:effectLst/>
                <a:latin typeface="Consolas" panose="020B0609020204030204" pitchFamily="49" charset="0"/>
              </a:rPr>
              <a:t>5</a:t>
            </a:r>
            <a:r>
              <a:rPr lang="en-IN" sz="2400" b="0" i="0" dirty="0">
                <a:solidFill>
                  <a:srgbClr val="000000"/>
                </a:solidFill>
                <a:effectLst/>
                <a:latin typeface="Consolas" panose="020B0609020204030204" pitchFamily="49" charset="0"/>
              </a:rPr>
              <a:t>, </a:t>
            </a:r>
            <a:r>
              <a:rPr lang="en-IN" sz="2400" b="0" i="0" dirty="0">
                <a:solidFill>
                  <a:srgbClr val="FF0000"/>
                </a:solidFill>
                <a:effectLst/>
                <a:latin typeface="Consolas" panose="020B0609020204030204" pitchFamily="49" charset="0"/>
              </a:rPr>
              <a:t>6</a:t>
            </a:r>
            <a:r>
              <a:rPr lang="en-IN" sz="2400" b="0" i="0" dirty="0">
                <a:solidFill>
                  <a:srgbClr val="000000"/>
                </a:solidFill>
                <a:effectLst/>
                <a:latin typeface="Consolas" panose="020B0609020204030204" pitchFamily="49" charset="0"/>
              </a:rPr>
              <a:t>])</a:t>
            </a:r>
            <a:br>
              <a:rPr lang="en-IN" sz="2400" dirty="0"/>
            </a:br>
            <a:br>
              <a:rPr lang="en-IN" sz="2400" dirty="0"/>
            </a:br>
            <a:r>
              <a:rPr lang="en-IN" sz="2400" b="0" i="0" dirty="0" err="1">
                <a:solidFill>
                  <a:srgbClr val="000000"/>
                </a:solidFill>
                <a:effectLst/>
                <a:latin typeface="Consolas" panose="020B0609020204030204" pitchFamily="49" charset="0"/>
              </a:rPr>
              <a:t>arr</a:t>
            </a:r>
            <a:r>
              <a:rPr lang="en-IN" sz="2400" b="0" i="0" dirty="0">
                <a:solidFill>
                  <a:srgbClr val="000000"/>
                </a:solidFill>
                <a:effectLst/>
                <a:latin typeface="Consolas" panose="020B0609020204030204" pitchFamily="49" charset="0"/>
              </a:rPr>
              <a:t> = </a:t>
            </a:r>
            <a:r>
              <a:rPr lang="en-IN" sz="2400" b="0" i="0" dirty="0" err="1">
                <a:solidFill>
                  <a:srgbClr val="000000"/>
                </a:solidFill>
                <a:effectLst/>
                <a:latin typeface="Consolas" panose="020B0609020204030204" pitchFamily="49" charset="0"/>
              </a:rPr>
              <a:t>np.concatenate</a:t>
            </a:r>
            <a:r>
              <a:rPr lang="en-IN" sz="2400" b="0" i="0" dirty="0">
                <a:solidFill>
                  <a:srgbClr val="000000"/>
                </a:solidFill>
                <a:effectLst/>
                <a:latin typeface="Consolas" panose="020B0609020204030204" pitchFamily="49" charset="0"/>
              </a:rPr>
              <a:t>((arr1, arr2))</a:t>
            </a:r>
            <a:br>
              <a:rPr lang="en-IN" sz="2400" dirty="0"/>
            </a:br>
            <a:br>
              <a:rPr lang="en-IN" sz="2400" dirty="0"/>
            </a:br>
            <a:r>
              <a:rPr lang="en-IN" sz="2400" b="0" i="0" dirty="0">
                <a:solidFill>
                  <a:srgbClr val="0000CD"/>
                </a:solidFill>
                <a:effectLst/>
                <a:latin typeface="Consolas" panose="020B0609020204030204" pitchFamily="49" charset="0"/>
              </a:rPr>
              <a:t>print</a:t>
            </a:r>
            <a:r>
              <a:rPr lang="en-IN" sz="2400" b="0" i="0" dirty="0">
                <a:solidFill>
                  <a:srgbClr val="000000"/>
                </a:solidFill>
                <a:effectLst/>
                <a:latin typeface="Consolas" panose="020B0609020204030204" pitchFamily="49" charset="0"/>
              </a:rPr>
              <a:t>(</a:t>
            </a:r>
            <a:r>
              <a:rPr lang="en-IN" sz="2400" b="0" i="0" dirty="0" err="1">
                <a:solidFill>
                  <a:srgbClr val="000000"/>
                </a:solidFill>
                <a:effectLst/>
                <a:latin typeface="Consolas" panose="020B0609020204030204" pitchFamily="49" charset="0"/>
              </a:rPr>
              <a:t>arr</a:t>
            </a:r>
            <a:r>
              <a:rPr lang="en-IN" sz="2400" b="0" i="0" dirty="0">
                <a:solidFill>
                  <a:srgbClr val="000000"/>
                </a:solidFill>
                <a:effectLst/>
                <a:latin typeface="Consolas" panose="020B0609020204030204" pitchFamily="49" charset="0"/>
              </a:rPr>
              <a:t>)</a:t>
            </a:r>
            <a:endParaRPr lang="en-IN" sz="2400"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Likelihood</a:t>
            </a:r>
            <a:endParaRPr lang="en-IN" dirty="0"/>
          </a:p>
        </p:txBody>
      </p:sp>
      <p:graphicFrame>
        <p:nvGraphicFramePr>
          <p:cNvPr id="4" name="Content Placeholder 3"/>
          <p:cNvGraphicFramePr>
            <a:graphicFrameLocks noGrp="1"/>
          </p:cNvGraphicFramePr>
          <p:nvPr>
            <p:ph idx="1"/>
          </p:nvPr>
        </p:nvGraphicFramePr>
        <p:xfrm>
          <a:off x="683568" y="1556789"/>
          <a:ext cx="7776864" cy="3888434"/>
        </p:xfrm>
        <a:graphic>
          <a:graphicData uri="http://schemas.openxmlformats.org/drawingml/2006/table">
            <a:tbl>
              <a:tblPr/>
              <a:tblGrid>
                <a:gridCol w="1944216"/>
                <a:gridCol w="1944216"/>
                <a:gridCol w="1944216"/>
                <a:gridCol w="1944216"/>
              </a:tblGrid>
              <a:tr h="633409">
                <a:tc>
                  <a:txBody>
                    <a:bodyPr/>
                    <a:lstStyle/>
                    <a:p>
                      <a:endParaRPr lang="en-IN"/>
                    </a:p>
                  </a:txBody>
                  <a:tcPr>
                    <a:lnB w="6350" cap="flat" cmpd="sng" algn="ctr">
                      <a:solidFill>
                        <a:srgbClr val="C7CCBE"/>
                      </a:solidFill>
                      <a:prstDash val="solid"/>
                      <a:round/>
                      <a:headEnd type="none" w="med" len="med"/>
                      <a:tailEnd type="none" w="med" len="med"/>
                    </a:lnB>
                  </a:tcPr>
                </a:tc>
                <a:tc>
                  <a:txBody>
                    <a:bodyPr/>
                    <a:lstStyle/>
                    <a:p>
                      <a:endParaRPr lang="en-IN"/>
                    </a:p>
                  </a:txBody>
                  <a:tcPr>
                    <a:lnB w="6350" cap="flat" cmpd="sng" algn="ctr">
                      <a:solidFill>
                        <a:srgbClr val="C7CCBE"/>
                      </a:solidFill>
                      <a:prstDash val="solid"/>
                      <a:round/>
                      <a:headEnd type="none" w="med" len="med"/>
                      <a:tailEnd type="none" w="med" len="med"/>
                    </a:lnB>
                  </a:tcPr>
                </a:tc>
                <a:tc>
                  <a:txBody>
                    <a:bodyPr/>
                    <a:lstStyle/>
                    <a:p>
                      <a:endParaRPr lang="en-IN"/>
                    </a:p>
                  </a:txBody>
                  <a:tcPr>
                    <a:lnB w="6350" cap="flat" cmpd="sng" algn="ctr">
                      <a:solidFill>
                        <a:srgbClr val="C7CCBE"/>
                      </a:solidFill>
                      <a:prstDash val="solid"/>
                      <a:round/>
                      <a:headEnd type="none" w="med" len="med"/>
                      <a:tailEnd type="none" w="med" len="med"/>
                    </a:lnB>
                  </a:tcPr>
                </a:tc>
                <a:tc>
                  <a:txBody>
                    <a:bodyPr/>
                    <a:lstStyle/>
                    <a:p>
                      <a:endParaRPr lang="en-IN"/>
                    </a:p>
                  </a:txBody>
                  <a:tcPr>
                    <a:lnB w="6350" cap="flat" cmpd="sng" algn="ctr">
                      <a:solidFill>
                        <a:srgbClr val="C7CCBE"/>
                      </a:solidFill>
                      <a:prstDash val="solid"/>
                      <a:round/>
                      <a:headEnd type="none" w="med" len="med"/>
                      <a:tailEnd type="none" w="med" len="med"/>
                    </a:lnB>
                  </a:tcPr>
                </a:tc>
              </a:tr>
              <a:tr h="651005">
                <a:tc>
                  <a:txBody>
                    <a:bodyPr/>
                    <a:lstStyle/>
                    <a:p>
                      <a:pPr algn="l" fontAlgn="t"/>
                      <a:r>
                        <a:rPr lang="en-IN">
                          <a:solidFill>
                            <a:srgbClr val="000000"/>
                          </a:solidFill>
                          <a:effectLst/>
                          <a:latin typeface="Verdana" panose="020B0604030504040204" pitchFamily="34" charset="0"/>
                        </a:rPr>
                        <a:t>Weather</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No</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Yes</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651005">
                <a:tc>
                  <a:txBody>
                    <a:bodyPr/>
                    <a:lstStyle/>
                    <a:p>
                      <a:pPr algn="l" fontAlgn="t"/>
                      <a:r>
                        <a:rPr lang="en-IN">
                          <a:solidFill>
                            <a:srgbClr val="000000"/>
                          </a:solidFill>
                          <a:effectLst/>
                          <a:latin typeface="Verdana" panose="020B0604030504040204" pitchFamily="34" charset="0"/>
                        </a:rPr>
                        <a:t>Overcast</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0</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5</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5/14= 0.35</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651005">
                <a:tc>
                  <a:txBody>
                    <a:bodyPr/>
                    <a:lstStyle/>
                    <a:p>
                      <a:pPr algn="l" fontAlgn="t"/>
                      <a:r>
                        <a:rPr lang="en-IN">
                          <a:solidFill>
                            <a:srgbClr val="000000"/>
                          </a:solidFill>
                          <a:effectLst/>
                          <a:latin typeface="Verdana" panose="020B0604030504040204" pitchFamily="34" charset="0"/>
                        </a:rPr>
                        <a:t>Rainy</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4/14=0.29</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r>
              <a:tr h="651005">
                <a:tc>
                  <a:txBody>
                    <a:bodyPr/>
                    <a:lstStyle/>
                    <a:p>
                      <a:pPr algn="l" fontAlgn="t"/>
                      <a:r>
                        <a:rPr lang="en-IN">
                          <a:solidFill>
                            <a:srgbClr val="000000"/>
                          </a:solidFill>
                          <a:effectLst/>
                          <a:latin typeface="Verdana" panose="020B0604030504040204" pitchFamily="34" charset="0"/>
                        </a:rPr>
                        <a:t>Sunny</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2</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3</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a:solidFill>
                            <a:srgbClr val="000000"/>
                          </a:solidFill>
                          <a:effectLst/>
                          <a:latin typeface="Verdana" panose="020B0604030504040204" pitchFamily="34" charset="0"/>
                        </a:rPr>
                        <a:t>5/14=0.35</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r>
              <a:tr h="651005">
                <a:tc>
                  <a:txBody>
                    <a:bodyPr/>
                    <a:lstStyle/>
                    <a:p>
                      <a:pPr algn="l" fontAlgn="t"/>
                      <a:r>
                        <a:rPr lang="en-IN">
                          <a:solidFill>
                            <a:srgbClr val="000000"/>
                          </a:solidFill>
                          <a:effectLst/>
                          <a:latin typeface="Verdana" panose="020B0604030504040204" pitchFamily="34" charset="0"/>
                        </a:rPr>
                        <a:t>All</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4/14=0.29</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a:solidFill>
                            <a:srgbClr val="000000"/>
                          </a:solidFill>
                          <a:effectLst/>
                          <a:latin typeface="Verdana" panose="020B0604030504040204" pitchFamily="34" charset="0"/>
                        </a:rPr>
                        <a:t>10/14=0.71</a:t>
                      </a:r>
                      <a:endParaRPr lang="en-IN">
                        <a:solidFill>
                          <a:srgbClr val="000000"/>
                        </a:solidFill>
                        <a:effectLst/>
                        <a:latin typeface="Verdana" panose="020B060403050404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endParaRPr lang="en-IN" dirty="0"/>
                    </a:p>
                  </a:txBody>
                  <a:tcPr>
                    <a:lnL w="6350" cap="flat" cmpd="sng" algn="ctr">
                      <a:solidFill>
                        <a:srgbClr val="C7CCBE"/>
                      </a:solidFill>
                      <a:prstDash val="solid"/>
                      <a:round/>
                      <a:headEnd type="none" w="med" len="med"/>
                      <a:tailEnd type="none" w="med" len="med"/>
                    </a:lnL>
                    <a:lnT w="6350" cap="flat" cmpd="sng" algn="ctr">
                      <a:solidFill>
                        <a:srgbClr val="C7CCBE"/>
                      </a:solidFill>
                      <a:prstDash val="solid"/>
                      <a:round/>
                      <a:headEnd type="none" w="med" len="med"/>
                      <a:tailEnd type="none" w="med" len="med"/>
                    </a:lnT>
                  </a:tcPr>
                </a:tc>
              </a:tr>
            </a:tbl>
          </a:graphicData>
        </a:graphic>
      </p:graphicFrame>
      <p:sp>
        <p:nvSpPr>
          <p:cNvPr id="5" name="Rectangle 1"/>
          <p:cNvSpPr>
            <a:spLocks noChangeArrowheads="1"/>
          </p:cNvSpPr>
          <p:nvPr/>
        </p:nvSpPr>
        <p:spPr bwMode="auto">
          <a:xfrm>
            <a:off x="-917551" y="-323165"/>
            <a:ext cx="109791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120680"/>
          </a:xfrm>
        </p:spPr>
        <p:txBody>
          <a:bodyPr/>
          <a:lstStyle/>
          <a:p>
            <a:pPr algn="l"/>
            <a:r>
              <a:rPr lang="en-IN" sz="1600" b="1" i="0" dirty="0">
                <a:solidFill>
                  <a:srgbClr val="000000"/>
                </a:solidFill>
                <a:effectLst/>
                <a:latin typeface="Verdana" panose="020B0604030504040204" pitchFamily="34" charset="0"/>
              </a:rPr>
              <a:t>Applying </a:t>
            </a:r>
            <a:r>
              <a:rPr lang="en-IN" sz="1600" b="1" i="0" dirty="0" err="1">
                <a:solidFill>
                  <a:srgbClr val="000000"/>
                </a:solidFill>
                <a:effectLst/>
                <a:latin typeface="Verdana" panose="020B0604030504040204" pitchFamily="34" charset="0"/>
              </a:rPr>
              <a:t>Bayes'theorem</a:t>
            </a:r>
            <a:r>
              <a:rPr lang="en-IN" sz="1600" b="1" i="0" dirty="0">
                <a:solidFill>
                  <a:srgbClr val="000000"/>
                </a:solidFill>
                <a:effectLst/>
                <a:latin typeface="Verdana" panose="020B0604030504040204" pitchFamily="34" charset="0"/>
              </a:rPr>
              <a:t>:</a:t>
            </a:r>
            <a:endParaRPr lang="en-IN" sz="1600" b="0" i="0" dirty="0">
              <a:solidFill>
                <a:srgbClr val="000000"/>
              </a:solidFill>
              <a:effectLst/>
              <a:latin typeface="Verdana" panose="020B0604030504040204" pitchFamily="34" charset="0"/>
            </a:endParaRPr>
          </a:p>
          <a:p>
            <a:pPr algn="l"/>
            <a:r>
              <a:rPr lang="en-IN" sz="1600" b="1" i="0" dirty="0">
                <a:solidFill>
                  <a:srgbClr val="000000"/>
                </a:solidFill>
                <a:effectLst/>
                <a:latin typeface="Verdana" panose="020B0604030504040204" pitchFamily="34" charset="0"/>
              </a:rPr>
              <a:t>P(</a:t>
            </a:r>
            <a:r>
              <a:rPr lang="en-IN" sz="1600" b="1" i="0" dirty="0" err="1">
                <a:solidFill>
                  <a:srgbClr val="000000"/>
                </a:solidFill>
                <a:effectLst/>
                <a:latin typeface="Verdana" panose="020B0604030504040204" pitchFamily="34" charset="0"/>
              </a:rPr>
              <a:t>Yes|Sunny</a:t>
            </a:r>
            <a:r>
              <a:rPr lang="en-IN" sz="1600" b="1" i="0" dirty="0">
                <a:solidFill>
                  <a:srgbClr val="000000"/>
                </a:solidFill>
                <a:effectLst/>
                <a:latin typeface="Verdana" panose="020B0604030504040204" pitchFamily="34" charset="0"/>
              </a:rPr>
              <a:t>)= P(</a:t>
            </a:r>
            <a:r>
              <a:rPr lang="en-IN" sz="1600" b="1" i="0" dirty="0" err="1">
                <a:solidFill>
                  <a:srgbClr val="000000"/>
                </a:solidFill>
                <a:effectLst/>
                <a:latin typeface="Verdana" panose="020B0604030504040204" pitchFamily="34" charset="0"/>
              </a:rPr>
              <a:t>Sunny|Yes</a:t>
            </a:r>
            <a:r>
              <a:rPr lang="en-IN" sz="1600" b="1" i="0" dirty="0">
                <a:solidFill>
                  <a:srgbClr val="000000"/>
                </a:solidFill>
                <a:effectLst/>
                <a:latin typeface="Verdana" panose="020B0604030504040204" pitchFamily="34" charset="0"/>
              </a:rPr>
              <a:t>)*P(Yes)/P(Sunny)</a:t>
            </a:r>
            <a:endParaRPr lang="en-IN" sz="1600" b="0" i="0" dirty="0">
              <a:solidFill>
                <a:srgbClr val="000000"/>
              </a:solidFill>
              <a:effectLst/>
              <a:latin typeface="Verdana" panose="020B0604030504040204" pitchFamily="34" charset="0"/>
            </a:endParaRPr>
          </a:p>
          <a:p>
            <a:pPr algn="l"/>
            <a:r>
              <a:rPr lang="en-IN" sz="1600" b="0" i="0" dirty="0">
                <a:solidFill>
                  <a:srgbClr val="000000"/>
                </a:solidFill>
                <a:effectLst/>
                <a:latin typeface="Verdana" panose="020B0604030504040204" pitchFamily="34" charset="0"/>
              </a:rPr>
              <a:t>P(</a:t>
            </a:r>
            <a:r>
              <a:rPr lang="en-IN" sz="1600" b="0" i="0" dirty="0" err="1">
                <a:solidFill>
                  <a:srgbClr val="000000"/>
                </a:solidFill>
                <a:effectLst/>
                <a:latin typeface="Verdana" panose="020B0604030504040204" pitchFamily="34" charset="0"/>
              </a:rPr>
              <a:t>Sunny|Yes</a:t>
            </a:r>
            <a:r>
              <a:rPr lang="en-IN" sz="1600" b="0" i="0" dirty="0">
                <a:solidFill>
                  <a:srgbClr val="000000"/>
                </a:solidFill>
                <a:effectLst/>
                <a:latin typeface="Verdana" panose="020B0604030504040204" pitchFamily="34" charset="0"/>
              </a:rPr>
              <a:t>)= 3/10= 0.3</a:t>
            </a:r>
            <a:endParaRPr lang="en-IN" sz="1600" b="0" i="0" dirty="0">
              <a:solidFill>
                <a:srgbClr val="000000"/>
              </a:solidFill>
              <a:effectLst/>
              <a:latin typeface="Verdana" panose="020B0604030504040204" pitchFamily="34" charset="0"/>
            </a:endParaRPr>
          </a:p>
          <a:p>
            <a:pPr algn="l"/>
            <a:r>
              <a:rPr lang="en-IN" sz="1600" b="0" i="0" dirty="0">
                <a:solidFill>
                  <a:srgbClr val="000000"/>
                </a:solidFill>
                <a:effectLst/>
                <a:latin typeface="Verdana" panose="020B0604030504040204" pitchFamily="34" charset="0"/>
              </a:rPr>
              <a:t>P(Sunny)= 0.35</a:t>
            </a:r>
            <a:endParaRPr lang="en-IN" sz="1600" b="0" i="0" dirty="0">
              <a:solidFill>
                <a:srgbClr val="000000"/>
              </a:solidFill>
              <a:effectLst/>
              <a:latin typeface="Verdana" panose="020B0604030504040204" pitchFamily="34" charset="0"/>
            </a:endParaRPr>
          </a:p>
          <a:p>
            <a:pPr algn="l"/>
            <a:r>
              <a:rPr lang="en-IN" sz="1600" b="0" i="0" dirty="0">
                <a:solidFill>
                  <a:srgbClr val="000000"/>
                </a:solidFill>
                <a:effectLst/>
                <a:latin typeface="Verdana" panose="020B0604030504040204" pitchFamily="34" charset="0"/>
              </a:rPr>
              <a:t>P(Yes)=0.71</a:t>
            </a:r>
            <a:endParaRPr lang="en-IN" sz="1600" b="0" i="0" dirty="0">
              <a:solidFill>
                <a:srgbClr val="000000"/>
              </a:solidFill>
              <a:effectLst/>
              <a:latin typeface="Verdana" panose="020B0604030504040204" pitchFamily="34" charset="0"/>
            </a:endParaRPr>
          </a:p>
          <a:p>
            <a:pPr algn="l"/>
            <a:r>
              <a:rPr lang="en-IN" sz="1600" b="0" i="0" dirty="0">
                <a:solidFill>
                  <a:srgbClr val="000000"/>
                </a:solidFill>
                <a:effectLst/>
                <a:latin typeface="Verdana" panose="020B0604030504040204" pitchFamily="34" charset="0"/>
              </a:rPr>
              <a:t>So P(</a:t>
            </a:r>
            <a:r>
              <a:rPr lang="en-IN" sz="1600" b="0" i="0" dirty="0" err="1">
                <a:solidFill>
                  <a:srgbClr val="000000"/>
                </a:solidFill>
                <a:effectLst/>
                <a:latin typeface="Verdana" panose="020B0604030504040204" pitchFamily="34" charset="0"/>
              </a:rPr>
              <a:t>Yes|Sunny</a:t>
            </a:r>
            <a:r>
              <a:rPr lang="en-IN" sz="1600" b="0" i="0" dirty="0">
                <a:solidFill>
                  <a:srgbClr val="000000"/>
                </a:solidFill>
                <a:effectLst/>
                <a:latin typeface="Verdana" panose="020B0604030504040204" pitchFamily="34" charset="0"/>
              </a:rPr>
              <a:t>) = 0.3*0.71/0.35= </a:t>
            </a:r>
            <a:r>
              <a:rPr lang="en-IN" sz="1600" b="1" i="0" dirty="0">
                <a:solidFill>
                  <a:srgbClr val="000000"/>
                </a:solidFill>
                <a:effectLst/>
                <a:latin typeface="Verdana" panose="020B0604030504040204" pitchFamily="34" charset="0"/>
              </a:rPr>
              <a:t>0.60</a:t>
            </a:r>
            <a:endParaRPr lang="en-IN" sz="1600" b="1" i="0" dirty="0">
              <a:solidFill>
                <a:srgbClr val="000000"/>
              </a:solidFill>
              <a:effectLst/>
              <a:latin typeface="Verdana" panose="020B0604030504040204" pitchFamily="34" charset="0"/>
            </a:endParaRPr>
          </a:p>
          <a:p>
            <a:pPr algn="l"/>
            <a:endParaRPr lang="en-IN" sz="1600" b="1" dirty="0">
              <a:solidFill>
                <a:srgbClr val="000000"/>
              </a:solidFill>
              <a:latin typeface="Verdana" panose="020B0604030504040204" pitchFamily="34" charset="0"/>
            </a:endParaRPr>
          </a:p>
          <a:p>
            <a:pPr algn="l"/>
            <a:r>
              <a:rPr lang="en-IN" sz="1800" b="1" i="0" dirty="0">
                <a:solidFill>
                  <a:srgbClr val="000000"/>
                </a:solidFill>
                <a:effectLst/>
                <a:latin typeface="Verdana" panose="020B0604030504040204" pitchFamily="34" charset="0"/>
              </a:rPr>
              <a:t>P(</a:t>
            </a:r>
            <a:r>
              <a:rPr lang="en-IN" sz="1800" b="1" i="0" dirty="0" err="1">
                <a:solidFill>
                  <a:srgbClr val="000000"/>
                </a:solidFill>
                <a:effectLst/>
                <a:latin typeface="Verdana" panose="020B0604030504040204" pitchFamily="34" charset="0"/>
              </a:rPr>
              <a:t>No|Sunny</a:t>
            </a:r>
            <a:r>
              <a:rPr lang="en-IN" sz="1800" b="1" i="0" dirty="0">
                <a:solidFill>
                  <a:srgbClr val="000000"/>
                </a:solidFill>
                <a:effectLst/>
                <a:latin typeface="Verdana" panose="020B0604030504040204" pitchFamily="34" charset="0"/>
              </a:rPr>
              <a:t>)= P(</a:t>
            </a:r>
            <a:r>
              <a:rPr lang="en-IN" sz="1800" b="1" i="0" dirty="0" err="1">
                <a:solidFill>
                  <a:srgbClr val="000000"/>
                </a:solidFill>
                <a:effectLst/>
                <a:latin typeface="Verdana" panose="020B0604030504040204" pitchFamily="34" charset="0"/>
              </a:rPr>
              <a:t>Sunny|No</a:t>
            </a:r>
            <a:r>
              <a:rPr lang="en-IN" sz="1800" b="1" i="0" dirty="0">
                <a:solidFill>
                  <a:srgbClr val="000000"/>
                </a:solidFill>
                <a:effectLst/>
                <a:latin typeface="Verdana" panose="020B0604030504040204" pitchFamily="34" charset="0"/>
              </a:rPr>
              <a:t>)*P(No)/P(Sunny)</a:t>
            </a:r>
            <a:endParaRPr lang="en-IN" sz="1800" b="0" i="0" dirty="0">
              <a:solidFill>
                <a:srgbClr val="000000"/>
              </a:solidFill>
              <a:effectLst/>
              <a:latin typeface="Verdana" panose="020B0604030504040204" pitchFamily="34" charset="0"/>
            </a:endParaRPr>
          </a:p>
          <a:p>
            <a:pPr algn="l"/>
            <a:r>
              <a:rPr lang="en-IN" sz="1800" b="0" i="0" dirty="0">
                <a:solidFill>
                  <a:srgbClr val="000000"/>
                </a:solidFill>
                <a:effectLst/>
                <a:latin typeface="Verdana" panose="020B0604030504040204" pitchFamily="34" charset="0"/>
              </a:rPr>
              <a:t>P(</a:t>
            </a:r>
            <a:r>
              <a:rPr lang="en-IN" sz="1800" b="0" i="0" dirty="0" err="1">
                <a:solidFill>
                  <a:srgbClr val="000000"/>
                </a:solidFill>
                <a:effectLst/>
                <a:latin typeface="Verdana" panose="020B0604030504040204" pitchFamily="34" charset="0"/>
              </a:rPr>
              <a:t>Sunny|NO</a:t>
            </a:r>
            <a:r>
              <a:rPr lang="en-IN" sz="1800" b="0" i="0" dirty="0">
                <a:solidFill>
                  <a:srgbClr val="000000"/>
                </a:solidFill>
                <a:effectLst/>
                <a:latin typeface="Verdana" panose="020B0604030504040204" pitchFamily="34" charset="0"/>
              </a:rPr>
              <a:t>)= 2/4=0.5</a:t>
            </a:r>
            <a:endParaRPr lang="en-IN" sz="1800" b="0" i="0" dirty="0">
              <a:solidFill>
                <a:srgbClr val="000000"/>
              </a:solidFill>
              <a:effectLst/>
              <a:latin typeface="Verdana" panose="020B0604030504040204" pitchFamily="34" charset="0"/>
            </a:endParaRPr>
          </a:p>
          <a:p>
            <a:pPr algn="l"/>
            <a:r>
              <a:rPr lang="en-IN" sz="1800" b="0" i="0" dirty="0">
                <a:solidFill>
                  <a:srgbClr val="000000"/>
                </a:solidFill>
                <a:effectLst/>
                <a:latin typeface="Verdana" panose="020B0604030504040204" pitchFamily="34" charset="0"/>
              </a:rPr>
              <a:t>P(No)= 0.29</a:t>
            </a:r>
            <a:endParaRPr lang="en-IN" sz="1800" b="0" i="0" dirty="0">
              <a:solidFill>
                <a:srgbClr val="000000"/>
              </a:solidFill>
              <a:effectLst/>
              <a:latin typeface="Verdana" panose="020B0604030504040204" pitchFamily="34" charset="0"/>
            </a:endParaRPr>
          </a:p>
          <a:p>
            <a:pPr algn="l"/>
            <a:r>
              <a:rPr lang="en-IN" sz="1800" b="0" i="0" dirty="0">
                <a:solidFill>
                  <a:srgbClr val="000000"/>
                </a:solidFill>
                <a:effectLst/>
                <a:latin typeface="Verdana" panose="020B0604030504040204" pitchFamily="34" charset="0"/>
              </a:rPr>
              <a:t>P(Sunny)= 0.35</a:t>
            </a:r>
            <a:endParaRPr lang="en-IN" sz="1800" b="0" i="0" dirty="0">
              <a:solidFill>
                <a:srgbClr val="000000"/>
              </a:solidFill>
              <a:effectLst/>
              <a:latin typeface="Verdana" panose="020B0604030504040204" pitchFamily="34" charset="0"/>
            </a:endParaRPr>
          </a:p>
          <a:p>
            <a:pPr algn="l"/>
            <a:r>
              <a:rPr lang="en-IN" sz="1800" b="0" i="0" dirty="0">
                <a:solidFill>
                  <a:srgbClr val="000000"/>
                </a:solidFill>
                <a:effectLst/>
                <a:latin typeface="Verdana" panose="020B0604030504040204" pitchFamily="34" charset="0"/>
              </a:rPr>
              <a:t>So P(</a:t>
            </a:r>
            <a:r>
              <a:rPr lang="en-IN" sz="1800" b="0" i="0" dirty="0" err="1">
                <a:solidFill>
                  <a:srgbClr val="000000"/>
                </a:solidFill>
                <a:effectLst/>
                <a:latin typeface="Verdana" panose="020B0604030504040204" pitchFamily="34" charset="0"/>
              </a:rPr>
              <a:t>No|Sunny</a:t>
            </a:r>
            <a:r>
              <a:rPr lang="en-IN" sz="1800" b="0" i="0" dirty="0">
                <a:solidFill>
                  <a:srgbClr val="000000"/>
                </a:solidFill>
                <a:effectLst/>
                <a:latin typeface="Verdana" panose="020B0604030504040204" pitchFamily="34" charset="0"/>
              </a:rPr>
              <a:t>)= 0.5*0.29/0.35 = </a:t>
            </a:r>
            <a:r>
              <a:rPr lang="en-IN" sz="1800" b="1" i="0" dirty="0">
                <a:solidFill>
                  <a:srgbClr val="000000"/>
                </a:solidFill>
                <a:effectLst/>
                <a:latin typeface="Verdana" panose="020B0604030504040204" pitchFamily="34" charset="0"/>
              </a:rPr>
              <a:t>0.41</a:t>
            </a:r>
            <a:endParaRPr lang="en-IN" sz="1800" b="0" i="0" dirty="0">
              <a:solidFill>
                <a:srgbClr val="000000"/>
              </a:solidFill>
              <a:effectLst/>
              <a:latin typeface="Verdana" panose="020B0604030504040204" pitchFamily="34" charset="0"/>
            </a:endParaRPr>
          </a:p>
          <a:p>
            <a:pPr algn="l"/>
            <a:endParaRPr lang="en-IN" sz="1800" b="1" i="0" dirty="0">
              <a:solidFill>
                <a:srgbClr val="000000"/>
              </a:solidFill>
              <a:effectLst/>
              <a:latin typeface="Verdana" panose="020B0604030504040204" pitchFamily="34" charset="0"/>
            </a:endParaRPr>
          </a:p>
          <a:p>
            <a:pPr algn="l"/>
            <a:r>
              <a:rPr lang="en-US" sz="1800" b="0" i="0" dirty="0">
                <a:solidFill>
                  <a:srgbClr val="000000"/>
                </a:solidFill>
                <a:effectLst/>
                <a:latin typeface="Verdana" panose="020B0604030504040204" pitchFamily="34" charset="0"/>
              </a:rPr>
              <a:t>So as we can see from the above calculation that </a:t>
            </a:r>
            <a:r>
              <a:rPr lang="en-US" sz="1800" b="1" i="0" dirty="0">
                <a:solidFill>
                  <a:srgbClr val="000000"/>
                </a:solidFill>
                <a:effectLst/>
                <a:latin typeface="Verdana" panose="020B0604030504040204" pitchFamily="34" charset="0"/>
              </a:rPr>
              <a:t>P(</a:t>
            </a:r>
            <a:r>
              <a:rPr lang="en-US" sz="1800" b="1" i="0" dirty="0" err="1">
                <a:solidFill>
                  <a:srgbClr val="000000"/>
                </a:solidFill>
                <a:effectLst/>
                <a:latin typeface="Verdana" panose="020B0604030504040204" pitchFamily="34" charset="0"/>
              </a:rPr>
              <a:t>Yes|Sunny</a:t>
            </a:r>
            <a:r>
              <a:rPr lang="en-US" sz="1800" b="1" i="0" dirty="0">
                <a:solidFill>
                  <a:srgbClr val="000000"/>
                </a:solidFill>
                <a:effectLst/>
                <a:latin typeface="Verdana" panose="020B0604030504040204" pitchFamily="34" charset="0"/>
              </a:rPr>
              <a:t>)&gt;P(</a:t>
            </a:r>
            <a:r>
              <a:rPr lang="en-US" sz="1800" b="1" i="0" dirty="0" err="1">
                <a:solidFill>
                  <a:srgbClr val="000000"/>
                </a:solidFill>
                <a:effectLst/>
                <a:latin typeface="Verdana" panose="020B0604030504040204" pitchFamily="34" charset="0"/>
              </a:rPr>
              <a:t>No|Sunny</a:t>
            </a:r>
            <a:r>
              <a:rPr lang="en-US" sz="1800" b="1"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pPr algn="l"/>
            <a:r>
              <a:rPr lang="en-US" sz="1800" b="1" i="0" dirty="0">
                <a:solidFill>
                  <a:srgbClr val="000000"/>
                </a:solidFill>
                <a:effectLst/>
                <a:latin typeface="Verdana" panose="020B0604030504040204" pitchFamily="34" charset="0"/>
              </a:rPr>
              <a:t>Hence on a Sunny day, Player can play the game.</a:t>
            </a:r>
            <a:endParaRPr lang="en-US" sz="1800" b="0" i="0" dirty="0">
              <a:solidFill>
                <a:srgbClr val="000000"/>
              </a:solidFill>
              <a:effectLst/>
              <a:latin typeface="Verdana" panose="020B0604030504040204" pitchFamily="34" charset="0"/>
            </a:endParaRPr>
          </a:p>
          <a:p>
            <a:pPr algn="l"/>
            <a:endParaRPr lang="en-IN" sz="1600" b="1" i="0" dirty="0">
              <a:solidFill>
                <a:srgbClr val="000000"/>
              </a:solidFill>
              <a:effectLst/>
              <a:latin typeface="Verdana" panose="020B0604030504040204" pitchFamily="34" charset="0"/>
            </a:endParaRPr>
          </a:p>
          <a:p>
            <a:pPr algn="l"/>
            <a:endParaRPr lang="en-IN" sz="1600" b="1" dirty="0">
              <a:solidFill>
                <a:srgbClr val="000000"/>
              </a:solidFill>
              <a:latin typeface="Verdana" panose="020B0604030504040204" pitchFamily="34" charset="0"/>
            </a:endParaRPr>
          </a:p>
          <a:p>
            <a:pPr algn="l"/>
            <a:endParaRPr lang="en-IN" sz="16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400" b="0" i="0" dirty="0">
                <a:solidFill>
                  <a:srgbClr val="610B38"/>
                </a:solidFill>
                <a:effectLst/>
                <a:latin typeface="erdana"/>
              </a:rPr>
              <a:t>Python Implementation of the Naïve Bayes algorithm:</a:t>
            </a:r>
            <a:br>
              <a:rPr lang="en-US" sz="2400" b="0" i="0" dirty="0">
                <a:solidFill>
                  <a:srgbClr val="610B38"/>
                </a:solidFill>
                <a:effectLst/>
                <a:latin typeface="erdana"/>
              </a:rPr>
            </a:br>
            <a:endParaRPr lang="en-IN" sz="2400" dirty="0"/>
          </a:p>
        </p:txBody>
      </p:sp>
      <p:sp>
        <p:nvSpPr>
          <p:cNvPr id="3" name="Content Placeholder 2"/>
          <p:cNvSpPr>
            <a:spLocks noGrp="1"/>
          </p:cNvSpPr>
          <p:nvPr>
            <p:ph idx="1"/>
          </p:nvPr>
        </p:nvSpPr>
        <p:spPr>
          <a:xfrm>
            <a:off x="457200" y="476672"/>
            <a:ext cx="8229600" cy="6264696"/>
          </a:xfrm>
        </p:spPr>
        <p:txBody>
          <a:bodyPr>
            <a:normAutofit fontScale="55000" lnSpcReduction="20000"/>
          </a:bodyPr>
          <a:lstStyle/>
          <a:p>
            <a:r>
              <a:rPr lang="en-IN" b="0" i="0" dirty="0">
                <a:solidFill>
                  <a:srgbClr val="610B4B"/>
                </a:solidFill>
                <a:effectLst/>
                <a:latin typeface="erdana"/>
              </a:rPr>
              <a:t>Data Pre-processing step</a:t>
            </a:r>
            <a:endParaRPr lang="en-IN" b="0" i="0" dirty="0">
              <a:solidFill>
                <a:srgbClr val="610B4B"/>
              </a:solidFill>
              <a:effectLst/>
              <a:latin typeface="erdana"/>
            </a:endParaRPr>
          </a:p>
          <a:p>
            <a:pPr algn="l">
              <a:buFont typeface="+mj-lt"/>
              <a:buAutoNum type="arabicPeriod"/>
            </a:pPr>
            <a:r>
              <a:rPr lang="en-IN" b="0" i="0" dirty="0">
                <a:solidFill>
                  <a:srgbClr val="000000"/>
                </a:solidFill>
                <a:effectLst/>
                <a:latin typeface="Verdana" panose="020B0604030504040204" pitchFamily="34" charset="0"/>
              </a:rPr>
              <a:t>Importing the libraries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numpy</a:t>
            </a:r>
            <a:r>
              <a:rPr lang="en-IN" b="0" i="0" dirty="0">
                <a:solidFill>
                  <a:srgbClr val="000000"/>
                </a:solidFill>
                <a:effectLst/>
                <a:latin typeface="Verdana" panose="020B0604030504040204" pitchFamily="34" charset="0"/>
              </a:rPr>
              <a:t> as nm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matplotlib.pyplot</a:t>
            </a:r>
            <a:r>
              <a:rPr lang="en-IN" b="0" i="0" dirty="0">
                <a:solidFill>
                  <a:srgbClr val="000000"/>
                </a:solidFill>
                <a:effectLst/>
                <a:latin typeface="Verdana" panose="020B0604030504040204" pitchFamily="34" charset="0"/>
              </a:rPr>
              <a:t> as </a:t>
            </a:r>
            <a:r>
              <a:rPr lang="en-IN" b="0" i="0" dirty="0" err="1">
                <a:solidFill>
                  <a:srgbClr val="000000"/>
                </a:solidFill>
                <a:effectLst/>
                <a:latin typeface="Verdana" panose="020B0604030504040204" pitchFamily="34" charset="0"/>
              </a:rPr>
              <a:t>mtp</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pandas as pd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8200"/>
                </a:solidFill>
                <a:effectLst/>
                <a:latin typeface="Verdana" panose="020B0604030504040204" pitchFamily="34" charset="0"/>
              </a:rPr>
              <a:t># Importing the dataset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dataset = </a:t>
            </a:r>
            <a:r>
              <a:rPr lang="en-IN" b="0" i="0" dirty="0" err="1">
                <a:solidFill>
                  <a:srgbClr val="000000"/>
                </a:solidFill>
                <a:effectLst/>
                <a:latin typeface="Verdana" panose="020B0604030504040204" pitchFamily="34" charset="0"/>
              </a:rPr>
              <a:t>pd.read_csv</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'user_data.csv'</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x = </a:t>
            </a:r>
            <a:r>
              <a:rPr lang="en-IN" b="0" i="0" dirty="0" err="1">
                <a:solidFill>
                  <a:srgbClr val="000000"/>
                </a:solidFill>
                <a:effectLst/>
                <a:latin typeface="Verdana" panose="020B0604030504040204" pitchFamily="34" charset="0"/>
              </a:rPr>
              <a:t>dataset.iloc</a:t>
            </a:r>
            <a:r>
              <a:rPr lang="en-IN" b="0" i="0" dirty="0">
                <a:solidFill>
                  <a:srgbClr val="000000"/>
                </a:solidFill>
                <a:effectLst/>
                <a:latin typeface="Verdana" panose="020B0604030504040204" pitchFamily="34" charset="0"/>
              </a:rPr>
              <a:t>[:, [2, 3]].values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y = </a:t>
            </a:r>
            <a:r>
              <a:rPr lang="en-IN" b="0" i="0" dirty="0" err="1">
                <a:solidFill>
                  <a:srgbClr val="000000"/>
                </a:solidFill>
                <a:effectLst/>
                <a:latin typeface="Verdana" panose="020B0604030504040204" pitchFamily="34" charset="0"/>
              </a:rPr>
              <a:t>dataset.iloc</a:t>
            </a:r>
            <a:r>
              <a:rPr lang="en-IN" b="0" i="0" dirty="0">
                <a:solidFill>
                  <a:srgbClr val="000000"/>
                </a:solidFill>
                <a:effectLst/>
                <a:latin typeface="Verdana" panose="020B0604030504040204" pitchFamily="34" charset="0"/>
              </a:rPr>
              <a:t>[:, 4].values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8200"/>
                </a:solidFill>
                <a:effectLst/>
                <a:latin typeface="Verdana" panose="020B0604030504040204" pitchFamily="34" charset="0"/>
              </a:rPr>
              <a:t># Splitting the dataset into the Training set and Test set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from</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sklearn.model_selection</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train_test_split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y_test</a:t>
            </a:r>
            <a:r>
              <a:rPr lang="en-IN" b="0" i="0" dirty="0">
                <a:solidFill>
                  <a:srgbClr val="000000"/>
                </a:solidFill>
                <a:effectLst/>
                <a:latin typeface="Verdana" panose="020B0604030504040204" pitchFamily="34" charset="0"/>
              </a:rPr>
              <a:t> = </a:t>
            </a:r>
            <a:r>
              <a:rPr lang="en-IN" b="0" i="0" dirty="0" err="1">
                <a:solidFill>
                  <a:srgbClr val="000000"/>
                </a:solidFill>
                <a:effectLst/>
                <a:latin typeface="Verdana" panose="020B0604030504040204" pitchFamily="34" charset="0"/>
              </a:rPr>
              <a:t>train_test_split</a:t>
            </a:r>
            <a:r>
              <a:rPr lang="en-IN" b="0" i="0" dirty="0">
                <a:solidFill>
                  <a:srgbClr val="000000"/>
                </a:solidFill>
                <a:effectLst/>
                <a:latin typeface="Verdana" panose="020B0604030504040204" pitchFamily="34" charset="0"/>
              </a:rPr>
              <a:t>(x, y, </a:t>
            </a:r>
            <a:r>
              <a:rPr lang="en-IN" b="0" i="0" dirty="0" err="1">
                <a:solidFill>
                  <a:srgbClr val="000000"/>
                </a:solidFill>
                <a:effectLst/>
                <a:latin typeface="Verdana" panose="020B0604030504040204" pitchFamily="34" charset="0"/>
              </a:rPr>
              <a:t>test_size</a:t>
            </a:r>
            <a:r>
              <a:rPr lang="en-IN" b="0" i="0" dirty="0">
                <a:solidFill>
                  <a:srgbClr val="000000"/>
                </a:solidFill>
                <a:effectLst/>
                <a:latin typeface="Verdana" panose="020B0604030504040204" pitchFamily="34" charset="0"/>
              </a:rPr>
              <a:t> = 0.25, </a:t>
            </a:r>
            <a:r>
              <a:rPr lang="en-IN" b="0" i="0" dirty="0" err="1">
                <a:solidFill>
                  <a:srgbClr val="000000"/>
                </a:solidFill>
                <a:effectLst/>
                <a:latin typeface="Verdana" panose="020B0604030504040204" pitchFamily="34" charset="0"/>
              </a:rPr>
              <a:t>random_state</a:t>
            </a:r>
            <a:r>
              <a:rPr lang="en-IN" b="0" i="0" dirty="0">
                <a:solidFill>
                  <a:srgbClr val="000000"/>
                </a:solidFill>
                <a:effectLst/>
                <a:latin typeface="Verdana" panose="020B0604030504040204" pitchFamily="34" charset="0"/>
              </a:rPr>
              <a:t> = 0)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8200"/>
                </a:solidFill>
                <a:effectLst/>
                <a:latin typeface="Verdana" panose="020B0604030504040204" pitchFamily="34" charset="0"/>
              </a:rPr>
              <a:t># Feature Scaling</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from</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sklearn.preprocessing</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StandardScaler</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sc</a:t>
            </a:r>
            <a:r>
              <a:rPr lang="en-IN" b="0" i="0" dirty="0">
                <a:solidFill>
                  <a:srgbClr val="000000"/>
                </a:solidFill>
                <a:effectLst/>
                <a:latin typeface="Verdana" panose="020B0604030504040204" pitchFamily="34" charset="0"/>
              </a:rPr>
              <a:t> = </a:t>
            </a:r>
            <a:r>
              <a:rPr lang="en-IN" b="0" i="0" dirty="0" err="1">
                <a:solidFill>
                  <a:srgbClr val="000000"/>
                </a:solidFill>
                <a:effectLst/>
                <a:latin typeface="Verdana" panose="020B0604030504040204" pitchFamily="34" charset="0"/>
              </a:rPr>
              <a:t>StandardScaler</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 </a:t>
            </a:r>
            <a:r>
              <a:rPr lang="en-IN" b="0" i="0" dirty="0" err="1">
                <a:solidFill>
                  <a:srgbClr val="000000"/>
                </a:solidFill>
                <a:effectLst/>
                <a:latin typeface="Verdana" panose="020B0604030504040204" pitchFamily="34" charset="0"/>
              </a:rPr>
              <a:t>sc.fit_transform</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 </a:t>
            </a:r>
            <a:r>
              <a:rPr lang="en-IN" b="0" i="0" dirty="0" err="1">
                <a:solidFill>
                  <a:srgbClr val="000000"/>
                </a:solidFill>
                <a:effectLst/>
                <a:latin typeface="Verdana" panose="020B0604030504040204" pitchFamily="34" charset="0"/>
              </a:rPr>
              <a:t>sc.transform</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610B4B"/>
                </a:solidFill>
                <a:effectLst/>
                <a:latin typeface="erdana"/>
              </a:rPr>
              <a:t>Fitting Naive Bayes to the Training Set:</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476672"/>
            <a:ext cx="8229600" cy="6264696"/>
          </a:xfrm>
        </p:spPr>
        <p:txBody>
          <a:bodyPr/>
          <a:lstStyle/>
          <a:p>
            <a:pPr algn="l">
              <a:buFont typeface="+mj-lt"/>
              <a:buAutoNum type="arabicPeriod"/>
            </a:pPr>
            <a:r>
              <a:rPr lang="en-IN" sz="2000" b="1" i="0" dirty="0">
                <a:solidFill>
                  <a:srgbClr val="006699"/>
                </a:solidFill>
                <a:effectLst/>
                <a:latin typeface="Verdana" panose="020B0604030504040204" pitchFamily="34" charset="0"/>
              </a:rPr>
              <a:t>from</a:t>
            </a:r>
            <a:r>
              <a:rPr lang="en-IN" sz="2000" b="0" i="0" dirty="0">
                <a:solidFill>
                  <a:srgbClr val="000000"/>
                </a:solidFill>
                <a:effectLst/>
                <a:latin typeface="Verdana" panose="020B0604030504040204" pitchFamily="34" charset="0"/>
              </a:rPr>
              <a:t> </a:t>
            </a:r>
            <a:r>
              <a:rPr lang="en-IN" sz="2000" b="0" i="0" dirty="0" err="1">
                <a:solidFill>
                  <a:srgbClr val="000000"/>
                </a:solidFill>
                <a:effectLst/>
                <a:latin typeface="Verdana" panose="020B0604030504040204" pitchFamily="34" charset="0"/>
              </a:rPr>
              <a:t>sklearn.naive_bayes</a:t>
            </a: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import</a:t>
            </a:r>
            <a:r>
              <a:rPr lang="en-IN" sz="2000" b="0" i="0" dirty="0">
                <a:solidFill>
                  <a:srgbClr val="000000"/>
                </a:solidFill>
                <a:effectLst/>
                <a:latin typeface="Verdana" panose="020B0604030504040204" pitchFamily="34" charset="0"/>
              </a:rPr>
              <a:t> </a:t>
            </a:r>
            <a:r>
              <a:rPr lang="en-IN" sz="2000" b="0" i="0" dirty="0" err="1">
                <a:solidFill>
                  <a:srgbClr val="000000"/>
                </a:solidFill>
                <a:effectLst/>
                <a:latin typeface="Verdana" panose="020B0604030504040204" pitchFamily="34" charset="0"/>
              </a:rPr>
              <a:t>GaussianNB</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a:solidFill>
                  <a:srgbClr val="000000"/>
                </a:solidFill>
                <a:effectLst/>
                <a:latin typeface="Verdana" panose="020B0604030504040204" pitchFamily="34" charset="0"/>
              </a:rPr>
              <a:t>classifier = </a:t>
            </a:r>
            <a:r>
              <a:rPr lang="en-IN" sz="2000" b="0" i="0" dirty="0" err="1">
                <a:solidFill>
                  <a:srgbClr val="000000"/>
                </a:solidFill>
                <a:effectLst/>
                <a:latin typeface="Verdana" panose="020B0604030504040204" pitchFamily="34" charset="0"/>
              </a:rPr>
              <a:t>GaussianNB</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pPr algn="l">
              <a:buFont typeface="+mj-lt"/>
              <a:buAutoNum type="arabicPeriod"/>
            </a:pPr>
            <a:r>
              <a:rPr lang="en-IN" sz="2000" b="0" i="0" dirty="0" err="1">
                <a:solidFill>
                  <a:srgbClr val="000000"/>
                </a:solidFill>
                <a:effectLst/>
                <a:latin typeface="Verdana" panose="020B0604030504040204" pitchFamily="34" charset="0"/>
              </a:rPr>
              <a:t>classifier.fit</a:t>
            </a:r>
            <a:r>
              <a:rPr lang="en-IN" sz="2000" b="0" i="0" dirty="0">
                <a:solidFill>
                  <a:srgbClr val="000000"/>
                </a:solidFill>
                <a:effectLst/>
                <a:latin typeface="Verdana" panose="020B0604030504040204" pitchFamily="34" charset="0"/>
              </a:rPr>
              <a:t>(</a:t>
            </a:r>
            <a:r>
              <a:rPr lang="en-IN" sz="2000" b="0" i="0" dirty="0" err="1">
                <a:solidFill>
                  <a:srgbClr val="000000"/>
                </a:solidFill>
                <a:effectLst/>
                <a:latin typeface="Verdana" panose="020B0604030504040204" pitchFamily="34" charset="0"/>
              </a:rPr>
              <a:t>x_train</a:t>
            </a:r>
            <a:r>
              <a:rPr lang="en-IN" sz="2000" b="0" i="0" dirty="0">
                <a:solidFill>
                  <a:srgbClr val="000000"/>
                </a:solidFill>
                <a:effectLst/>
                <a:latin typeface="Verdana" panose="020B0604030504040204" pitchFamily="34" charset="0"/>
              </a:rPr>
              <a:t>, </a:t>
            </a:r>
            <a:r>
              <a:rPr lang="en-IN" sz="2000" b="0" i="0" dirty="0" err="1">
                <a:solidFill>
                  <a:srgbClr val="000000"/>
                </a:solidFill>
                <a:effectLst/>
                <a:latin typeface="Verdana" panose="020B0604030504040204" pitchFamily="34" charset="0"/>
              </a:rPr>
              <a:t>y_train</a:t>
            </a:r>
            <a:r>
              <a:rPr lang="en-IN" sz="2000" b="0" i="0" dirty="0">
                <a:solidFill>
                  <a:srgbClr val="000000"/>
                </a:solidFill>
                <a:effectLst/>
                <a:latin typeface="Verdana" panose="020B0604030504040204" pitchFamily="34" charset="0"/>
              </a:rPr>
              <a:t>)  </a:t>
            </a:r>
            <a:endParaRPr lang="en-IN" sz="2000" b="0" i="0" dirty="0">
              <a:solidFill>
                <a:srgbClr val="000000"/>
              </a:solidFill>
              <a:effectLst/>
              <a:latin typeface="Verdana" panose="020B0604030504040204" pitchFamily="34" charset="0"/>
            </a:endParaRPr>
          </a:p>
          <a:p>
            <a:r>
              <a:rPr lang="en-US" b="0" i="0" dirty="0">
                <a:solidFill>
                  <a:srgbClr val="610B4B"/>
                </a:solidFill>
                <a:effectLst/>
                <a:latin typeface="erdana"/>
              </a:rPr>
              <a:t>Prediction of the test set result:</a:t>
            </a:r>
            <a:endParaRPr lang="en-US" b="0" i="0" dirty="0">
              <a:solidFill>
                <a:srgbClr val="610B4B"/>
              </a:solidFill>
              <a:effectLst/>
              <a:latin typeface="erdana"/>
            </a:endParaRPr>
          </a:p>
          <a:p>
            <a:r>
              <a:rPr lang="en-US" b="0" i="0" dirty="0" err="1">
                <a:solidFill>
                  <a:srgbClr val="000000"/>
                </a:solidFill>
                <a:effectLst/>
                <a:latin typeface="Verdana" panose="020B0604030504040204" pitchFamily="34" charset="0"/>
              </a:rPr>
              <a:t>y_pred</a:t>
            </a:r>
            <a:r>
              <a:rPr lang="en-US" b="0" i="0" dirty="0">
                <a:solidFill>
                  <a:srgbClr val="000000"/>
                </a:solidFill>
                <a:effectLst/>
                <a:latin typeface="Verdana" panose="020B0604030504040204" pitchFamily="34" charset="0"/>
              </a:rPr>
              <a:t> = </a:t>
            </a:r>
            <a:r>
              <a:rPr lang="en-US" b="0" i="0" dirty="0" err="1">
                <a:solidFill>
                  <a:srgbClr val="000000"/>
                </a:solidFill>
                <a:effectLst/>
                <a:latin typeface="Verdana" panose="020B0604030504040204" pitchFamily="34" charset="0"/>
              </a:rPr>
              <a:t>classifier.predict</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x_test</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r>
              <a:rPr lang="en-IN" b="0" i="0" dirty="0">
                <a:solidFill>
                  <a:srgbClr val="610B4B"/>
                </a:solidFill>
                <a:effectLst/>
                <a:latin typeface="erdana"/>
              </a:rPr>
              <a:t>Creating Confusion Matrix</a:t>
            </a:r>
            <a:endParaRPr lang="en-IN" b="0" i="0" dirty="0">
              <a:solidFill>
                <a:srgbClr val="610B4B"/>
              </a:solidFill>
              <a:effectLst/>
              <a:latin typeface="erdana"/>
            </a:endParaRPr>
          </a:p>
          <a:p>
            <a:pPr algn="l">
              <a:buFont typeface="+mj-lt"/>
              <a:buAutoNum type="arabicPeriod"/>
            </a:pPr>
            <a:r>
              <a:rPr lang="en-IN" b="1" i="0" dirty="0">
                <a:solidFill>
                  <a:srgbClr val="006699"/>
                </a:solidFill>
                <a:effectLst/>
                <a:latin typeface="Verdana" panose="020B0604030504040204" pitchFamily="34" charset="0"/>
              </a:rPr>
              <a:t>from</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sklearn.metrics</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confusion_matrix</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cm = </a:t>
            </a:r>
            <a:r>
              <a:rPr lang="en-IN" b="0" i="0" dirty="0" err="1">
                <a:solidFill>
                  <a:srgbClr val="000000"/>
                </a:solidFill>
                <a:effectLst/>
                <a:latin typeface="Verdana" panose="020B0604030504040204" pitchFamily="34" charset="0"/>
              </a:rPr>
              <a:t>confusion_matrix</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y_test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y_pred</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Implementation</a:t>
            </a:r>
            <a:endParaRPr lang="en-IN" dirty="0"/>
          </a:p>
        </p:txBody>
      </p:sp>
      <p:sp>
        <p:nvSpPr>
          <p:cNvPr id="9" name="Content Placeholder 8"/>
          <p:cNvSpPr>
            <a:spLocks noGrp="1"/>
          </p:cNvSpPr>
          <p:nvPr>
            <p:ph idx="1"/>
          </p:nvPr>
        </p:nvSpPr>
        <p:spPr>
          <a:xfrm>
            <a:off x="457200" y="731838"/>
            <a:ext cx="8229600" cy="6126162"/>
          </a:xfrm>
        </p:spPr>
        <p:txBody>
          <a:bodyPr>
            <a:normAutofit/>
          </a:bodyPr>
          <a:lstStyle/>
          <a:p>
            <a:r>
              <a:rPr lang="en-IN" dirty="0"/>
              <a:t>from </a:t>
            </a:r>
            <a:r>
              <a:rPr lang="en-IN" dirty="0" err="1"/>
              <a:t>sklearn</a:t>
            </a:r>
            <a:r>
              <a:rPr lang="en-IN" dirty="0"/>
              <a:t> import </a:t>
            </a:r>
            <a:r>
              <a:rPr lang="en-IN" dirty="0" err="1"/>
              <a:t>preprocessing</a:t>
            </a:r>
            <a:endParaRPr lang="en-IN" dirty="0"/>
          </a:p>
          <a:p>
            <a:r>
              <a:rPr lang="en-US" dirty="0"/>
              <a:t>from </a:t>
            </a:r>
            <a:r>
              <a:rPr lang="en-US" dirty="0" err="1"/>
              <a:t>sklearn.naive_bayes</a:t>
            </a:r>
            <a:r>
              <a:rPr lang="en-US" dirty="0"/>
              <a:t> import </a:t>
            </a:r>
            <a:r>
              <a:rPr lang="en-US" dirty="0" err="1"/>
              <a:t>GaussianNB</a:t>
            </a:r>
            <a:endParaRPr lang="en-IN" dirty="0"/>
          </a:p>
          <a:p>
            <a:r>
              <a:rPr lang="en-IN" dirty="0"/>
              <a:t>import pandas as pd</a:t>
            </a:r>
            <a:endParaRPr lang="en-IN" dirty="0"/>
          </a:p>
          <a:p>
            <a:r>
              <a:rPr lang="en-US" dirty="0">
                <a:sym typeface="+mn-ea"/>
              </a:rPr>
              <a:t>from </a:t>
            </a:r>
            <a:r>
              <a:rPr lang="en-US" dirty="0" err="1">
                <a:sym typeface="+mn-ea"/>
              </a:rPr>
              <a:t>sklearn.naive_bayes</a:t>
            </a:r>
            <a:r>
              <a:rPr lang="en-US" dirty="0">
                <a:sym typeface="+mn-ea"/>
              </a:rPr>
              <a:t> import </a:t>
            </a:r>
            <a:r>
              <a:rPr lang="en-US" dirty="0" err="1">
                <a:sym typeface="+mn-ea"/>
              </a:rPr>
              <a:t>GaussianNB</a:t>
            </a:r>
            <a:endParaRPr lang="en-US" dirty="0" err="1">
              <a:sym typeface="+mn-ea"/>
            </a:endParaRPr>
          </a:p>
          <a:p>
            <a:r>
              <a:rPr lang="en-US" dirty="0" err="1"/>
              <a:t>weather_encoded</a:t>
            </a:r>
            <a:r>
              <a:rPr lang="en-US" dirty="0"/>
              <a:t>=</a:t>
            </a:r>
            <a:r>
              <a:rPr lang="en-US" dirty="0" err="1"/>
              <a:t>le.fit_transform</a:t>
            </a:r>
            <a:r>
              <a:rPr lang="en-US" dirty="0"/>
              <a:t>(df['outlook’])</a:t>
            </a:r>
            <a:endParaRPr lang="en-IN" dirty="0"/>
          </a:p>
          <a:p>
            <a:r>
              <a:rPr lang="en-US" altLang="en-IN" dirty="0" err="1"/>
              <a:t>c</a:t>
            </a:r>
            <a:r>
              <a:rPr lang="en-IN" dirty="0"/>
              <a:t>label=</a:t>
            </a:r>
            <a:r>
              <a:rPr lang="en-IN" dirty="0" err="1"/>
              <a:t>le.fit_transform</a:t>
            </a:r>
            <a:r>
              <a:rPr lang="en-IN" dirty="0"/>
              <a:t>(df['play’])</a:t>
            </a:r>
            <a:endParaRPr lang="en-IN" dirty="0"/>
          </a:p>
          <a:p>
            <a:r>
              <a:rPr lang="en-US" dirty="0"/>
              <a:t>features=list(zip(</a:t>
            </a:r>
            <a:r>
              <a:rPr lang="en-US" dirty="0" err="1"/>
              <a:t>weather_encoded,hum_encoded</a:t>
            </a:r>
            <a:r>
              <a:rPr lang="en-US" dirty="0"/>
              <a:t>))</a:t>
            </a:r>
            <a:endParaRPr lang="en-US" dirty="0"/>
          </a:p>
          <a:p>
            <a:endParaRPr lang="en-IN" dirty="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336704"/>
          </a:xfrm>
        </p:spPr>
        <p:txBody>
          <a:bodyPr/>
          <a:lstStyle/>
          <a:p>
            <a:r>
              <a:rPr lang="en-IN" dirty="0"/>
              <a:t>model=</a:t>
            </a:r>
            <a:r>
              <a:rPr lang="en-IN" dirty="0" err="1"/>
              <a:t>GaussianNB</a:t>
            </a:r>
            <a:r>
              <a:rPr lang="en-IN" dirty="0"/>
              <a:t>()</a:t>
            </a:r>
            <a:endParaRPr lang="en-IN" dirty="0"/>
          </a:p>
          <a:p>
            <a:r>
              <a:rPr lang="en-IN" dirty="0" err="1"/>
              <a:t>model.fit</a:t>
            </a:r>
            <a:r>
              <a:rPr lang="en-IN" dirty="0"/>
              <a:t>(</a:t>
            </a:r>
            <a:r>
              <a:rPr lang="en-IN" dirty="0" err="1"/>
              <a:t>features,label</a:t>
            </a:r>
            <a:r>
              <a:rPr lang="en-IN" dirty="0"/>
              <a:t>)</a:t>
            </a:r>
            <a:endParaRPr lang="en-IN" dirty="0"/>
          </a:p>
          <a:p>
            <a:r>
              <a:rPr lang="en-IN" dirty="0" err="1"/>
              <a:t>w,h</a:t>
            </a:r>
            <a:r>
              <a:rPr lang="en-IN" dirty="0"/>
              <a:t>=map(</a:t>
            </a:r>
            <a:r>
              <a:rPr lang="en-IN" dirty="0" err="1"/>
              <a:t>int,input</a:t>
            </a:r>
            <a:r>
              <a:rPr lang="en-IN" dirty="0"/>
              <a:t>().split())</a:t>
            </a:r>
            <a:endParaRPr lang="en-IN" dirty="0"/>
          </a:p>
          <a:p>
            <a:r>
              <a:rPr lang="en-US" dirty="0"/>
              <a:t>predicted=</a:t>
            </a:r>
            <a:r>
              <a:rPr lang="en-US" dirty="0" err="1"/>
              <a:t>model.predict</a:t>
            </a:r>
            <a:r>
              <a:rPr lang="en-US" dirty="0"/>
              <a:t>([[</a:t>
            </a:r>
            <a:r>
              <a:rPr lang="en-US" dirty="0" err="1"/>
              <a:t>w,h</a:t>
            </a:r>
            <a:r>
              <a:rPr lang="en-US" dirty="0"/>
              <a:t>]])</a:t>
            </a:r>
            <a:endParaRPr lang="en-IN" dirty="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dirty="0"/>
              <a:t>Decision Tree</a:t>
            </a:r>
            <a:endParaRPr lang="en-IN" dirty="0"/>
          </a:p>
        </p:txBody>
      </p:sp>
      <p:sp>
        <p:nvSpPr>
          <p:cNvPr id="3" name="Content Placeholder 2"/>
          <p:cNvSpPr>
            <a:spLocks noGrp="1"/>
          </p:cNvSpPr>
          <p:nvPr>
            <p:ph idx="1"/>
          </p:nvPr>
        </p:nvSpPr>
        <p:spPr>
          <a:xfrm>
            <a:off x="457200" y="764704"/>
            <a:ext cx="8229600" cy="5818658"/>
          </a:xfrm>
        </p:spPr>
        <p:txBody>
          <a:bodyPr>
            <a:normAutofit/>
          </a:bodyPr>
          <a:lstStyle/>
          <a:p>
            <a:r>
              <a:rPr lang="en-US" sz="2000" b="0" i="0" dirty="0">
                <a:solidFill>
                  <a:srgbClr val="111111"/>
                </a:solidFill>
                <a:effectLst/>
                <a:latin typeface="Open Sans"/>
              </a:rPr>
              <a:t>In Decision Trees, for predicting a class label for a record we start from the </a:t>
            </a:r>
            <a:r>
              <a:rPr lang="en-US" sz="2000" b="1" i="0" dirty="0">
                <a:solidFill>
                  <a:srgbClr val="111111"/>
                </a:solidFill>
                <a:effectLst/>
                <a:latin typeface="Open Sans"/>
              </a:rPr>
              <a:t>root</a:t>
            </a:r>
            <a:r>
              <a:rPr lang="en-US" sz="2000" b="0" i="0" dirty="0">
                <a:solidFill>
                  <a:srgbClr val="111111"/>
                </a:solidFill>
                <a:effectLst/>
                <a:latin typeface="Open Sans"/>
              </a:rPr>
              <a:t> of the tree. We compare the values of the root attribute with the record’s attribute. On the basis of comparison, we follow the branch corresponding to that value and jump to the next node.</a:t>
            </a:r>
            <a:endParaRPr lang="en-US" sz="2000" b="0" i="0" dirty="0">
              <a:solidFill>
                <a:srgbClr val="111111"/>
              </a:solidFill>
              <a:effectLst/>
              <a:latin typeface="Open Sans"/>
            </a:endParaRPr>
          </a:p>
          <a:p>
            <a:endParaRPr lang="en-IN" sz="2000" dirty="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39552" y="908720"/>
            <a:ext cx="8136904" cy="54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05333" y="2070324"/>
            <a:ext cx="7733333" cy="3580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949280"/>
          </a:xfrm>
        </p:spPr>
        <p:txBody>
          <a:bodyPr/>
          <a:lstStyle/>
          <a:p>
            <a:r>
              <a:rPr lang="en-US" b="0" i="0" dirty="0">
                <a:solidFill>
                  <a:srgbClr val="40424E"/>
                </a:solidFill>
                <a:effectLst/>
                <a:latin typeface="urw-din"/>
              </a:rPr>
              <a:t>In Decision Tree the major challenge is to identification of the attribute for the root node in each level. This process is known as attribute selection. We have two popular attribute selection measures:</a:t>
            </a:r>
            <a:endParaRPr lang="en-US" b="0" i="0" dirty="0">
              <a:solidFill>
                <a:srgbClr val="40424E"/>
              </a:solidFill>
              <a:effectLst/>
              <a:latin typeface="urw-din"/>
            </a:endParaRPr>
          </a:p>
          <a:p>
            <a:pPr algn="l" fontAlgn="base">
              <a:buFont typeface="+mj-lt"/>
              <a:buAutoNum type="arabicPeriod"/>
            </a:pPr>
            <a:r>
              <a:rPr lang="en-IN" b="0" i="0" dirty="0">
                <a:solidFill>
                  <a:srgbClr val="40424E"/>
                </a:solidFill>
                <a:effectLst/>
                <a:latin typeface="urw-din"/>
              </a:rPr>
              <a:t>Information Gain</a:t>
            </a:r>
            <a:endParaRPr lang="en-IN" b="0" i="0" dirty="0">
              <a:solidFill>
                <a:srgbClr val="40424E"/>
              </a:solidFill>
              <a:effectLst/>
              <a:latin typeface="urw-din"/>
            </a:endParaRPr>
          </a:p>
          <a:p>
            <a:pPr algn="l" fontAlgn="base">
              <a:buFont typeface="+mj-lt"/>
              <a:buAutoNum type="arabicPeriod"/>
            </a:pPr>
            <a:r>
              <a:rPr lang="en-IN" b="0" i="0" dirty="0">
                <a:solidFill>
                  <a:srgbClr val="40424E"/>
                </a:solidFill>
                <a:effectLst/>
                <a:latin typeface="urw-din"/>
              </a:rPr>
              <a:t>Gini Index</a:t>
            </a:r>
            <a:endParaRPr lang="en-IN" b="0" i="0" dirty="0">
              <a:solidFill>
                <a:srgbClr val="40424E"/>
              </a:solidFill>
              <a:effectLst/>
              <a:latin typeface="urw-din"/>
            </a:endParaRPr>
          </a:p>
          <a:p>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lnSpcReduction="10000"/>
          </a:bodyPr>
          <a:lstStyle/>
          <a:p>
            <a:r>
              <a:rPr lang="en-US" b="0" i="0" dirty="0">
                <a:solidFill>
                  <a:srgbClr val="000000"/>
                </a:solidFill>
                <a:effectLst/>
                <a:latin typeface="Verdana" panose="020B0604030504040204" pitchFamily="34" charset="0"/>
              </a:rPr>
              <a:t>Join two 2-D arrays along rows (axis=1):</a:t>
            </a:r>
            <a:endParaRPr lang="en-US" b="0" i="0" dirty="0">
              <a:solidFill>
                <a:srgbClr val="000000"/>
              </a:solidFill>
              <a:effectLst/>
              <a:latin typeface="Verdana" panose="020B0604030504040204" pitchFamily="34" charset="0"/>
            </a:endParaRPr>
          </a:p>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numpy</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as</a:t>
            </a:r>
            <a:r>
              <a:rPr lang="en-IN" b="0" i="0" dirty="0">
                <a:solidFill>
                  <a:srgbClr val="000000"/>
                </a:solidFill>
                <a:effectLst/>
                <a:latin typeface="Consolas" panose="020B0609020204030204" pitchFamily="49" charset="0"/>
              </a:rPr>
              <a:t> np</a:t>
            </a:r>
            <a:br>
              <a:rPr lang="en-IN" dirty="0"/>
            </a:br>
            <a:br>
              <a:rPr lang="en-IN" dirty="0"/>
            </a:br>
            <a:r>
              <a:rPr lang="en-IN" b="0" i="0" dirty="0">
                <a:solidFill>
                  <a:srgbClr val="000000"/>
                </a:solidFill>
                <a:effectLst/>
                <a:latin typeface="Consolas" panose="020B0609020204030204" pitchFamily="49" charset="0"/>
              </a:rPr>
              <a:t>arr1 = </a:t>
            </a:r>
            <a:r>
              <a:rPr lang="en-IN" b="0" i="0" dirty="0" err="1">
                <a:solidFill>
                  <a:srgbClr val="000000"/>
                </a:solidFill>
                <a:effectLst/>
                <a:latin typeface="Consolas" panose="020B0609020204030204" pitchFamily="49" charset="0"/>
              </a:rPr>
              <a:t>np.array</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00"/>
                </a:solidFill>
                <a:effectLst/>
                <a:latin typeface="Consolas" panose="020B0609020204030204" pitchFamily="49" charset="0"/>
              </a:rPr>
              <a:t>arr2 = </a:t>
            </a:r>
            <a:r>
              <a:rPr lang="en-IN" b="0" i="0" dirty="0" err="1">
                <a:solidFill>
                  <a:srgbClr val="000000"/>
                </a:solidFill>
                <a:effectLst/>
                <a:latin typeface="Consolas" panose="020B0609020204030204" pitchFamily="49" charset="0"/>
              </a:rPr>
              <a:t>np.array</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5</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6</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7</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8</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arr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np.concatenate</a:t>
            </a:r>
            <a:r>
              <a:rPr lang="en-IN" b="0" i="0" dirty="0">
                <a:solidFill>
                  <a:srgbClr val="000000"/>
                </a:solidFill>
                <a:effectLst/>
                <a:latin typeface="Consolas" panose="020B0609020204030204" pitchFamily="49" charset="0"/>
              </a:rPr>
              <a:t>((arr1, arr2), axis=</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arr</a:t>
            </a:r>
            <a:r>
              <a:rPr lang="en-IN"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0383"/>
            <a:ext cx="8229600" cy="6317273"/>
          </a:xfrm>
        </p:spPr>
        <p:txBody>
          <a:bodyPr/>
          <a:lstStyle/>
          <a:p>
            <a:r>
              <a:rPr lang="en-IN" b="1" i="0" dirty="0">
                <a:solidFill>
                  <a:srgbClr val="40424E"/>
                </a:solidFill>
                <a:effectLst/>
                <a:latin typeface="urw-din"/>
              </a:rPr>
              <a:t>Entropy</a:t>
            </a:r>
            <a:endParaRPr lang="en-IN" b="1" i="0" dirty="0">
              <a:solidFill>
                <a:srgbClr val="40424E"/>
              </a:solidFill>
              <a:effectLst/>
              <a:latin typeface="urw-din"/>
            </a:endParaRPr>
          </a:p>
          <a:p>
            <a:pPr lvl="1"/>
            <a:r>
              <a:rPr lang="en-US" b="0" i="0" dirty="0">
                <a:solidFill>
                  <a:srgbClr val="40424E"/>
                </a:solidFill>
                <a:effectLst/>
                <a:latin typeface="urw-din"/>
              </a:rPr>
              <a:t>Entropy is the measure of uncertainty of a random variable, it characterizes the impurity of an arbitrary collection of examples. The higher the entropy more the information content.</a:t>
            </a:r>
            <a:endParaRPr lang="en-US" b="0" i="0" dirty="0">
              <a:solidFill>
                <a:srgbClr val="40424E"/>
              </a:solidFill>
              <a:effectLst/>
              <a:latin typeface="urw-din"/>
            </a:endParaRPr>
          </a:p>
          <a:p>
            <a:pPr lvl="1"/>
            <a:endParaRPr lang="en-US" dirty="0">
              <a:solidFill>
                <a:srgbClr val="40424E"/>
              </a:solidFill>
              <a:latin typeface="urw-din"/>
            </a:endParaRPr>
          </a:p>
          <a:p>
            <a:pPr lvl="1"/>
            <a:r>
              <a:rPr lang="en-IN" dirty="0"/>
              <a:t>For the set X={</a:t>
            </a:r>
            <a:r>
              <a:rPr lang="en-IN" dirty="0" err="1"/>
              <a:t>a,a,a,b,b,b,b,b</a:t>
            </a:r>
            <a:r>
              <a:rPr lang="en-IN" dirty="0"/>
              <a:t>}</a:t>
            </a:r>
            <a:endParaRPr lang="en-IN" dirty="0"/>
          </a:p>
          <a:p>
            <a:pPr lvl="1"/>
            <a:r>
              <a:rPr lang="en-IN" dirty="0"/>
              <a:t>Total instances:8</a:t>
            </a:r>
            <a:endParaRPr lang="en-IN" dirty="0"/>
          </a:p>
          <a:p>
            <a:pPr lvl="1"/>
            <a:r>
              <a:rPr lang="en-IN" dirty="0"/>
              <a:t>Instances of b:5</a:t>
            </a:r>
            <a:endParaRPr lang="en-IN" dirty="0"/>
          </a:p>
          <a:p>
            <a:pPr lvl="1"/>
            <a:r>
              <a:rPr lang="en-IN" dirty="0"/>
              <a:t>Instances of a:3</a:t>
            </a:r>
            <a:endParaRPr lang="en-IN" dirty="0"/>
          </a:p>
          <a:p>
            <a:pPr lvl="1"/>
            <a:r>
              <a:rPr lang="en-IN" dirty="0" err="1"/>
              <a:t>EntropyH</a:t>
            </a:r>
            <a:r>
              <a:rPr lang="en-IN" dirty="0"/>
              <a:t>(X)= -[(3/8)log3/8+(5/8)log(5/8)]</a:t>
            </a:r>
            <a:endParaRPr lang="en-IN" dirty="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lstStyle/>
          <a:p>
            <a:r>
              <a:rPr lang="en-US" b="0" i="0" dirty="0">
                <a:solidFill>
                  <a:srgbClr val="555555"/>
                </a:solidFill>
                <a:effectLst/>
                <a:latin typeface="Helvetica Neue"/>
              </a:rPr>
              <a:t>Information gain calculates the reduction in entropy or surprise from transforming a dataset in some way.</a:t>
            </a:r>
            <a:endParaRPr lang="en-US" b="0" i="0" dirty="0">
              <a:solidFill>
                <a:srgbClr val="555555"/>
              </a:solidFill>
              <a:effectLst/>
              <a:latin typeface="Helvetica Neue"/>
            </a:endParaRPr>
          </a:p>
          <a:p>
            <a:r>
              <a:rPr lang="en-US" b="0" i="0" dirty="0">
                <a:solidFill>
                  <a:srgbClr val="555555"/>
                </a:solidFill>
                <a:effectLst/>
                <a:latin typeface="Helvetica Neue"/>
              </a:rPr>
              <a:t>It is commonly used in the construction of decision trees from a training dataset, by evaluating the information gain for each variable, and selecting the variable that maximizes the information gain, which in turn minimizes the entropy and best splits the dataset into groups for effective classification.</a:t>
            </a:r>
            <a:endParaRPr lang="en-IN"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624" y="476672"/>
            <a:ext cx="5472608" cy="369332"/>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Example of a decision tree</a:t>
            </a:r>
            <a:endParaRPr lang="en-US" b="0" i="0" dirty="0">
              <a:solidFill>
                <a:srgbClr val="222222"/>
              </a:solidFill>
              <a:effectLst/>
              <a:latin typeface="Lato" panose="020F0502020204030203" pitchFamily="34" charset="0"/>
            </a:endParaRPr>
          </a:p>
        </p:txBody>
      </p:sp>
      <p:sp>
        <p:nvSpPr>
          <p:cNvPr id="6" name="TextBox 5"/>
          <p:cNvSpPr txBox="1"/>
          <p:nvPr/>
        </p:nvSpPr>
        <p:spPr>
          <a:xfrm>
            <a:off x="683568" y="1124744"/>
            <a:ext cx="7355532" cy="369332"/>
          </a:xfrm>
          <a:prstGeom prst="rect">
            <a:avLst/>
          </a:prstGeom>
          <a:noFill/>
        </p:spPr>
        <p:txBody>
          <a:bodyPr wrap="square">
            <a:spAutoFit/>
          </a:bodyPr>
          <a:lstStyle/>
          <a:p>
            <a:r>
              <a:rPr lang="en-US" b="0" i="0" dirty="0">
                <a:solidFill>
                  <a:srgbClr val="222222"/>
                </a:solidFill>
                <a:effectLst/>
                <a:latin typeface="Lato" panose="020F0502020204030203" pitchFamily="34" charset="0"/>
              </a:rPr>
              <a:t>Let’s understand decision trees with the help of an example.</a:t>
            </a:r>
            <a:endParaRPr lang="en-IN" dirty="0"/>
          </a:p>
        </p:txBody>
      </p:sp>
      <p:pic>
        <p:nvPicPr>
          <p:cNvPr id="8" name="Content Placeholder 7"/>
          <p:cNvPicPr>
            <a:picLocks noGrp="1" noChangeAspect="1"/>
          </p:cNvPicPr>
          <p:nvPr>
            <p:ph idx="1"/>
          </p:nvPr>
        </p:nvPicPr>
        <p:blipFill>
          <a:blip r:embed="rId1"/>
          <a:stretch>
            <a:fillRect/>
          </a:stretch>
        </p:blipFill>
        <p:spPr>
          <a:xfrm>
            <a:off x="1768266" y="1600200"/>
            <a:ext cx="5607468" cy="4525963"/>
          </a:xfrm>
          <a:prstGeom prst="rect">
            <a:avLst/>
          </a:prstGeom>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lstStyle/>
          <a:p>
            <a:r>
              <a:rPr lang="en-US" sz="2000" b="0" i="0" dirty="0">
                <a:solidFill>
                  <a:srgbClr val="222222"/>
                </a:solidFill>
                <a:effectLst/>
                <a:latin typeface="Lato" panose="020F0502020204030203" pitchFamily="34" charset="0"/>
              </a:rPr>
              <a:t>Decision trees are upside down which means the root is at the top and then this root is split into various several nodes.</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Decision trees are nothing but a bunch of if-else statements in layman terms. It checks if the condition is true and if it is then it goes to the next node attached to that decision.</a:t>
            </a:r>
            <a:endParaRPr lang="en-US" sz="18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In the below diagram the tree will first ask what is the weather? Is it sunny, cloudy, or rainy? If yes then it will go to the next feature which is humidity and wind. It will again check if there is a strong wind or weak, if it’s a weak wind and it’s rainy then the person may go and play.</a:t>
            </a:r>
            <a:endParaRPr lang="en-US" sz="1800" b="0" i="0" dirty="0">
              <a:solidFill>
                <a:srgbClr val="222222"/>
              </a:solidFill>
              <a:effectLst/>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b="1" i="0" dirty="0">
                <a:solidFill>
                  <a:srgbClr val="222222"/>
                </a:solidFill>
                <a:effectLst/>
                <a:latin typeface="Lato" panose="020F0502020204030203" pitchFamily="34" charset="0"/>
              </a:rPr>
              <a:t>Entropy</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222222"/>
                </a:solidFill>
                <a:effectLst/>
                <a:latin typeface="Lato" panose="020F0502020204030203" pitchFamily="34" charset="0"/>
              </a:rPr>
              <a:t>Entropy is nothing but the uncertainty in our dataset or measure of disorder.</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Suppose you have a group of friends who decides which movie they can watch together on Sunday. There are 2 choices for movies, one is </a:t>
            </a:r>
            <a:r>
              <a:rPr lang="en-US" sz="2000" b="1" i="1" dirty="0">
                <a:solidFill>
                  <a:srgbClr val="222222"/>
                </a:solidFill>
                <a:effectLst/>
                <a:latin typeface="Lato" panose="020F0502020204030203" pitchFamily="34" charset="0"/>
              </a:rPr>
              <a:t>“Lucy”</a:t>
            </a:r>
            <a:r>
              <a:rPr lang="en-US" sz="2000" b="0" i="0" dirty="0">
                <a:solidFill>
                  <a:srgbClr val="222222"/>
                </a:solidFill>
                <a:effectLst/>
                <a:latin typeface="Lato" panose="020F0502020204030203" pitchFamily="34" charset="0"/>
              </a:rPr>
              <a:t> and the second is </a:t>
            </a:r>
            <a:r>
              <a:rPr lang="en-US" sz="2000" b="1" i="1" dirty="0">
                <a:solidFill>
                  <a:srgbClr val="222222"/>
                </a:solidFill>
                <a:effectLst/>
                <a:latin typeface="Lato" panose="020F0502020204030203" pitchFamily="34" charset="0"/>
              </a:rPr>
              <a:t>“Titanic”</a:t>
            </a:r>
            <a:r>
              <a:rPr lang="en-US" sz="2000" b="0" i="0" dirty="0">
                <a:solidFill>
                  <a:srgbClr val="222222"/>
                </a:solidFill>
                <a:effectLst/>
                <a:latin typeface="Lato" panose="020F0502020204030203" pitchFamily="34" charset="0"/>
              </a:rPr>
              <a:t> and now everyone has to tell their choice. After everyone gives their answer we see that </a:t>
            </a:r>
            <a:r>
              <a:rPr lang="en-US" sz="2000" b="0" i="1" dirty="0">
                <a:solidFill>
                  <a:srgbClr val="222222"/>
                </a:solidFill>
                <a:effectLst/>
                <a:latin typeface="Lato" panose="020F0502020204030203" pitchFamily="34" charset="0"/>
              </a:rPr>
              <a:t>“Lucy” gets 4 votes</a:t>
            </a:r>
            <a:r>
              <a:rPr lang="en-US" sz="2000" b="0" i="0" dirty="0">
                <a:solidFill>
                  <a:srgbClr val="222222"/>
                </a:solidFill>
                <a:effectLst/>
                <a:latin typeface="Lato" panose="020F0502020204030203" pitchFamily="34" charset="0"/>
              </a:rPr>
              <a:t> and </a:t>
            </a:r>
            <a:r>
              <a:rPr lang="en-US" sz="2000" b="0" i="1" dirty="0">
                <a:solidFill>
                  <a:srgbClr val="222222"/>
                </a:solidFill>
                <a:effectLst/>
                <a:latin typeface="Lato" panose="020F0502020204030203" pitchFamily="34" charset="0"/>
              </a:rPr>
              <a:t>“Titanic” gets 5 votes</a:t>
            </a:r>
            <a:r>
              <a:rPr lang="en-US" sz="2000" b="0" i="0" dirty="0">
                <a:solidFill>
                  <a:srgbClr val="222222"/>
                </a:solidFill>
                <a:effectLst/>
                <a:latin typeface="Lato" panose="020F0502020204030203" pitchFamily="34" charset="0"/>
              </a:rPr>
              <a:t>. Which movie do we watch now? Isn’t it hard to choose 1 movie now because the votes for both the movies are somewhat equal.</a:t>
            </a:r>
            <a:endParaRPr lang="en-US" sz="2000" b="0" i="0" dirty="0">
              <a:solidFill>
                <a:srgbClr val="222222"/>
              </a:solidFill>
              <a:effectLst/>
              <a:latin typeface="Lato" panose="020F0502020204030203" pitchFamily="34" charset="0"/>
            </a:endParaRPr>
          </a:p>
          <a:p>
            <a:r>
              <a:rPr lang="en-US" sz="1200" b="0" i="0" dirty="0">
                <a:solidFill>
                  <a:srgbClr val="222222"/>
                </a:solidFill>
                <a:effectLst/>
                <a:latin typeface="Lato" panose="020F0502020204030203" pitchFamily="34" charset="0"/>
              </a:rPr>
              <a:t>This is exactly what we call </a:t>
            </a:r>
            <a:r>
              <a:rPr lang="en-US" sz="1200" b="0" i="0" dirty="0" err="1">
                <a:solidFill>
                  <a:srgbClr val="222222"/>
                </a:solidFill>
                <a:effectLst/>
                <a:latin typeface="Lato" panose="020F0502020204030203" pitchFamily="34" charset="0"/>
              </a:rPr>
              <a:t>disorderness</a:t>
            </a:r>
            <a:r>
              <a:rPr lang="en-US" sz="1200" b="0" i="0" dirty="0">
                <a:solidFill>
                  <a:srgbClr val="222222"/>
                </a:solidFill>
                <a:effectLst/>
                <a:latin typeface="Lato" panose="020F0502020204030203" pitchFamily="34" charset="0"/>
              </a:rPr>
              <a:t>, there is an equal number of votes for both the movies, and we can’t really decide which movie we should watch. It would have been much easier if the votes for “Lucy” were 8 and for “Titanic” it was 2. Here we could easily say that the majority of votes are for “Lucy” hence everyone will be watching this movie.</a:t>
            </a:r>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In a decision tree, the output is mostly “yes” or “no”</a:t>
            </a:r>
            <a:endParaRPr lang="en-US" sz="1200" b="0" i="0" dirty="0">
              <a:solidFill>
                <a:srgbClr val="222222"/>
              </a:solidFill>
              <a:effectLst/>
              <a:latin typeface="Lato" panose="020F0502020204030203" pitchFamily="34" charset="0"/>
            </a:endParaRPr>
          </a:p>
          <a:p>
            <a:endParaRPr lang="en-US" sz="12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The formula for Entropy is shown below:</a:t>
            </a:r>
            <a:endParaRPr lang="en-US" sz="1200" b="0" i="0" dirty="0">
              <a:solidFill>
                <a:srgbClr val="222222"/>
              </a:solidFill>
              <a:effectLst/>
              <a:latin typeface="Lato" panose="020F0502020204030203" pitchFamily="34" charset="0"/>
            </a:endParaRPr>
          </a:p>
          <a:p>
            <a:endParaRPr lang="en-IN" sz="2000" dirty="0"/>
          </a:p>
        </p:txBody>
      </p:sp>
      <p:pic>
        <p:nvPicPr>
          <p:cNvPr id="5" name="Picture 4"/>
          <p:cNvPicPr>
            <a:picLocks noChangeAspect="1"/>
          </p:cNvPicPr>
          <p:nvPr/>
        </p:nvPicPr>
        <p:blipFill>
          <a:blip r:embed="rId1"/>
          <a:stretch>
            <a:fillRect/>
          </a:stretch>
        </p:blipFill>
        <p:spPr>
          <a:xfrm>
            <a:off x="1691680" y="5229200"/>
            <a:ext cx="5372100" cy="619125"/>
          </a:xfrm>
          <a:prstGeom prst="rect">
            <a:avLst/>
          </a:prstGeom>
        </p:spPr>
      </p:pic>
      <p:sp>
        <p:nvSpPr>
          <p:cNvPr id="9" name="TextBox 8"/>
          <p:cNvSpPr txBox="1"/>
          <p:nvPr/>
        </p:nvSpPr>
        <p:spPr>
          <a:xfrm>
            <a:off x="992162" y="5664993"/>
            <a:ext cx="6244133" cy="923330"/>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Here p</a:t>
            </a:r>
            <a:r>
              <a:rPr lang="en-US" b="0" i="0" baseline="-25000" dirty="0">
                <a:solidFill>
                  <a:srgbClr val="222222"/>
                </a:solidFill>
                <a:effectLst/>
                <a:latin typeface="Lato" panose="020F0502020204030203" pitchFamily="34" charset="0"/>
              </a:rPr>
              <a:t>+</a:t>
            </a:r>
            <a:r>
              <a:rPr lang="en-US" b="0" i="0" dirty="0">
                <a:solidFill>
                  <a:srgbClr val="222222"/>
                </a:solidFill>
                <a:effectLst/>
                <a:latin typeface="Lato" panose="020F0502020204030203" pitchFamily="34" charset="0"/>
              </a:rPr>
              <a:t> is the probability of positive class</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p</a:t>
            </a:r>
            <a:r>
              <a:rPr lang="en-US" b="0" i="0" baseline="-25000" dirty="0">
                <a:solidFill>
                  <a:srgbClr val="222222"/>
                </a:solidFill>
                <a:effectLst/>
                <a:latin typeface="Lato" panose="020F0502020204030203" pitchFamily="34" charset="0"/>
              </a:rPr>
              <a:t>–</a:t>
            </a:r>
            <a:r>
              <a:rPr lang="en-US" b="0" i="0" dirty="0">
                <a:solidFill>
                  <a:srgbClr val="222222"/>
                </a:solidFill>
                <a:effectLst/>
                <a:latin typeface="Lato" panose="020F0502020204030203" pitchFamily="34" charset="0"/>
              </a:rPr>
              <a:t> is the probability of negative class</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S is the subset of the training example</a:t>
            </a:r>
            <a:endParaRPr lang="en-US" b="0" i="0" dirty="0">
              <a:solidFill>
                <a:srgbClr val="222222"/>
              </a:solidFill>
              <a:effectLst/>
              <a:latin typeface="Lato" panose="020F0502020204030203" pitchFamily="34" charset="0"/>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200" b="1" i="0" dirty="0">
                <a:solidFill>
                  <a:srgbClr val="222222"/>
                </a:solidFill>
                <a:effectLst/>
                <a:latin typeface="Lato" panose="020F0502020204030203" pitchFamily="34" charset="0"/>
              </a:rPr>
              <a:t>How do Decision Trees use Entropy?</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000" b="0" i="0" dirty="0">
                <a:solidFill>
                  <a:srgbClr val="222222"/>
                </a:solidFill>
                <a:effectLst/>
                <a:latin typeface="Lato" panose="020F0502020204030203" pitchFamily="34" charset="0"/>
              </a:rPr>
              <a:t>Entropy basically measures the impurity of a node. Impurity is the degree of randomness; it tells how random our data is. A </a:t>
            </a:r>
            <a:r>
              <a:rPr lang="en-US" sz="2000" b="1" i="0" dirty="0">
                <a:solidFill>
                  <a:srgbClr val="222222"/>
                </a:solidFill>
                <a:effectLst/>
                <a:latin typeface="Lato" panose="020F0502020204030203" pitchFamily="34" charset="0"/>
              </a:rPr>
              <a:t>pure sub-split</a:t>
            </a:r>
            <a:r>
              <a:rPr lang="en-US" sz="2000" b="0" i="0" dirty="0">
                <a:solidFill>
                  <a:srgbClr val="222222"/>
                </a:solidFill>
                <a:effectLst/>
                <a:latin typeface="Lato" panose="020F0502020204030203" pitchFamily="34" charset="0"/>
              </a:rPr>
              <a:t> means that either you should be getting “yes”, or you should be getting “no”.</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Suppose a </a:t>
            </a:r>
            <a:r>
              <a:rPr lang="en-US" sz="2000" b="0" i="1" dirty="0">
                <a:solidFill>
                  <a:srgbClr val="222222"/>
                </a:solidFill>
                <a:effectLst/>
                <a:latin typeface="Lato" panose="020F0502020204030203" pitchFamily="34" charset="0"/>
              </a:rPr>
              <a:t>feature</a:t>
            </a:r>
            <a:r>
              <a:rPr lang="en-US" sz="2000" b="0" i="0" dirty="0">
                <a:solidFill>
                  <a:srgbClr val="222222"/>
                </a:solidFill>
                <a:effectLst/>
                <a:latin typeface="Lato" panose="020F0502020204030203" pitchFamily="34" charset="0"/>
              </a:rPr>
              <a:t> has 8 “yes” and 4 “no” initially, after the first split the left node</a:t>
            </a:r>
            <a:r>
              <a:rPr lang="en-US" sz="2000" b="0" i="1" dirty="0">
                <a:solidFill>
                  <a:srgbClr val="222222"/>
                </a:solidFill>
                <a:effectLst/>
                <a:latin typeface="Lato" panose="020F0502020204030203" pitchFamily="34" charset="0"/>
              </a:rPr>
              <a:t> gets 5 ‘yes’ and 2 ‘no’</a:t>
            </a:r>
            <a:r>
              <a:rPr lang="en-US" sz="2000" b="0" i="0" dirty="0">
                <a:solidFill>
                  <a:srgbClr val="222222"/>
                </a:solidFill>
                <a:effectLst/>
                <a:latin typeface="Lato" panose="020F0502020204030203" pitchFamily="34" charset="0"/>
              </a:rPr>
              <a:t> whereas right node</a:t>
            </a:r>
            <a:r>
              <a:rPr lang="en-US" sz="2000" b="0" i="1" dirty="0">
                <a:solidFill>
                  <a:srgbClr val="222222"/>
                </a:solidFill>
                <a:effectLst/>
                <a:latin typeface="Lato" panose="020F0502020204030203" pitchFamily="34" charset="0"/>
              </a:rPr>
              <a:t> gets 3 ‘yes’ and 2 ‘no’.</a:t>
            </a:r>
            <a:endParaRPr lang="en-US" sz="2000" b="0" i="1"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We see here the split is not pure, why? Because we can still see some negative classes in both the nodes. In order to make a decision tree, we need to calculate the impurity of each split, and when the purity is 100%, we make it as a leaf node.</a:t>
            </a:r>
            <a:endParaRPr lang="en-US" sz="2000" b="0" i="0" dirty="0">
              <a:solidFill>
                <a:srgbClr val="222222"/>
              </a:solidFill>
              <a:effectLst/>
              <a:latin typeface="Lato" panose="020F0502020204030203" pitchFamily="34" charset="0"/>
            </a:endParaRPr>
          </a:p>
          <a:p>
            <a:r>
              <a:rPr lang="en-US" sz="1200" b="0" i="0" dirty="0">
                <a:solidFill>
                  <a:srgbClr val="222222"/>
                </a:solidFill>
                <a:effectLst/>
                <a:latin typeface="Lato" panose="020F0502020204030203" pitchFamily="34" charset="0"/>
              </a:rPr>
              <a:t>To check the impurity of feature 2 and feature 3 we will take the help for Entropy formula.</a:t>
            </a:r>
            <a:endParaRPr lang="en-US" sz="1200" b="0" i="0" dirty="0">
              <a:solidFill>
                <a:srgbClr val="222222"/>
              </a:solidFill>
              <a:effectLst/>
              <a:latin typeface="Lato" panose="020F0502020204030203" pitchFamily="34" charset="0"/>
            </a:endParaRPr>
          </a:p>
          <a:p>
            <a:endParaRPr lang="en-US" sz="1200" dirty="0">
              <a:solidFill>
                <a:srgbClr val="222222"/>
              </a:solidFill>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07504" y="332656"/>
            <a:ext cx="8147248" cy="4248471"/>
          </a:xfrm>
          <a:prstGeom prst="rect">
            <a:avLst/>
          </a:prstGeom>
        </p:spPr>
      </p:pic>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331639" y="1772816"/>
            <a:ext cx="6504801" cy="3456384"/>
          </a:xfrm>
          <a:prstGeom prst="rect">
            <a:avLst/>
          </a:prstGeom>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normAutofit/>
          </a:bodyPr>
          <a:lstStyle/>
          <a:p>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We can clearly see from the tree itself that left node has low entropy or more purity than right node since left node has a greater number of “yes” and it is easy to decide here.</a:t>
            </a:r>
            <a:endParaRPr lang="en-IN" sz="2000" dirty="0"/>
          </a:p>
        </p:txBody>
      </p:sp>
      <p:pic>
        <p:nvPicPr>
          <p:cNvPr id="4" name="Picture 3"/>
          <p:cNvPicPr>
            <a:picLocks noChangeAspect="1"/>
          </p:cNvPicPr>
          <p:nvPr/>
        </p:nvPicPr>
        <p:blipFill>
          <a:blip r:embed="rId1"/>
          <a:stretch>
            <a:fillRect/>
          </a:stretch>
        </p:blipFill>
        <p:spPr>
          <a:xfrm>
            <a:off x="899592" y="876622"/>
            <a:ext cx="5505450" cy="2232248"/>
          </a:xfrm>
          <a:prstGeom prst="rect">
            <a:avLst/>
          </a:prstGeom>
        </p:spPr>
      </p:pic>
      <p:sp>
        <p:nvSpPr>
          <p:cNvPr id="6" name="TextBox 5"/>
          <p:cNvSpPr txBox="1"/>
          <p:nvPr/>
        </p:nvSpPr>
        <p:spPr>
          <a:xfrm>
            <a:off x="611560" y="5097958"/>
            <a:ext cx="7416824" cy="1754326"/>
          </a:xfrm>
          <a:prstGeom prst="rect">
            <a:avLst/>
          </a:prstGeom>
          <a:noFill/>
        </p:spPr>
        <p:txBody>
          <a:bodyPr wrap="square">
            <a:spAutoFit/>
          </a:bodyPr>
          <a:lstStyle/>
          <a:p>
            <a:r>
              <a:rPr lang="en-US" b="0" i="0" dirty="0">
                <a:solidFill>
                  <a:srgbClr val="222222"/>
                </a:solidFill>
                <a:effectLst/>
                <a:latin typeface="Lato" panose="020F0502020204030203" pitchFamily="34" charset="0"/>
              </a:rPr>
              <a:t>Always remember that the higher the Entropy, the lower will be the purity and the higher will be the impurity.</a:t>
            </a:r>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As mentioned earlier the goal of machine learning is to decrease the uncertainty or impurity in the dataset, here by using the entropy we are getting the impurity of a particular node, we don’t know if the parent entropy or the entropy of a particular node has decreased or not.</a:t>
            </a:r>
            <a:endParaRPr lang="en-IN" dirty="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lstStyle/>
          <a:p>
            <a:r>
              <a:rPr lang="en-US" sz="2000" b="0" i="0" dirty="0">
                <a:solidFill>
                  <a:srgbClr val="222222"/>
                </a:solidFill>
                <a:effectLst/>
                <a:latin typeface="Lato" panose="020F0502020204030203" pitchFamily="34" charset="0"/>
              </a:rPr>
              <a:t>For this, we bring a new metric called “Information gain” which tells us how much the parent entropy has decreased after splitting it with some feature.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Splitting NumPy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000000"/>
                </a:solidFill>
                <a:effectLst/>
                <a:latin typeface="Verdana" panose="020B0604030504040204" pitchFamily="34" charset="0"/>
              </a:rPr>
              <a:t>Splitting is reverse operation of Joining.</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Joining merges multiple arrays into one and Splitting breaks one array into multiple.</a:t>
            </a:r>
            <a:endParaRPr lang="en-US" sz="2000" b="0" i="0" dirty="0">
              <a:solidFill>
                <a:srgbClr val="000000"/>
              </a:solidFill>
              <a:effectLst/>
              <a:latin typeface="Verdana" panose="020B0604030504040204" pitchFamily="34" charset="0"/>
            </a:endParaRPr>
          </a:p>
          <a:p>
            <a:r>
              <a:rPr lang="en-IN" sz="2400" b="0" i="0" dirty="0">
                <a:solidFill>
                  <a:srgbClr val="000000"/>
                </a:solidFill>
                <a:effectLst/>
                <a:latin typeface="Verdana" panose="020B0604030504040204" pitchFamily="34" charset="0"/>
              </a:rPr>
              <a:t>We use</a:t>
            </a:r>
            <a:r>
              <a:rPr lang="en-US" sz="2400" dirty="0">
                <a:solidFill>
                  <a:srgbClr val="000000"/>
                </a:solidFill>
                <a:latin typeface="Verdana" panose="020B0604030504040204" pitchFamily="34" charset="0"/>
              </a:rPr>
              <a:t> </a:t>
            </a:r>
            <a:r>
              <a:rPr lang="en-US" sz="2400" dirty="0" err="1">
                <a:solidFill>
                  <a:srgbClr val="000000"/>
                </a:solidFill>
                <a:latin typeface="Verdana" panose="020B0604030504040204" pitchFamily="34" charset="0"/>
              </a:rPr>
              <a:t>array_split</a:t>
            </a:r>
            <a:r>
              <a:rPr lang="en-US" sz="2400" dirty="0">
                <a:solidFill>
                  <a:srgbClr val="000000"/>
                </a:solidFill>
                <a:latin typeface="Verdana" panose="020B0604030504040204" pitchFamily="34" charset="0"/>
              </a:rPr>
              <a:t>() </a:t>
            </a:r>
            <a:r>
              <a:rPr lang="en-US" sz="2400" b="0" i="0" dirty="0">
                <a:solidFill>
                  <a:srgbClr val="000000"/>
                </a:solidFill>
                <a:effectLst/>
                <a:latin typeface="Verdana" panose="020B0604030504040204" pitchFamily="34" charset="0"/>
              </a:rPr>
              <a:t>for splitting arrays, we pass it the array we want to split and the number of splits.</a:t>
            </a:r>
            <a:endParaRPr lang="en-US" sz="2400" dirty="0">
              <a:solidFill>
                <a:srgbClr val="000000"/>
              </a:solidFill>
              <a:latin typeface="Verdana" panose="020B0604030504040204" pitchFamily="34" charset="0"/>
            </a:endParaRPr>
          </a:p>
          <a:p>
            <a:r>
              <a:rPr lang="en-US" sz="2400" b="0" i="0" dirty="0">
                <a:solidFill>
                  <a:srgbClr val="000000"/>
                </a:solidFill>
                <a:effectLst/>
                <a:latin typeface="Verdana" panose="020B0604030504040204" pitchFamily="34" charset="0"/>
              </a:rPr>
              <a:t>Split the array in 3 parts:</a:t>
            </a:r>
            <a:endParaRPr lang="en-US" sz="2400" b="0" i="0" dirty="0">
              <a:solidFill>
                <a:srgbClr val="000000"/>
              </a:solidFill>
              <a:effectLst/>
              <a:latin typeface="Verdana" panose="020B0604030504040204" pitchFamily="34" charset="0"/>
            </a:endParaRPr>
          </a:p>
          <a:p>
            <a:r>
              <a:rPr lang="en-US" sz="2400" b="0" i="0" dirty="0">
                <a:solidFill>
                  <a:srgbClr val="0000CD"/>
                </a:solidFill>
                <a:effectLst/>
                <a:latin typeface="Consolas" panose="020B0609020204030204" pitchFamily="49" charset="0"/>
              </a:rPr>
              <a:t>import</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numpy</a:t>
            </a: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as</a:t>
            </a:r>
            <a:r>
              <a:rPr lang="en-US" sz="2400" b="0" i="0" dirty="0">
                <a:solidFill>
                  <a:srgbClr val="000000"/>
                </a:solidFill>
                <a:effectLst/>
                <a:latin typeface="Consolas" panose="020B0609020204030204" pitchFamily="49" charset="0"/>
              </a:rPr>
              <a:t> np</a:t>
            </a:r>
            <a:br>
              <a:rPr lang="en-US" sz="2400" dirty="0"/>
            </a:br>
            <a:br>
              <a:rPr lang="en-US" sz="2400" dirty="0"/>
            </a:br>
            <a:r>
              <a:rPr lang="en-US" sz="2400" b="0" i="0" dirty="0" err="1">
                <a:solidFill>
                  <a:srgbClr val="000000"/>
                </a:solidFill>
                <a:effectLst/>
                <a:latin typeface="Consolas" panose="020B0609020204030204" pitchFamily="49" charset="0"/>
              </a:rPr>
              <a:t>arr</a:t>
            </a:r>
            <a:r>
              <a:rPr lang="en-US" sz="2400" b="0" i="0" dirty="0">
                <a:solidFill>
                  <a:srgbClr val="000000"/>
                </a:solidFill>
                <a:effectLst/>
                <a:latin typeface="Consolas" panose="020B0609020204030204" pitchFamily="49" charset="0"/>
              </a:rPr>
              <a:t> = </a:t>
            </a:r>
            <a:r>
              <a:rPr lang="en-US" sz="2400" b="0" i="0" dirty="0" err="1">
                <a:solidFill>
                  <a:srgbClr val="000000"/>
                </a:solidFill>
                <a:effectLst/>
                <a:latin typeface="Consolas" panose="020B0609020204030204" pitchFamily="49" charset="0"/>
              </a:rPr>
              <a:t>np.array</a:t>
            </a:r>
            <a:r>
              <a:rPr lang="en-US" sz="2400" b="0" i="0" dirty="0">
                <a:solidFill>
                  <a:srgbClr val="000000"/>
                </a:solidFill>
                <a:effectLst/>
                <a:latin typeface="Consolas" panose="020B0609020204030204" pitchFamily="49" charset="0"/>
              </a:rPr>
              <a:t>([</a:t>
            </a:r>
            <a:r>
              <a:rPr lang="en-US" sz="2400" b="0" i="0" dirty="0">
                <a:solidFill>
                  <a:srgbClr val="FF0000"/>
                </a:solidFill>
                <a:effectLst/>
                <a:latin typeface="Consolas" panose="020B0609020204030204" pitchFamily="49" charset="0"/>
              </a:rPr>
              <a:t>1</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4</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5</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6</a:t>
            </a:r>
            <a:r>
              <a:rPr lang="en-US" sz="2400" b="0" i="0" dirty="0">
                <a:solidFill>
                  <a:srgbClr val="000000"/>
                </a:solidFill>
                <a:effectLst/>
                <a:latin typeface="Consolas" panose="020B0609020204030204" pitchFamily="49" charset="0"/>
              </a:rPr>
              <a:t>])</a:t>
            </a:r>
            <a:br>
              <a:rPr lang="en-US" sz="2400" dirty="0"/>
            </a:br>
            <a:br>
              <a:rPr lang="en-US" sz="2400" dirty="0"/>
            </a:br>
            <a:r>
              <a:rPr lang="en-US" sz="2400" b="0" i="0" dirty="0" err="1">
                <a:solidFill>
                  <a:srgbClr val="000000"/>
                </a:solidFill>
                <a:effectLst/>
                <a:latin typeface="Consolas" panose="020B0609020204030204" pitchFamily="49" charset="0"/>
              </a:rPr>
              <a:t>newarr</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np.array_split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arr</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a:t>
            </a:r>
            <a:br>
              <a:rPr lang="en-US" sz="2400" dirty="0"/>
            </a:b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newarr</a:t>
            </a:r>
            <a:r>
              <a:rPr lang="en-US" sz="2400" b="0" i="0" dirty="0">
                <a:solidFill>
                  <a:srgbClr val="000000"/>
                </a:solidFill>
                <a:effectLst/>
                <a:latin typeface="Consolas" panose="020B0609020204030204" pitchFamily="49" charset="0"/>
              </a:rPr>
              <a:t>)</a:t>
            </a:r>
            <a:endParaRPr lang="en-IN" sz="2400"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92500" lnSpcReduction="20000"/>
          </a:bodyPr>
          <a:lstStyle/>
          <a:p>
            <a:r>
              <a:rPr lang="en-US" sz="1800" b="0" i="0" dirty="0">
                <a:solidFill>
                  <a:srgbClr val="292929"/>
                </a:solidFill>
                <a:effectLst/>
                <a:latin typeface="charter"/>
              </a:rPr>
              <a:t>let’s calculate the entropy of each parent node and child nodes:</a:t>
            </a:r>
            <a:endParaRPr lang="en-US" sz="1800" b="0" i="0" dirty="0">
              <a:solidFill>
                <a:srgbClr val="292929"/>
              </a:solidFill>
              <a:effectLst/>
              <a:latin typeface="charter"/>
            </a:endParaRPr>
          </a:p>
          <a:p>
            <a:pPr algn="l"/>
            <a:r>
              <a:rPr lang="en-IN" sz="1800" b="0" i="0" dirty="0">
                <a:solidFill>
                  <a:srgbClr val="292929"/>
                </a:solidFill>
                <a:effectLst/>
                <a:latin typeface="charter"/>
              </a:rPr>
              <a:t>E(Parent Node) = -[P(tennis)log(base2)P(tennis)</a:t>
            </a:r>
            <a:endParaRPr lang="en-IN" sz="1800" b="0" i="0" dirty="0">
              <a:solidFill>
                <a:srgbClr val="292929"/>
              </a:solidFill>
              <a:effectLst/>
              <a:latin typeface="charter"/>
            </a:endParaRPr>
          </a:p>
          <a:p>
            <a:pPr algn="l"/>
            <a:r>
              <a:rPr lang="en-IN" sz="1800" b="0" i="0" dirty="0">
                <a:solidFill>
                  <a:srgbClr val="292929"/>
                </a:solidFill>
                <a:effectLst/>
                <a:latin typeface="charter"/>
              </a:rPr>
              <a:t>+ P(Home)log(base2)P(Home)]</a:t>
            </a:r>
            <a:endParaRPr lang="en-IN" sz="1800" b="0" i="0" dirty="0">
              <a:solidFill>
                <a:srgbClr val="292929"/>
              </a:solidFill>
              <a:effectLst/>
              <a:latin typeface="charter"/>
            </a:endParaRPr>
          </a:p>
          <a:p>
            <a:pPr algn="l"/>
            <a:r>
              <a:rPr lang="en-IN" sz="1800" b="0" i="0" dirty="0">
                <a:solidFill>
                  <a:srgbClr val="292929"/>
                </a:solidFill>
                <a:effectLst/>
                <a:latin typeface="charter"/>
              </a:rPr>
              <a:t>= — [(1/2)log(base2)(1/2) + (1/2)log(base2)(1/2)]</a:t>
            </a:r>
            <a:endParaRPr lang="en-IN" sz="1800" b="0" i="0" dirty="0">
              <a:solidFill>
                <a:srgbClr val="292929"/>
              </a:solidFill>
              <a:effectLst/>
              <a:latin typeface="charter"/>
            </a:endParaRPr>
          </a:p>
          <a:p>
            <a:pPr algn="l"/>
            <a:r>
              <a:rPr lang="en-IN" sz="1800" b="0" i="0" dirty="0">
                <a:solidFill>
                  <a:srgbClr val="292929"/>
                </a:solidFill>
                <a:effectLst/>
                <a:latin typeface="charter"/>
              </a:rPr>
              <a:t>= 1</a:t>
            </a:r>
            <a:endParaRPr lang="en-IN" sz="1800" b="0" i="0" dirty="0">
              <a:solidFill>
                <a:srgbClr val="292929"/>
              </a:solidFill>
              <a:effectLst/>
              <a:latin typeface="charter"/>
            </a:endParaRPr>
          </a:p>
          <a:p>
            <a:r>
              <a:rPr lang="en-US" b="0" i="0" dirty="0">
                <a:solidFill>
                  <a:srgbClr val="292929"/>
                </a:solidFill>
                <a:effectLst/>
                <a:latin typeface="charter"/>
              </a:rPr>
              <a:t>Since P(tennis) = 1/2 and P(Home) = ½</a:t>
            </a:r>
            <a:endParaRPr lang="en-US" b="0" i="0" dirty="0">
              <a:solidFill>
                <a:srgbClr val="292929"/>
              </a:solidFill>
              <a:effectLst/>
              <a:latin typeface="charter"/>
            </a:endParaRPr>
          </a:p>
          <a:p>
            <a:r>
              <a:rPr lang="en-US" b="0" i="0" dirty="0">
                <a:solidFill>
                  <a:srgbClr val="292929"/>
                </a:solidFill>
                <a:effectLst/>
                <a:latin typeface="charter"/>
              </a:rPr>
              <a:t>Now, let’s find out if the parent node splits by the first </a:t>
            </a:r>
            <a:r>
              <a:rPr lang="en-US" b="0" i="0" dirty="0" err="1">
                <a:solidFill>
                  <a:srgbClr val="292929"/>
                </a:solidFill>
                <a:effectLst/>
                <a:latin typeface="charter"/>
              </a:rPr>
              <a:t>attribute,i.e</a:t>
            </a:r>
            <a:r>
              <a:rPr lang="en-US" b="0" i="0" dirty="0">
                <a:solidFill>
                  <a:srgbClr val="292929"/>
                </a:solidFill>
                <a:effectLst/>
                <a:latin typeface="charter"/>
              </a:rPr>
              <a:t> </a:t>
            </a:r>
            <a:r>
              <a:rPr lang="en-US" b="1" i="0" dirty="0">
                <a:solidFill>
                  <a:srgbClr val="292929"/>
                </a:solidFill>
                <a:effectLst/>
                <a:latin typeface="charter"/>
              </a:rPr>
              <a:t>weather</a:t>
            </a:r>
            <a:r>
              <a:rPr lang="en-US" b="0" i="0" dirty="0">
                <a:solidFill>
                  <a:srgbClr val="292929"/>
                </a:solidFill>
                <a:effectLst/>
                <a:latin typeface="charter"/>
              </a:rPr>
              <a:t>.</a:t>
            </a:r>
            <a:endParaRPr lang="en-US" dirty="0">
              <a:solidFill>
                <a:srgbClr val="292929"/>
              </a:solidFill>
              <a:latin typeface="charter"/>
            </a:endParaRPr>
          </a:p>
          <a:p>
            <a:pPr algn="l"/>
            <a:r>
              <a:rPr lang="en-US" b="0" i="0" dirty="0">
                <a:solidFill>
                  <a:srgbClr val="292929"/>
                </a:solidFill>
                <a:effectLst/>
                <a:latin typeface="charter"/>
              </a:rPr>
              <a:t>If we see the given data above, according to the attribute weather, we will get the following values for our decision to play or not:</a:t>
            </a:r>
            <a:endParaRPr lang="en-US" b="0" i="0" dirty="0">
              <a:solidFill>
                <a:srgbClr val="292929"/>
              </a:solidFill>
              <a:effectLst/>
              <a:latin typeface="charter"/>
            </a:endParaRPr>
          </a:p>
          <a:p>
            <a:pPr algn="l"/>
            <a:r>
              <a:rPr lang="en-US" b="0" i="0" dirty="0">
                <a:solidFill>
                  <a:srgbClr val="292929"/>
                </a:solidFill>
                <a:effectLst/>
                <a:latin typeface="charter"/>
              </a:rPr>
              <a:t>Rainy: Stay at Home</a:t>
            </a:r>
            <a:endParaRPr lang="en-US" b="0" i="0" dirty="0">
              <a:solidFill>
                <a:srgbClr val="292929"/>
              </a:solidFill>
              <a:effectLst/>
              <a:latin typeface="charter"/>
            </a:endParaRPr>
          </a:p>
          <a:p>
            <a:pPr algn="l"/>
            <a:r>
              <a:rPr lang="en-US" b="0" i="0" dirty="0">
                <a:solidFill>
                  <a:srgbClr val="292929"/>
                </a:solidFill>
                <a:effectLst/>
                <a:latin typeface="charter"/>
              </a:rPr>
              <a:t>Sunny : </a:t>
            </a:r>
            <a:r>
              <a:rPr lang="en-US" b="0" i="0" dirty="0" err="1">
                <a:solidFill>
                  <a:srgbClr val="292929"/>
                </a:solidFill>
                <a:effectLst/>
                <a:latin typeface="charter"/>
              </a:rPr>
              <a:t>Tennis,Tennis,StayHome</a:t>
            </a:r>
            <a:endParaRPr lang="en-US" b="0" i="0" dirty="0">
              <a:solidFill>
                <a:srgbClr val="292929"/>
              </a:solidFill>
              <a:effectLst/>
              <a:latin typeface="charter"/>
            </a:endParaRPr>
          </a:p>
          <a:p>
            <a:endParaRPr lang="en-IN"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686800" cy="6552728"/>
          </a:xfrm>
        </p:spPr>
        <p:txBody>
          <a:bodyPr>
            <a:normAutofit lnSpcReduction="10000"/>
          </a:bodyPr>
          <a:lstStyle/>
          <a:p>
            <a:pPr algn="l"/>
            <a:r>
              <a:rPr lang="en-US" b="0" i="0" dirty="0">
                <a:solidFill>
                  <a:srgbClr val="292929"/>
                </a:solidFill>
                <a:effectLst/>
                <a:latin typeface="charter"/>
              </a:rPr>
              <a:t>Entropy of the Right child Node: E(rainy):</a:t>
            </a:r>
            <a:endParaRPr lang="en-US" b="0" i="0" dirty="0">
              <a:solidFill>
                <a:srgbClr val="292929"/>
              </a:solidFill>
              <a:effectLst/>
              <a:latin typeface="charter"/>
            </a:endParaRPr>
          </a:p>
          <a:p>
            <a:pPr algn="l"/>
            <a:r>
              <a:rPr lang="en-US" b="0" i="0" dirty="0">
                <a:solidFill>
                  <a:srgbClr val="292929"/>
                </a:solidFill>
                <a:effectLst/>
                <a:latin typeface="charter"/>
              </a:rPr>
              <a:t>= -P(Home)log(base2)P(Home)</a:t>
            </a:r>
            <a:endParaRPr lang="en-US" b="0" i="0" dirty="0">
              <a:solidFill>
                <a:srgbClr val="292929"/>
              </a:solidFill>
              <a:effectLst/>
              <a:latin typeface="charter"/>
            </a:endParaRPr>
          </a:p>
          <a:p>
            <a:pPr algn="l"/>
            <a:r>
              <a:rPr lang="en-IN" b="0" i="0" dirty="0">
                <a:solidFill>
                  <a:srgbClr val="292929"/>
                </a:solidFill>
                <a:effectLst/>
                <a:latin typeface="charter"/>
              </a:rPr>
              <a:t>=-1log(1)= 0</a:t>
            </a:r>
            <a:endParaRPr lang="en-US" dirty="0">
              <a:solidFill>
                <a:srgbClr val="292929"/>
              </a:solidFill>
              <a:latin typeface="charter"/>
            </a:endParaRPr>
          </a:p>
          <a:p>
            <a:pPr algn="l"/>
            <a:r>
              <a:rPr lang="en-US" b="0" i="0" dirty="0">
                <a:solidFill>
                  <a:srgbClr val="292929"/>
                </a:solidFill>
                <a:effectLst/>
                <a:latin typeface="charter"/>
              </a:rPr>
              <a:t>Entropy of the left child node : E(Sunny):</a:t>
            </a:r>
            <a:endParaRPr lang="en-US" b="0" i="0" dirty="0">
              <a:solidFill>
                <a:srgbClr val="292929"/>
              </a:solidFill>
              <a:effectLst/>
              <a:latin typeface="charter"/>
            </a:endParaRPr>
          </a:p>
          <a:p>
            <a:pPr algn="l"/>
            <a:r>
              <a:rPr lang="en-US" b="0" i="0" dirty="0">
                <a:solidFill>
                  <a:srgbClr val="292929"/>
                </a:solidFill>
                <a:effectLst/>
                <a:latin typeface="charter"/>
              </a:rPr>
              <a:t>-[P(Home)log(base2)P(Home)</a:t>
            </a:r>
            <a:endParaRPr lang="en-US" b="0" i="0" dirty="0">
              <a:solidFill>
                <a:srgbClr val="292929"/>
              </a:solidFill>
              <a:effectLst/>
              <a:latin typeface="charter"/>
            </a:endParaRPr>
          </a:p>
          <a:p>
            <a:pPr algn="l"/>
            <a:r>
              <a:rPr lang="en-US" b="0" i="0" dirty="0">
                <a:solidFill>
                  <a:srgbClr val="292929"/>
                </a:solidFill>
                <a:effectLst/>
                <a:latin typeface="charter"/>
              </a:rPr>
              <a:t>+ P(Tennis)log(base2)P(Tennis)]</a:t>
            </a:r>
            <a:endParaRPr lang="en-US" b="0" i="0" dirty="0">
              <a:solidFill>
                <a:srgbClr val="292929"/>
              </a:solidFill>
              <a:effectLst/>
              <a:latin typeface="charter"/>
            </a:endParaRPr>
          </a:p>
          <a:p>
            <a:pPr algn="l"/>
            <a:r>
              <a:rPr lang="en-US" b="0" i="0" dirty="0">
                <a:solidFill>
                  <a:srgbClr val="292929"/>
                </a:solidFill>
                <a:effectLst/>
                <a:latin typeface="charter"/>
              </a:rPr>
              <a:t>= -[(1/3)log(base2)(1/3) + (2/3)log(base2)(2/3)] = 0.9</a:t>
            </a:r>
            <a:endParaRPr lang="en-US" b="0" i="0" dirty="0">
              <a:solidFill>
                <a:srgbClr val="292929"/>
              </a:solidFill>
              <a:effectLst/>
              <a:latin typeface="charter"/>
            </a:endParaRPr>
          </a:p>
          <a:p>
            <a:pPr algn="l"/>
            <a:r>
              <a:rPr lang="en-US" b="0" i="0" dirty="0">
                <a:solidFill>
                  <a:srgbClr val="292929"/>
                </a:solidFill>
                <a:effectLst/>
                <a:latin typeface="charter"/>
              </a:rPr>
              <a:t>So, Information Gain(Weather) = Entropy(Parent) — [sum of(weighted average*entropy of each child)]</a:t>
            </a:r>
            <a:endParaRPr lang="en-US" b="0" i="0" dirty="0">
              <a:solidFill>
                <a:srgbClr val="292929"/>
              </a:solidFill>
              <a:effectLst/>
              <a:latin typeface="charter"/>
            </a:endParaRPr>
          </a:p>
          <a:p>
            <a:pPr algn="l"/>
            <a:r>
              <a:rPr lang="en-US" b="0" i="0" dirty="0">
                <a:solidFill>
                  <a:srgbClr val="292929"/>
                </a:solidFill>
                <a:effectLst/>
                <a:latin typeface="charter"/>
              </a:rPr>
              <a:t>= 1 — [(3/4)*(0.9)+(1/4)*0] = 0.325</a:t>
            </a:r>
            <a:endParaRPr lang="en-US" b="0" i="0" dirty="0">
              <a:solidFill>
                <a:srgbClr val="292929"/>
              </a:solidFill>
              <a:effectLst/>
              <a:latin typeface="charter"/>
            </a:endParaRPr>
          </a:p>
          <a:p>
            <a:pPr algn="l"/>
            <a:endParaRPr lang="en-US" b="0" i="0" dirty="0">
              <a:solidFill>
                <a:srgbClr val="292929"/>
              </a:solidFill>
              <a:effectLst/>
              <a:latin typeface="charter"/>
            </a:endParaRPr>
          </a:p>
          <a:p>
            <a:endParaRPr lang="en-IN" dirty="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97352"/>
          </a:xfrm>
        </p:spPr>
        <p:txBody>
          <a:bodyPr/>
          <a:lstStyle/>
          <a:p>
            <a:pPr algn="l"/>
            <a:r>
              <a:rPr lang="en-US" b="0" i="0" dirty="0">
                <a:solidFill>
                  <a:srgbClr val="292929"/>
                </a:solidFill>
                <a:effectLst/>
                <a:latin typeface="charter"/>
              </a:rPr>
              <a:t>Likewise, we calculated the entropy and information gain for other attributes and get the following results:</a:t>
            </a:r>
            <a:endParaRPr lang="en-US" b="0" i="0" dirty="0">
              <a:solidFill>
                <a:srgbClr val="292929"/>
              </a:solidFill>
              <a:effectLst/>
              <a:latin typeface="charter"/>
            </a:endParaRPr>
          </a:p>
          <a:p>
            <a:pPr algn="l"/>
            <a:r>
              <a:rPr lang="en-US" b="0" i="0" dirty="0">
                <a:solidFill>
                  <a:srgbClr val="292929"/>
                </a:solidFill>
                <a:effectLst/>
                <a:latin typeface="charter"/>
              </a:rPr>
              <a:t>IG(</a:t>
            </a:r>
            <a:r>
              <a:rPr lang="en-US" b="0" i="0" dirty="0" err="1">
                <a:solidFill>
                  <a:srgbClr val="292929"/>
                </a:solidFill>
                <a:effectLst/>
                <a:latin typeface="charter"/>
              </a:rPr>
              <a:t>WorkSchedule</a:t>
            </a:r>
            <a:r>
              <a:rPr lang="en-US" b="0" i="0" dirty="0">
                <a:solidFill>
                  <a:srgbClr val="292929"/>
                </a:solidFill>
                <a:effectLst/>
                <a:latin typeface="charter"/>
              </a:rPr>
              <a:t>) = 1</a:t>
            </a:r>
            <a:endParaRPr lang="en-US" b="0" i="0" dirty="0">
              <a:solidFill>
                <a:srgbClr val="292929"/>
              </a:solidFill>
              <a:effectLst/>
              <a:latin typeface="charter"/>
            </a:endParaRPr>
          </a:p>
          <a:p>
            <a:pPr algn="l"/>
            <a:r>
              <a:rPr lang="en-US" b="0" i="0" dirty="0">
                <a:solidFill>
                  <a:srgbClr val="292929"/>
                </a:solidFill>
                <a:effectLst/>
                <a:latin typeface="charter"/>
              </a:rPr>
              <a:t>IG(Traffic) = 0.325</a:t>
            </a:r>
            <a:endParaRPr lang="en-US" b="0" i="0" dirty="0">
              <a:solidFill>
                <a:srgbClr val="292929"/>
              </a:solidFill>
              <a:effectLst/>
              <a:latin typeface="charter"/>
            </a:endParaRPr>
          </a:p>
          <a:p>
            <a:pPr algn="l"/>
            <a:r>
              <a:rPr lang="en-US" b="0" i="0" dirty="0">
                <a:solidFill>
                  <a:srgbClr val="292929"/>
                </a:solidFill>
                <a:effectLst/>
                <a:latin typeface="charter"/>
              </a:rPr>
              <a:t>IG(Availability) = 0.325</a:t>
            </a:r>
            <a:endParaRPr lang="en-US" b="0" i="0" dirty="0">
              <a:solidFill>
                <a:srgbClr val="292929"/>
              </a:solidFill>
              <a:effectLst/>
              <a:latin typeface="charter"/>
            </a:endParaRPr>
          </a:p>
          <a:p>
            <a:r>
              <a:rPr lang="en-US" b="0" i="0" dirty="0">
                <a:solidFill>
                  <a:srgbClr val="292929"/>
                </a:solidFill>
                <a:effectLst/>
                <a:latin typeface="charter"/>
              </a:rPr>
              <a:t>Since </a:t>
            </a:r>
            <a:r>
              <a:rPr lang="en-US" b="0" i="0" dirty="0" err="1">
                <a:solidFill>
                  <a:srgbClr val="292929"/>
                </a:solidFill>
                <a:effectLst/>
                <a:latin typeface="charter"/>
              </a:rPr>
              <a:t>Infomation</a:t>
            </a:r>
            <a:r>
              <a:rPr lang="en-US" b="0" i="0" dirty="0">
                <a:solidFill>
                  <a:srgbClr val="292929"/>
                </a:solidFill>
                <a:effectLst/>
                <a:latin typeface="charter"/>
              </a:rPr>
              <a:t> gain for </a:t>
            </a:r>
            <a:r>
              <a:rPr lang="en-US" b="0" i="0" dirty="0" err="1">
                <a:solidFill>
                  <a:srgbClr val="292929"/>
                </a:solidFill>
                <a:effectLst/>
                <a:latin typeface="charter"/>
              </a:rPr>
              <a:t>attribute,”Work</a:t>
            </a:r>
            <a:r>
              <a:rPr lang="en-US" b="0" i="0" dirty="0">
                <a:solidFill>
                  <a:srgbClr val="292929"/>
                </a:solidFill>
                <a:effectLst/>
                <a:latin typeface="charter"/>
              </a:rPr>
              <a:t> Schedule” is highest, we can say that the most accurate attribute </a:t>
            </a:r>
            <a:r>
              <a:rPr lang="en-US" b="0" i="0" dirty="0" err="1">
                <a:solidFill>
                  <a:srgbClr val="292929"/>
                </a:solidFill>
                <a:effectLst/>
                <a:latin typeface="charter"/>
              </a:rPr>
              <a:t>whichh</a:t>
            </a:r>
            <a:r>
              <a:rPr lang="en-US" b="0" i="0" dirty="0">
                <a:solidFill>
                  <a:srgbClr val="292929"/>
                </a:solidFill>
                <a:effectLst/>
                <a:latin typeface="charter"/>
              </a:rPr>
              <a:t> will predict whether you will play tennis that day is your </a:t>
            </a:r>
            <a:r>
              <a:rPr lang="en-US" b="1" i="0" dirty="0">
                <a:solidFill>
                  <a:srgbClr val="292929"/>
                </a:solidFill>
                <a:effectLst/>
                <a:latin typeface="charter"/>
              </a:rPr>
              <a:t>work schedule</a:t>
            </a:r>
            <a:r>
              <a:rPr lang="en-US" b="0" i="0" dirty="0">
                <a:solidFill>
                  <a:srgbClr val="292929"/>
                </a:solidFill>
                <a:effectLst/>
                <a:latin typeface="charter"/>
              </a:rPr>
              <a:t>.</a:t>
            </a:r>
            <a:endParaRPr lang="en-IN" dirty="0"/>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Gini-Index</a:t>
            </a:r>
            <a:endParaRPr lang="en-IN" dirty="0"/>
          </a:p>
        </p:txBody>
      </p:sp>
      <p:sp>
        <p:nvSpPr>
          <p:cNvPr id="3" name="Content Placeholder 2"/>
          <p:cNvSpPr>
            <a:spLocks noGrp="1"/>
          </p:cNvSpPr>
          <p:nvPr>
            <p:ph idx="1"/>
          </p:nvPr>
        </p:nvSpPr>
        <p:spPr>
          <a:xfrm>
            <a:off x="457200" y="908720"/>
            <a:ext cx="8229600" cy="5949280"/>
          </a:xfrm>
        </p:spPr>
        <p:txBody>
          <a:bodyPr/>
          <a:lstStyle/>
          <a:p>
            <a:r>
              <a:rPr lang="en-US" b="0" i="0" dirty="0">
                <a:solidFill>
                  <a:srgbClr val="292929"/>
                </a:solidFill>
                <a:effectLst/>
                <a:latin typeface="charter"/>
              </a:rPr>
              <a:t>Decision tree algorithm CART (Classification and Regression Tree) uses the Gini method to create split points.</a:t>
            </a:r>
            <a:endParaRPr lang="en-US" b="0" i="0" dirty="0">
              <a:solidFill>
                <a:srgbClr val="292929"/>
              </a:solidFill>
              <a:effectLst/>
              <a:latin typeface="charter"/>
            </a:endParaRPr>
          </a:p>
          <a:p>
            <a:endParaRPr lang="en-US" dirty="0">
              <a:solidFill>
                <a:srgbClr val="292929"/>
              </a:solidFill>
              <a:latin typeface="charter"/>
            </a:endParaRPr>
          </a:p>
          <a:p>
            <a:endParaRPr lang="en-IN" dirty="0"/>
          </a:p>
        </p:txBody>
      </p:sp>
      <p:pic>
        <p:nvPicPr>
          <p:cNvPr id="6146" name="Picture 2" descr="Image for po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5613" y="3195638"/>
            <a:ext cx="3152775" cy="1097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07504" y="0"/>
            <a:ext cx="8579296" cy="6858000"/>
          </a:xfrm>
        </p:spPr>
        <p:txBody>
          <a:bodyPr/>
          <a:lstStyle/>
          <a:p>
            <a:r>
              <a:rPr lang="en-US" b="0" i="0" dirty="0">
                <a:solidFill>
                  <a:srgbClr val="292929"/>
                </a:solidFill>
                <a:effectLst/>
                <a:latin typeface="charter"/>
              </a:rPr>
              <a:t>Gini Index, also known as Gini impurity, </a:t>
            </a:r>
            <a:r>
              <a:rPr lang="en-US" b="1" i="0" dirty="0">
                <a:solidFill>
                  <a:srgbClr val="292929"/>
                </a:solidFill>
                <a:effectLst/>
                <a:latin typeface="charter"/>
              </a:rPr>
              <a:t>calculates the amount of probability of a specific attribute that is classified incorrectly when selected randomly.</a:t>
            </a:r>
            <a:endParaRPr lang="en-US" b="1" i="0" dirty="0">
              <a:solidFill>
                <a:srgbClr val="292929"/>
              </a:solidFill>
              <a:effectLst/>
              <a:latin typeface="charter"/>
            </a:endParaRPr>
          </a:p>
          <a:p>
            <a:endParaRPr lang="en-US" b="1" dirty="0">
              <a:solidFill>
                <a:srgbClr val="292929"/>
              </a:solidFill>
              <a:latin typeface="charter"/>
            </a:endParaRPr>
          </a:p>
          <a:p>
            <a:endParaRPr lang="en-IN" dirty="0"/>
          </a:p>
        </p:txBody>
      </p:sp>
      <p:pic>
        <p:nvPicPr>
          <p:cNvPr id="7170" name="Picture 2" descr="Image for po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1875" y="3014663"/>
            <a:ext cx="5054238" cy="1494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normAutofit fontScale="85000" lnSpcReduction="10000"/>
          </a:bodyPr>
          <a:lstStyle/>
          <a:p>
            <a:r>
              <a:rPr lang="en-US" b="0" i="0" dirty="0">
                <a:solidFill>
                  <a:srgbClr val="292929"/>
                </a:solidFill>
                <a:effectLst/>
                <a:latin typeface="charter"/>
              </a:rPr>
              <a:t>Now, let’s try to calculate the Gini Index for our data above based on the attribute. </a:t>
            </a:r>
            <a:r>
              <a:rPr lang="en-US" b="1" i="0" dirty="0">
                <a:solidFill>
                  <a:srgbClr val="292929"/>
                </a:solidFill>
                <a:effectLst/>
                <a:latin typeface="charter"/>
              </a:rPr>
              <a:t>Weather</a:t>
            </a:r>
            <a:endParaRPr lang="en-US" b="1" i="0" dirty="0">
              <a:solidFill>
                <a:srgbClr val="292929"/>
              </a:solidFill>
              <a:effectLst/>
              <a:latin typeface="charter"/>
            </a:endParaRPr>
          </a:p>
          <a:p>
            <a:r>
              <a:rPr lang="it-IT" b="0" i="0" dirty="0">
                <a:solidFill>
                  <a:srgbClr val="292929"/>
                </a:solidFill>
                <a:effectLst/>
                <a:latin typeface="charter"/>
              </a:rPr>
              <a:t>Gini(Sunny) = 1 — [(2/3)*(2/3) + (1/3)*(1/3)] = 4/9 = 0.444</a:t>
            </a:r>
            <a:endParaRPr lang="en-US" b="1" dirty="0">
              <a:solidFill>
                <a:srgbClr val="292929"/>
              </a:solidFill>
              <a:latin typeface="charter"/>
            </a:endParaRPr>
          </a:p>
          <a:p>
            <a:r>
              <a:rPr lang="it-IT" b="0" i="0" dirty="0">
                <a:solidFill>
                  <a:srgbClr val="292929"/>
                </a:solidFill>
                <a:effectLst/>
                <a:latin typeface="charter"/>
              </a:rPr>
              <a:t>Gini(Rainy) = 1 — [(1/1)*(1/1)] = 0</a:t>
            </a:r>
            <a:endParaRPr lang="en-US" b="1" i="0" dirty="0">
              <a:solidFill>
                <a:srgbClr val="292929"/>
              </a:solidFill>
              <a:effectLst/>
              <a:latin typeface="charter"/>
            </a:endParaRPr>
          </a:p>
          <a:p>
            <a:r>
              <a:rPr lang="en-US" b="0" i="0" dirty="0">
                <a:solidFill>
                  <a:srgbClr val="292929"/>
                </a:solidFill>
                <a:effectLst/>
                <a:latin typeface="charter"/>
              </a:rPr>
              <a:t>So, Gini(Weather) = </a:t>
            </a:r>
            <a:r>
              <a:rPr lang="en-US" b="0" i="0">
                <a:solidFill>
                  <a:srgbClr val="292929"/>
                </a:solidFill>
                <a:effectLst/>
                <a:latin typeface="charter"/>
              </a:rPr>
              <a:t>(3/3) </a:t>
            </a:r>
            <a:r>
              <a:rPr lang="en-US" b="0" i="0" dirty="0">
                <a:solidFill>
                  <a:srgbClr val="292929"/>
                </a:solidFill>
                <a:effectLst/>
                <a:latin typeface="charter"/>
              </a:rPr>
              <a:t>* 0.444 + (1/4) * 0 = 0.333</a:t>
            </a:r>
            <a:endParaRPr lang="en-US" b="1" dirty="0">
              <a:solidFill>
                <a:srgbClr val="292929"/>
              </a:solidFill>
              <a:latin typeface="charter"/>
            </a:endParaRPr>
          </a:p>
          <a:p>
            <a:pPr algn="l"/>
            <a:r>
              <a:rPr lang="en-US" b="0" i="0" dirty="0">
                <a:solidFill>
                  <a:srgbClr val="292929"/>
                </a:solidFill>
                <a:effectLst/>
                <a:latin typeface="charter"/>
              </a:rPr>
              <a:t>Based on the other attributes, the Gini Index is as follows:</a:t>
            </a:r>
            <a:endParaRPr lang="en-US" b="0" i="0" dirty="0">
              <a:solidFill>
                <a:srgbClr val="292929"/>
              </a:solidFill>
              <a:effectLst/>
              <a:latin typeface="charter"/>
            </a:endParaRPr>
          </a:p>
          <a:p>
            <a:pPr algn="l"/>
            <a:r>
              <a:rPr lang="en-US" b="0" i="0" dirty="0">
                <a:solidFill>
                  <a:srgbClr val="292929"/>
                </a:solidFill>
                <a:effectLst/>
                <a:latin typeface="charter"/>
              </a:rPr>
              <a:t>Gini(Traffic) = (3/4) * {1 — [(1/3)*(1/3) + (2/3)*(2/3)] } + (1/4) * { 1- [ (1/1)*(1/1)]} = 0.333</a:t>
            </a:r>
            <a:endParaRPr lang="en-US" b="0" i="0" dirty="0">
              <a:solidFill>
                <a:srgbClr val="292929"/>
              </a:solidFill>
              <a:effectLst/>
              <a:latin typeface="charter"/>
            </a:endParaRPr>
          </a:p>
          <a:p>
            <a:pPr algn="l"/>
            <a:r>
              <a:rPr lang="en-US" b="0" i="0" dirty="0">
                <a:solidFill>
                  <a:srgbClr val="292929"/>
                </a:solidFill>
                <a:effectLst/>
                <a:latin typeface="charter"/>
              </a:rPr>
              <a:t>Gini(Work Schedule) = (2/4) * [1 — (1*1)] + (2/4) * [1 — (1*1)] = 0</a:t>
            </a:r>
            <a:endParaRPr lang="en-US" b="0" i="0" dirty="0">
              <a:solidFill>
                <a:srgbClr val="292929"/>
              </a:solidFill>
              <a:effectLst/>
              <a:latin typeface="charter"/>
            </a:endParaRPr>
          </a:p>
          <a:p>
            <a:pPr algn="l"/>
            <a:r>
              <a:rPr lang="en-US" b="0" i="0" dirty="0">
                <a:solidFill>
                  <a:srgbClr val="292929"/>
                </a:solidFill>
                <a:effectLst/>
                <a:latin typeface="charter"/>
              </a:rPr>
              <a:t>So, the attribute with the minimum Gini Index, that is,</a:t>
            </a:r>
            <a:r>
              <a:rPr lang="en-US" b="1" i="0" dirty="0">
                <a:solidFill>
                  <a:srgbClr val="292929"/>
                </a:solidFill>
                <a:effectLst/>
                <a:latin typeface="charter"/>
              </a:rPr>
              <a:t> Work Schedule </a:t>
            </a:r>
            <a:r>
              <a:rPr lang="en-US" b="0" i="0" dirty="0">
                <a:solidFill>
                  <a:srgbClr val="292929"/>
                </a:solidFill>
                <a:effectLst/>
                <a:latin typeface="charter"/>
              </a:rPr>
              <a:t>is the splitting attribute for decision making here.</a:t>
            </a:r>
            <a:endParaRPr lang="en-US" b="0" i="0" dirty="0">
              <a:solidFill>
                <a:srgbClr val="292929"/>
              </a:solidFill>
              <a:effectLst/>
              <a:latin typeface="charter"/>
            </a:endParaRPr>
          </a:p>
          <a:p>
            <a:endParaRPr lang="en-IN" dirty="0"/>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1" i="0" dirty="0">
                <a:solidFill>
                  <a:srgbClr val="111111"/>
                </a:solidFill>
                <a:effectLst/>
                <a:latin typeface="Open Sans"/>
              </a:rPr>
              <a:t>Important Terminology related to Decision Trees</a:t>
            </a:r>
            <a:br>
              <a:rPr lang="en-US" b="1" i="0" dirty="0">
                <a:solidFill>
                  <a:srgbClr val="111111"/>
                </a:solidFill>
                <a:effectLst/>
                <a:latin typeface="Open Sans"/>
              </a:rPr>
            </a:br>
            <a:endParaRPr lang="en-IN" dirty="0"/>
          </a:p>
        </p:txBody>
      </p:sp>
      <p:sp>
        <p:nvSpPr>
          <p:cNvPr id="3" name="Content Placeholder 2"/>
          <p:cNvSpPr>
            <a:spLocks noGrp="1"/>
          </p:cNvSpPr>
          <p:nvPr>
            <p:ph idx="1"/>
          </p:nvPr>
        </p:nvSpPr>
        <p:spPr>
          <a:xfrm>
            <a:off x="457200" y="764704"/>
            <a:ext cx="8229600" cy="5976664"/>
          </a:xfrm>
        </p:spPr>
        <p:txBody>
          <a:bodyPr>
            <a:normAutofit fontScale="77500" lnSpcReduction="20000"/>
          </a:bodyPr>
          <a:lstStyle/>
          <a:p>
            <a:pPr algn="l">
              <a:buFont typeface="+mj-lt"/>
              <a:buAutoNum type="arabicPeriod"/>
            </a:pPr>
            <a:r>
              <a:rPr lang="en-US" b="1" i="0" dirty="0">
                <a:solidFill>
                  <a:srgbClr val="111111"/>
                </a:solidFill>
                <a:effectLst/>
                <a:latin typeface="Open Sans"/>
              </a:rPr>
              <a:t>Root Node: </a:t>
            </a:r>
            <a:r>
              <a:rPr lang="en-US" b="0" i="0" dirty="0">
                <a:solidFill>
                  <a:srgbClr val="111111"/>
                </a:solidFill>
                <a:effectLst/>
                <a:latin typeface="Open Sans"/>
              </a:rPr>
              <a:t>It represents the entire population or sample and this further gets divided into two or more homogeneous sets.</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Splitting: </a:t>
            </a:r>
            <a:r>
              <a:rPr lang="en-US" b="0" i="0" dirty="0">
                <a:solidFill>
                  <a:srgbClr val="111111"/>
                </a:solidFill>
                <a:effectLst/>
                <a:latin typeface="Open Sans"/>
              </a:rPr>
              <a:t>It is a process of dividing a node into two or more sub-nodes.</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Decision Node: </a:t>
            </a:r>
            <a:r>
              <a:rPr lang="en-US" b="0" i="0" dirty="0">
                <a:solidFill>
                  <a:srgbClr val="111111"/>
                </a:solidFill>
                <a:effectLst/>
                <a:latin typeface="Open Sans"/>
              </a:rPr>
              <a:t>When a sub-node splits into further sub-nodes, then it is called the decision node.</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Leaf / Terminal Node: </a:t>
            </a:r>
            <a:r>
              <a:rPr lang="en-US" b="0" i="0" dirty="0">
                <a:solidFill>
                  <a:srgbClr val="111111"/>
                </a:solidFill>
                <a:effectLst/>
                <a:latin typeface="Open Sans"/>
              </a:rPr>
              <a:t>Nodes do not split is called Leaf or Terminal node.</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Pruning: </a:t>
            </a:r>
            <a:r>
              <a:rPr lang="en-US" b="0" i="0" dirty="0">
                <a:solidFill>
                  <a:srgbClr val="111111"/>
                </a:solidFill>
                <a:effectLst/>
                <a:latin typeface="Open Sans"/>
              </a:rPr>
              <a:t>When we remove sub-nodes of a decision node, this process is called pruning. You can say the opposite process of splitting.</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Branch / Sub-Tree: </a:t>
            </a:r>
            <a:r>
              <a:rPr lang="en-US" b="0" i="0" dirty="0">
                <a:solidFill>
                  <a:srgbClr val="111111"/>
                </a:solidFill>
                <a:effectLst/>
                <a:latin typeface="Open Sans"/>
              </a:rPr>
              <a:t>A subsection of the entire tree is called branch or sub-tree.</a:t>
            </a:r>
            <a:endParaRPr lang="en-US" b="0" i="0" dirty="0">
              <a:solidFill>
                <a:srgbClr val="111111"/>
              </a:solidFill>
              <a:effectLst/>
              <a:latin typeface="Open Sans"/>
            </a:endParaRPr>
          </a:p>
          <a:p>
            <a:pPr algn="l">
              <a:buFont typeface="+mj-lt"/>
              <a:buAutoNum type="arabicPeriod"/>
            </a:pPr>
            <a:r>
              <a:rPr lang="en-US" b="1" i="0" dirty="0">
                <a:solidFill>
                  <a:srgbClr val="111111"/>
                </a:solidFill>
                <a:effectLst/>
                <a:latin typeface="Open Sans"/>
              </a:rPr>
              <a:t>Parent and Child Node: </a:t>
            </a:r>
            <a:r>
              <a:rPr lang="en-US" b="0" i="0" dirty="0">
                <a:solidFill>
                  <a:srgbClr val="111111"/>
                </a:solidFill>
                <a:effectLst/>
                <a:latin typeface="Open Sans"/>
              </a:rPr>
              <a:t>A node, which is divided into sub-nodes is called a parent node of sub-nodes whereas sub-nodes are the child of a parent node.</a:t>
            </a:r>
            <a:endParaRPr lang="en-US" b="0" i="0" dirty="0">
              <a:solidFill>
                <a:srgbClr val="111111"/>
              </a:solidFill>
              <a:effectLst/>
              <a:latin typeface="Open Sans"/>
            </a:endParaRPr>
          </a:p>
          <a:p>
            <a:endParaRPr lang="en-IN"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11111"/>
                </a:solidFill>
                <a:effectLst/>
                <a:latin typeface="Open Sans"/>
              </a:rPr>
              <a:t>Attribute Selection Measures</a:t>
            </a:r>
            <a:br>
              <a:rPr lang="en-IN" b="1" i="0" dirty="0">
                <a:solidFill>
                  <a:srgbClr val="111111"/>
                </a:solidFill>
                <a:effectLst/>
                <a:latin typeface="Open Sans"/>
              </a:rPr>
            </a:br>
            <a:endParaRPr lang="en-IN" dirty="0"/>
          </a:p>
        </p:txBody>
      </p:sp>
      <p:sp>
        <p:nvSpPr>
          <p:cNvPr id="3" name="Content Placeholder 2"/>
          <p:cNvSpPr>
            <a:spLocks noGrp="1"/>
          </p:cNvSpPr>
          <p:nvPr>
            <p:ph idx="1"/>
          </p:nvPr>
        </p:nvSpPr>
        <p:spPr>
          <a:xfrm>
            <a:off x="457200" y="548680"/>
            <a:ext cx="8229600" cy="6034682"/>
          </a:xfrm>
        </p:spPr>
        <p:txBody>
          <a:bodyPr>
            <a:normAutofit/>
          </a:bodyPr>
          <a:lstStyle/>
          <a:p>
            <a:r>
              <a:rPr lang="en-US" sz="2400" b="0" i="0" dirty="0">
                <a:solidFill>
                  <a:srgbClr val="111111"/>
                </a:solidFill>
                <a:effectLst/>
                <a:latin typeface="Open Sans"/>
              </a:rPr>
              <a:t>If the dataset consists of </a:t>
            </a:r>
            <a:r>
              <a:rPr lang="en-US" sz="2400" b="1" i="0" dirty="0">
                <a:solidFill>
                  <a:srgbClr val="111111"/>
                </a:solidFill>
                <a:effectLst/>
                <a:latin typeface="Open Sans"/>
              </a:rPr>
              <a:t>N</a:t>
            </a:r>
            <a:r>
              <a:rPr lang="en-US" sz="2400" b="0" i="0" dirty="0">
                <a:solidFill>
                  <a:srgbClr val="111111"/>
                </a:solidFill>
                <a:effectLst/>
                <a:latin typeface="Open Sans"/>
              </a:rPr>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endParaRPr lang="en-US" sz="2400" b="0" i="0" dirty="0">
              <a:solidFill>
                <a:srgbClr val="111111"/>
              </a:solidFill>
              <a:effectLst/>
              <a:latin typeface="Open Sans"/>
            </a:endParaRPr>
          </a:p>
          <a:p>
            <a:pPr algn="l"/>
            <a:r>
              <a:rPr lang="en-US" sz="2000" b="0" i="0" dirty="0">
                <a:solidFill>
                  <a:srgbClr val="111111"/>
                </a:solidFill>
                <a:effectLst/>
                <a:latin typeface="Open Sans"/>
              </a:rPr>
              <a:t>For solving this attribute selection problem, researchers worked and devised some solutions. They suggested using some </a:t>
            </a:r>
            <a:r>
              <a:rPr lang="en-US" sz="2000" b="0" i="1" dirty="0">
                <a:solidFill>
                  <a:srgbClr val="111111"/>
                </a:solidFill>
                <a:effectLst/>
                <a:latin typeface="Open Sans"/>
              </a:rPr>
              <a:t>criteria</a:t>
            </a:r>
            <a:r>
              <a:rPr lang="en-US" sz="2000" b="0" i="0" dirty="0">
                <a:solidFill>
                  <a:srgbClr val="111111"/>
                </a:solidFill>
                <a:effectLst/>
                <a:latin typeface="Open Sans"/>
              </a:rPr>
              <a:t> like :</a:t>
            </a:r>
            <a:endParaRPr lang="en-US" sz="2000" b="0" i="0" dirty="0">
              <a:solidFill>
                <a:srgbClr val="111111"/>
              </a:solidFill>
              <a:effectLst/>
              <a:latin typeface="Open Sans"/>
            </a:endParaRPr>
          </a:p>
          <a:p>
            <a:pPr algn="l"/>
            <a:r>
              <a:rPr lang="en-US" sz="2000" b="1" i="0" dirty="0">
                <a:solidFill>
                  <a:srgbClr val="111111"/>
                </a:solidFill>
                <a:effectLst/>
                <a:latin typeface="Open Sans"/>
              </a:rPr>
              <a:t>Entropy</a:t>
            </a:r>
            <a:r>
              <a:rPr lang="en-US" sz="2000" b="0" i="0" dirty="0">
                <a:solidFill>
                  <a:srgbClr val="111111"/>
                </a:solidFill>
                <a:effectLst/>
                <a:latin typeface="Open Sans"/>
              </a:rPr>
              <a:t>,</a:t>
            </a:r>
            <a:br>
              <a:rPr lang="en-US" sz="2000" b="0" i="0" dirty="0">
                <a:solidFill>
                  <a:srgbClr val="111111"/>
                </a:solidFill>
                <a:effectLst/>
                <a:latin typeface="Open Sans"/>
              </a:rPr>
            </a:br>
            <a:r>
              <a:rPr lang="en-US" sz="2000" b="1" i="0" dirty="0">
                <a:solidFill>
                  <a:srgbClr val="111111"/>
                </a:solidFill>
                <a:effectLst/>
                <a:latin typeface="Open Sans"/>
              </a:rPr>
              <a:t>Information gain,</a:t>
            </a:r>
            <a:br>
              <a:rPr lang="en-US" sz="2000" b="0" i="0" dirty="0">
                <a:solidFill>
                  <a:srgbClr val="111111"/>
                </a:solidFill>
                <a:effectLst/>
                <a:latin typeface="Open Sans"/>
              </a:rPr>
            </a:br>
            <a:r>
              <a:rPr lang="en-US" sz="2000" b="1" i="0" dirty="0">
                <a:solidFill>
                  <a:srgbClr val="111111"/>
                </a:solidFill>
                <a:effectLst/>
                <a:latin typeface="Open Sans"/>
              </a:rPr>
              <a:t>Gini index,</a:t>
            </a:r>
            <a:br>
              <a:rPr lang="en-US" sz="2000" b="0" i="0" dirty="0">
                <a:solidFill>
                  <a:srgbClr val="111111"/>
                </a:solidFill>
                <a:effectLst/>
                <a:latin typeface="Open Sans"/>
              </a:rPr>
            </a:br>
            <a:r>
              <a:rPr lang="en-US" sz="2000" b="1" i="0" dirty="0">
                <a:solidFill>
                  <a:srgbClr val="111111"/>
                </a:solidFill>
                <a:effectLst/>
                <a:latin typeface="Open Sans"/>
              </a:rPr>
              <a:t>Gain Ratio,</a:t>
            </a:r>
            <a:br>
              <a:rPr lang="en-US" sz="2000" b="0" i="0" dirty="0">
                <a:solidFill>
                  <a:srgbClr val="111111"/>
                </a:solidFill>
                <a:effectLst/>
                <a:latin typeface="Open Sans"/>
              </a:rPr>
            </a:br>
            <a:r>
              <a:rPr lang="en-US" sz="2000" b="1" i="0" dirty="0">
                <a:solidFill>
                  <a:srgbClr val="111111"/>
                </a:solidFill>
                <a:effectLst/>
                <a:latin typeface="Open Sans"/>
              </a:rPr>
              <a:t>Reduction in Variance</a:t>
            </a:r>
            <a:br>
              <a:rPr lang="en-US" sz="2000" b="0" i="0" dirty="0">
                <a:solidFill>
                  <a:srgbClr val="111111"/>
                </a:solidFill>
                <a:effectLst/>
                <a:latin typeface="Open Sans"/>
              </a:rPr>
            </a:br>
            <a:r>
              <a:rPr lang="en-US" sz="2000" b="1" i="0" dirty="0">
                <a:solidFill>
                  <a:srgbClr val="111111"/>
                </a:solidFill>
                <a:effectLst/>
                <a:latin typeface="Open Sans"/>
              </a:rPr>
              <a:t>Chi-Square</a:t>
            </a:r>
            <a:endParaRPr lang="en-US" sz="2000" b="0" i="0" dirty="0">
              <a:solidFill>
                <a:srgbClr val="111111"/>
              </a:solidFill>
              <a:effectLst/>
              <a:latin typeface="Open Sans"/>
            </a:endParaRPr>
          </a:p>
          <a:p>
            <a:endParaRPr lang="en-IN" sz="2400"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11111"/>
                </a:solidFill>
                <a:effectLst/>
                <a:latin typeface="Open Sans"/>
              </a:rPr>
              <a:t>Entropy</a:t>
            </a:r>
            <a:br>
              <a:rPr lang="en-IN" b="1" i="0" dirty="0">
                <a:solidFill>
                  <a:srgbClr val="111111"/>
                </a:solidFill>
                <a:effectLst/>
                <a:latin typeface="Open Sans"/>
              </a:rPr>
            </a:br>
            <a:endParaRPr lang="en-IN" dirty="0"/>
          </a:p>
        </p:txBody>
      </p:sp>
      <p:sp>
        <p:nvSpPr>
          <p:cNvPr id="3" name="Content Placeholder 2"/>
          <p:cNvSpPr>
            <a:spLocks noGrp="1"/>
          </p:cNvSpPr>
          <p:nvPr>
            <p:ph idx="1"/>
          </p:nvPr>
        </p:nvSpPr>
        <p:spPr>
          <a:xfrm>
            <a:off x="457200" y="548680"/>
            <a:ext cx="8229600" cy="6192688"/>
          </a:xfrm>
        </p:spPr>
        <p:txBody>
          <a:bodyPr/>
          <a:lstStyle/>
          <a:p>
            <a:pPr algn="l"/>
            <a:r>
              <a:rPr lang="en-US" sz="2400" b="0" i="0" dirty="0">
                <a:solidFill>
                  <a:srgbClr val="111111"/>
                </a:solidFill>
                <a:effectLst/>
                <a:latin typeface="Open Sans"/>
              </a:rPr>
              <a:t>Entropy is a measure of the randomness in the information being processed. The higher the entropy, the harder it is to draw any conclusions from that information. Flipping a coin is an example of an action that provides information that is random.</a:t>
            </a:r>
            <a:endParaRPr lang="en-US" sz="2400" b="0" i="0" dirty="0">
              <a:solidFill>
                <a:srgbClr val="111111"/>
              </a:solidFill>
              <a:effectLst/>
              <a:latin typeface="Open Sans"/>
            </a:endParaRPr>
          </a:p>
          <a:p>
            <a:r>
              <a:rPr lang="en-US" b="1" i="0" dirty="0">
                <a:solidFill>
                  <a:srgbClr val="111111"/>
                </a:solidFill>
                <a:effectLst/>
                <a:latin typeface="Open Sans"/>
              </a:rPr>
              <a:t>A branch with an entropy of zero is a leaf node and A </a:t>
            </a:r>
            <a:r>
              <a:rPr lang="en-US" b="1" i="0" dirty="0" err="1">
                <a:solidFill>
                  <a:srgbClr val="111111"/>
                </a:solidFill>
                <a:effectLst/>
                <a:latin typeface="Open Sans"/>
              </a:rPr>
              <a:t>brach</a:t>
            </a:r>
            <a:r>
              <a:rPr lang="en-US" b="1" i="0" dirty="0">
                <a:solidFill>
                  <a:srgbClr val="111111"/>
                </a:solidFill>
                <a:effectLst/>
                <a:latin typeface="Open Sans"/>
              </a:rPr>
              <a:t> with entropy more than zero needs further splitting.</a:t>
            </a:r>
            <a:br>
              <a:rPr lang="en-US" dirty="0"/>
            </a:b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b="0" i="0" dirty="0">
                <a:solidFill>
                  <a:srgbClr val="000000"/>
                </a:solidFill>
                <a:effectLst/>
                <a:latin typeface="Verdana" panose="020B0604030504040204" pitchFamily="34" charset="0"/>
              </a:rPr>
              <a:t>Split the array in 4 parts:</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newarr</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np.array_split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newarr</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71600" y="3457875"/>
            <a:ext cx="5112568" cy="30539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1989994" y="141918"/>
            <a:ext cx="4106979" cy="3312368"/>
          </a:xfrm>
          <a:prstGeom prst="rect">
            <a:avLst/>
          </a:prstGeom>
        </p:spPr>
      </p:pic>
      <p:pic>
        <p:nvPicPr>
          <p:cNvPr id="4" name="Picture 3"/>
          <p:cNvPicPr>
            <a:picLocks noChangeAspect="1"/>
          </p:cNvPicPr>
          <p:nvPr/>
        </p:nvPicPr>
        <p:blipFill>
          <a:blip r:embed="rId2"/>
          <a:stretch>
            <a:fillRect/>
          </a:stretch>
        </p:blipFill>
        <p:spPr>
          <a:xfrm>
            <a:off x="1988905" y="114494"/>
            <a:ext cx="4106979" cy="3312368"/>
          </a:xfrm>
          <a:prstGeom prst="rect">
            <a:avLst/>
          </a:prstGeom>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315" y="718880"/>
            <a:ext cx="8229600" cy="6165304"/>
          </a:xfrm>
        </p:spPr>
        <p:txBody>
          <a:bodyPr/>
          <a:lstStyle/>
          <a:p>
            <a:r>
              <a:rPr lang="en-US" sz="1800" b="0" i="0" dirty="0">
                <a:solidFill>
                  <a:srgbClr val="111111"/>
                </a:solidFill>
                <a:effectLst/>
                <a:latin typeface="Open Sans"/>
              </a:rPr>
              <a:t>Where </a:t>
            </a:r>
            <a:r>
              <a:rPr lang="en-US" sz="1800" b="1" i="0" dirty="0">
                <a:solidFill>
                  <a:srgbClr val="111111"/>
                </a:solidFill>
                <a:effectLst/>
                <a:latin typeface="Open Sans"/>
              </a:rPr>
              <a:t>S → Current state, and Pi → Probability of an event </a:t>
            </a:r>
            <a:r>
              <a:rPr lang="en-US" sz="1800" b="1" i="1" dirty="0" err="1">
                <a:solidFill>
                  <a:srgbClr val="111111"/>
                </a:solidFill>
                <a:effectLst/>
                <a:latin typeface="Open Sans"/>
              </a:rPr>
              <a:t>i</a:t>
            </a:r>
            <a:r>
              <a:rPr lang="en-US" sz="1800" b="1" i="1" dirty="0">
                <a:solidFill>
                  <a:srgbClr val="111111"/>
                </a:solidFill>
                <a:effectLst/>
                <a:latin typeface="Open Sans"/>
              </a:rPr>
              <a:t> </a:t>
            </a:r>
            <a:r>
              <a:rPr lang="en-US" sz="1800" b="1" i="0" dirty="0">
                <a:solidFill>
                  <a:srgbClr val="111111"/>
                </a:solidFill>
                <a:effectLst/>
                <a:latin typeface="Open Sans"/>
              </a:rPr>
              <a:t>of state S or Percentage of class </a:t>
            </a:r>
            <a:r>
              <a:rPr lang="en-US" sz="1800" b="1" i="1" dirty="0" err="1">
                <a:solidFill>
                  <a:srgbClr val="111111"/>
                </a:solidFill>
                <a:effectLst/>
                <a:latin typeface="Open Sans"/>
              </a:rPr>
              <a:t>i</a:t>
            </a:r>
            <a:r>
              <a:rPr lang="en-US" sz="1800" b="1" i="0" dirty="0">
                <a:solidFill>
                  <a:srgbClr val="111111"/>
                </a:solidFill>
                <a:effectLst/>
                <a:latin typeface="Open Sans"/>
              </a:rPr>
              <a:t> in a node of state S.</a:t>
            </a:r>
            <a:endParaRPr lang="en-US" sz="1800" b="1" i="0" dirty="0">
              <a:solidFill>
                <a:srgbClr val="111111"/>
              </a:solidFill>
              <a:effectLst/>
              <a:latin typeface="Open Sans"/>
            </a:endParaRPr>
          </a:p>
          <a:p>
            <a:pPr algn="l"/>
            <a:r>
              <a:rPr lang="en-US" sz="1800" b="0" i="0" dirty="0">
                <a:solidFill>
                  <a:srgbClr val="111111"/>
                </a:solidFill>
                <a:effectLst/>
                <a:latin typeface="Open Sans"/>
              </a:rPr>
              <a:t>Mathematically Entropy for multiple attributes is represented as:</a:t>
            </a:r>
            <a:endParaRPr lang="en-US" sz="1800" b="0" i="0" dirty="0">
              <a:solidFill>
                <a:srgbClr val="111111"/>
              </a:solidFill>
              <a:effectLst/>
              <a:latin typeface="Open Sans"/>
            </a:endParaRPr>
          </a:p>
          <a:p>
            <a:br>
              <a:rPr lang="en-US" dirty="0"/>
            </a:br>
            <a:endParaRPr lang="en-IN"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1793072"/>
            <a:ext cx="7200800" cy="4346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11111"/>
                </a:solidFill>
                <a:effectLst/>
                <a:latin typeface="Open Sans"/>
              </a:rPr>
              <a:t>Information Gain</a:t>
            </a:r>
            <a:br>
              <a:rPr lang="en-IN" b="1" i="0" dirty="0">
                <a:solidFill>
                  <a:srgbClr val="111111"/>
                </a:solidFill>
                <a:effectLst/>
                <a:latin typeface="Open Sans"/>
              </a:rPr>
            </a:br>
            <a:endParaRPr lang="en-IN" dirty="0"/>
          </a:p>
        </p:txBody>
      </p:sp>
      <p:sp>
        <p:nvSpPr>
          <p:cNvPr id="3" name="Content Placeholder 2"/>
          <p:cNvSpPr>
            <a:spLocks noGrp="1"/>
          </p:cNvSpPr>
          <p:nvPr>
            <p:ph idx="1"/>
          </p:nvPr>
        </p:nvSpPr>
        <p:spPr>
          <a:xfrm>
            <a:off x="323528" y="476672"/>
            <a:ext cx="8363272" cy="9052404"/>
          </a:xfrm>
        </p:spPr>
        <p:txBody>
          <a:bodyPr>
            <a:normAutofit/>
          </a:bodyPr>
          <a:lstStyle/>
          <a:p>
            <a:r>
              <a:rPr lang="en-US" sz="1800" b="0" i="0" dirty="0">
                <a:solidFill>
                  <a:srgbClr val="111111"/>
                </a:solidFill>
                <a:effectLst/>
                <a:latin typeface="Open Sans"/>
              </a:rPr>
              <a:t>Information gain or </a:t>
            </a:r>
            <a:r>
              <a:rPr lang="en-US" sz="1800" b="1" i="0" dirty="0">
                <a:solidFill>
                  <a:srgbClr val="111111"/>
                </a:solidFill>
                <a:effectLst/>
                <a:latin typeface="Open Sans"/>
              </a:rPr>
              <a:t>IG </a:t>
            </a:r>
            <a:r>
              <a:rPr lang="en-US" sz="1800" b="0" i="0" dirty="0">
                <a:solidFill>
                  <a:srgbClr val="111111"/>
                </a:solidFill>
                <a:effectLst/>
                <a:latin typeface="Open Sans"/>
              </a:rPr>
              <a:t>is a statistical property that measures how well a given attribute separates the training examples according to their target classification. Constructing a decision tree is all about finding an attribute that returns the highest information gain and the smallest entropy.</a:t>
            </a:r>
            <a:endParaRPr lang="en-US" sz="1800" b="0" i="0" dirty="0">
              <a:solidFill>
                <a:srgbClr val="111111"/>
              </a:solidFill>
              <a:effectLst/>
              <a:latin typeface="Open Sans"/>
            </a:endParaRPr>
          </a:p>
          <a:p>
            <a:endParaRPr lang="en-IN" sz="1800" dirty="0"/>
          </a:p>
          <a:p>
            <a:endParaRPr lang="en-IN" sz="1800" dirty="0"/>
          </a:p>
          <a:p>
            <a:endParaRPr lang="en-IN" sz="1800" dirty="0"/>
          </a:p>
          <a:p>
            <a:endParaRPr lang="en-IN" sz="1800" dirty="0"/>
          </a:p>
          <a:p>
            <a:endParaRPr lang="en-IN" sz="18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3494" y="2286000"/>
            <a:ext cx="6020781" cy="3303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222222"/>
                </a:solidFill>
                <a:effectLst/>
                <a:latin typeface="Raleway"/>
              </a:rPr>
              <a:t>Decision Tree Analysis Example</a:t>
            </a:r>
            <a:br>
              <a:rPr lang="en-IN" b="0" i="0" dirty="0">
                <a:solidFill>
                  <a:srgbClr val="222222"/>
                </a:solidFill>
                <a:effectLst/>
                <a:latin typeface="Raleway"/>
              </a:rPr>
            </a:br>
            <a:endParaRPr lang="en-IN" dirty="0"/>
          </a:p>
        </p:txBody>
      </p:sp>
      <p:sp>
        <p:nvSpPr>
          <p:cNvPr id="3" name="Content Placeholder 2"/>
          <p:cNvSpPr>
            <a:spLocks noGrp="1"/>
          </p:cNvSpPr>
          <p:nvPr>
            <p:ph idx="1"/>
          </p:nvPr>
        </p:nvSpPr>
        <p:spPr>
          <a:xfrm>
            <a:off x="457200" y="404664"/>
            <a:ext cx="8229600" cy="6336704"/>
          </a:xfrm>
        </p:spPr>
        <p:txBody>
          <a:bodyPr/>
          <a:lstStyle/>
          <a:p>
            <a:r>
              <a:rPr lang="en-US" b="0" i="0" dirty="0">
                <a:solidFill>
                  <a:srgbClr val="222222"/>
                </a:solidFill>
                <a:effectLst/>
                <a:latin typeface="Georgia" panose="02040502050405020303" pitchFamily="18" charset="0"/>
              </a:rPr>
              <a:t>ABC Ltd. is a company manufacturing skincare products. It was found that the business is at the maturity stage, demanding some change. After rigorous research, management came up with the following decision tree:</a:t>
            </a:r>
            <a:endParaRPr lang="en-IN" dirty="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cision Tree Analysis Exampl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39552" y="620688"/>
            <a:ext cx="7704856" cy="5904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048672"/>
          </a:xfrm>
        </p:spPr>
        <p:txBody>
          <a:bodyPr/>
          <a:lstStyle/>
          <a:p>
            <a:r>
              <a:rPr lang="en-US" b="0" i="0" dirty="0">
                <a:solidFill>
                  <a:srgbClr val="222222"/>
                </a:solidFill>
                <a:effectLst/>
                <a:latin typeface="Georgia" panose="02040502050405020303" pitchFamily="18" charset="0"/>
              </a:rPr>
              <a:t>In the above decision tree, we can easily make out that the company can expand its existing unit or innovate a new product, i.e., shower gel or make no changes.</a:t>
            </a:r>
            <a:endParaRPr lang="en-US" b="0" i="0" dirty="0">
              <a:solidFill>
                <a:srgbClr val="222222"/>
              </a:solidFill>
              <a:effectLst/>
              <a:latin typeface="Georgia" panose="02040502050405020303" pitchFamily="18" charset="0"/>
            </a:endParaRPr>
          </a:p>
          <a:p>
            <a:endParaRPr lang="en-IN" dirty="0"/>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Georgia" panose="02040502050405020303" pitchFamily="18" charset="0"/>
              </a:rPr>
              <a:t>Expansion of Business Unit</a:t>
            </a:r>
            <a:r>
              <a:rPr lang="en-IN" b="0" i="0" dirty="0">
                <a:solidFill>
                  <a:srgbClr val="222222"/>
                </a:solidFill>
                <a:effectLst/>
                <a:latin typeface="Georgia" panose="02040502050405020303" pitchFamily="18" charset="0"/>
              </a:rPr>
              <a:t>:</a:t>
            </a:r>
            <a:endParaRPr lang="en-IN" dirty="0"/>
          </a:p>
        </p:txBody>
      </p:sp>
      <p:sp>
        <p:nvSpPr>
          <p:cNvPr id="3" name="Content Placeholder 2"/>
          <p:cNvSpPr>
            <a:spLocks noGrp="1"/>
          </p:cNvSpPr>
          <p:nvPr>
            <p:ph idx="1"/>
          </p:nvPr>
        </p:nvSpPr>
        <p:spPr>
          <a:xfrm>
            <a:off x="457200" y="620688"/>
            <a:ext cx="8229600" cy="6048672"/>
          </a:xfrm>
        </p:spPr>
        <p:txBody>
          <a:bodyPr/>
          <a:lstStyle/>
          <a:p>
            <a:pPr algn="l"/>
            <a:r>
              <a:rPr lang="en-US" sz="2400" b="0" i="0" dirty="0">
                <a:solidFill>
                  <a:srgbClr val="222222"/>
                </a:solidFill>
                <a:effectLst/>
                <a:latin typeface="Georgia" panose="02040502050405020303" pitchFamily="18" charset="0"/>
              </a:rPr>
              <a:t>If the company invests in the development of its business unit, there can be two possibilities, i.e.:</a:t>
            </a:r>
            <a:endParaRPr lang="en-US" sz="2400" b="0" i="0" dirty="0">
              <a:solidFill>
                <a:srgbClr val="222222"/>
              </a:solidFill>
              <a:effectLst/>
              <a:latin typeface="Georgia" panose="02040502050405020303" pitchFamily="18" charset="0"/>
            </a:endParaRPr>
          </a:p>
          <a:p>
            <a:pPr algn="l">
              <a:buFont typeface="Arial" panose="020B0604020202020204" pitchFamily="34" charset="0"/>
              <a:buChar char="•"/>
            </a:pPr>
            <a:r>
              <a:rPr lang="en-US" sz="2400" b="0" i="0" dirty="0">
                <a:solidFill>
                  <a:srgbClr val="222222"/>
                </a:solidFill>
                <a:effectLst/>
                <a:latin typeface="Georgia" panose="02040502050405020303" pitchFamily="18" charset="0"/>
              </a:rPr>
              <a:t>40% possibility that the market share will hike, increasing the overall profitability of the company by ₹2500000;</a:t>
            </a:r>
            <a:endParaRPr lang="en-US" sz="2400" b="0" i="0" dirty="0">
              <a:solidFill>
                <a:srgbClr val="222222"/>
              </a:solidFill>
              <a:effectLst/>
              <a:latin typeface="Georgia" panose="02040502050405020303" pitchFamily="18" charset="0"/>
            </a:endParaRPr>
          </a:p>
          <a:p>
            <a:pPr algn="l">
              <a:buFont typeface="Arial" panose="020B0604020202020204" pitchFamily="34" charset="0"/>
              <a:buChar char="•"/>
            </a:pPr>
            <a:r>
              <a:rPr lang="en-US" sz="2400" b="0" i="0" dirty="0">
                <a:solidFill>
                  <a:srgbClr val="222222"/>
                </a:solidFill>
                <a:effectLst/>
                <a:latin typeface="Georgia" panose="02040502050405020303" pitchFamily="18" charset="0"/>
              </a:rPr>
              <a:t>60% possibility that the competitors would take over the market share and the company may incur a loss of ₹800000.</a:t>
            </a:r>
            <a:endParaRPr lang="en-US" sz="2400" b="0" i="0" dirty="0">
              <a:solidFill>
                <a:srgbClr val="222222"/>
              </a:solidFill>
              <a:effectLst/>
              <a:latin typeface="Georgia" panose="02040502050405020303" pitchFamily="18" charset="0"/>
            </a:endParaRPr>
          </a:p>
          <a:p>
            <a:r>
              <a:rPr lang="en-US" sz="2000" b="0" i="0" dirty="0">
                <a:solidFill>
                  <a:srgbClr val="222222"/>
                </a:solidFill>
                <a:effectLst/>
                <a:latin typeface="Georgia" panose="02040502050405020303" pitchFamily="18" charset="0"/>
              </a:rPr>
              <a:t>To find out the viability of this option, let us compute its EMV (Expected Monetary Value):</a:t>
            </a:r>
            <a:endParaRPr lang="en-IN" sz="2000" dirty="0"/>
          </a:p>
          <a:p>
            <a:endParaRPr lang="en-IN" dirty="0"/>
          </a:p>
          <a:p>
            <a:endParaRPr lang="en-IN" dirty="0"/>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MV of Project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47664" y="2420889"/>
            <a:ext cx="6192688" cy="2592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b="1" i="0" dirty="0">
                <a:solidFill>
                  <a:srgbClr val="222222"/>
                </a:solidFill>
                <a:effectLst/>
                <a:latin typeface="Georgia" panose="02040502050405020303" pitchFamily="18" charset="0"/>
              </a:rPr>
              <a:t>New Product Line of Shower Gel</a:t>
            </a:r>
            <a:r>
              <a:rPr lang="en-US" b="0" i="0" dirty="0">
                <a:solidFill>
                  <a:srgbClr val="222222"/>
                </a:solidFill>
                <a:effectLst/>
                <a:latin typeface="Georgia" panose="02040502050405020303" pitchFamily="18" charset="0"/>
              </a:rPr>
              <a:t>:</a:t>
            </a:r>
            <a:endParaRPr lang="en-IN" dirty="0"/>
          </a:p>
        </p:txBody>
      </p:sp>
      <p:sp>
        <p:nvSpPr>
          <p:cNvPr id="3" name="Content Placeholder 2"/>
          <p:cNvSpPr>
            <a:spLocks noGrp="1"/>
          </p:cNvSpPr>
          <p:nvPr>
            <p:ph idx="1"/>
          </p:nvPr>
        </p:nvSpPr>
        <p:spPr>
          <a:xfrm>
            <a:off x="457200" y="908720"/>
            <a:ext cx="8229600" cy="5832648"/>
          </a:xfrm>
        </p:spPr>
        <p:txBody>
          <a:bodyPr/>
          <a:lstStyle/>
          <a:p>
            <a:pPr algn="l"/>
            <a:r>
              <a:rPr lang="en-US" b="0" i="0" dirty="0">
                <a:solidFill>
                  <a:srgbClr val="222222"/>
                </a:solidFill>
                <a:effectLst/>
                <a:latin typeface="Georgia" panose="02040502050405020303" pitchFamily="18" charset="0"/>
              </a:rPr>
              <a:t>If the organization go for new </a:t>
            </a:r>
            <a:r>
              <a:rPr lang="en-US" b="0" i="0" u="none" strike="noStrike" dirty="0">
                <a:solidFill>
                  <a:srgbClr val="3B5998"/>
                </a:solidFill>
                <a:effectLst/>
                <a:latin typeface="Georgia" panose="02040502050405020303" pitchFamily="18" charset="0"/>
                <a:hlinkClick r:id="rId1"/>
              </a:rPr>
              <a:t>product development</a:t>
            </a:r>
            <a:r>
              <a:rPr lang="en-US" b="0" i="0" dirty="0">
                <a:solidFill>
                  <a:srgbClr val="222222"/>
                </a:solidFill>
                <a:effectLst/>
                <a:latin typeface="Georgia" panose="02040502050405020303" pitchFamily="18" charset="0"/>
              </a:rPr>
              <a:t>, there can be following two possibilities:</a:t>
            </a:r>
            <a:endParaRPr lang="en-US" b="0" i="0" dirty="0">
              <a:solidFill>
                <a:srgbClr val="222222"/>
              </a:solidFill>
              <a:effectLst/>
              <a:latin typeface="Georgia" panose="02040502050405020303" pitchFamily="18" charset="0"/>
            </a:endParaRPr>
          </a:p>
          <a:p>
            <a:pPr algn="l">
              <a:buFont typeface="Arial" panose="020B0604020202020204" pitchFamily="34" charset="0"/>
              <a:buChar char="•"/>
            </a:pPr>
            <a:r>
              <a:rPr lang="en-US" b="0" i="0" dirty="0">
                <a:solidFill>
                  <a:srgbClr val="222222"/>
                </a:solidFill>
                <a:effectLst/>
                <a:latin typeface="Georgia" panose="02040502050405020303" pitchFamily="18" charset="0"/>
              </a:rPr>
              <a:t>50% chances are that the project would be successful and yield ₹1800000 as profit;</a:t>
            </a:r>
            <a:endParaRPr lang="en-US" b="0" i="0" dirty="0">
              <a:solidFill>
                <a:srgbClr val="222222"/>
              </a:solidFill>
              <a:effectLst/>
              <a:latin typeface="Georgia" panose="02040502050405020303" pitchFamily="18" charset="0"/>
            </a:endParaRPr>
          </a:p>
          <a:p>
            <a:pPr algn="l">
              <a:buFont typeface="Arial" panose="020B0604020202020204" pitchFamily="34" charset="0"/>
              <a:buChar char="•"/>
            </a:pPr>
            <a:r>
              <a:rPr lang="en-US" b="0" i="0" dirty="0">
                <a:solidFill>
                  <a:srgbClr val="222222"/>
                </a:solidFill>
                <a:effectLst/>
                <a:latin typeface="Georgia" panose="02040502050405020303" pitchFamily="18" charset="0"/>
              </a:rPr>
              <a:t>50% possibility of failure persists, leading to a loss of ₹800000.</a:t>
            </a:r>
            <a:endParaRPr lang="en-US" b="0" i="0" dirty="0">
              <a:solidFill>
                <a:srgbClr val="222222"/>
              </a:solidFill>
              <a:effectLst/>
              <a:latin typeface="Georgia" panose="02040502050405020303" pitchFamily="18" charset="0"/>
            </a:endParaRPr>
          </a:p>
          <a:p>
            <a:endParaRPr lang="en-IN" dirty="0"/>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MV of Project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99592" y="1340768"/>
            <a:ext cx="7488832" cy="4392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Split Into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8"/>
            <a:ext cx="8229600" cy="5394326"/>
          </a:xfrm>
        </p:spPr>
        <p:txBody>
          <a:bodyPr>
            <a:normAutofit/>
          </a:bodyPr>
          <a:lstStyle/>
          <a:p>
            <a:r>
              <a:rPr lang="en-US" sz="2400" b="0" i="0" dirty="0">
                <a:solidFill>
                  <a:srgbClr val="000000"/>
                </a:solidFill>
                <a:effectLst/>
                <a:latin typeface="Verdana" panose="020B0604030504040204" pitchFamily="34" charset="0"/>
              </a:rPr>
              <a:t>The return value of the </a:t>
            </a:r>
            <a:r>
              <a:rPr lang="en-US" sz="2400" b="0" i="0" dirty="0" err="1">
                <a:solidFill>
                  <a:srgbClr val="000000"/>
                </a:solidFill>
                <a:effectLst/>
                <a:latin typeface="Verdana" panose="020B0604030504040204" pitchFamily="34" charset="0"/>
              </a:rPr>
              <a:t>array_split</a:t>
            </a:r>
            <a:r>
              <a:rPr lang="en-US" sz="2400" b="0" i="0" dirty="0">
                <a:solidFill>
                  <a:srgbClr val="000000"/>
                </a:solidFill>
                <a:effectLst/>
                <a:latin typeface="Verdana" panose="020B0604030504040204" pitchFamily="34" charset="0"/>
              </a:rPr>
              <a:t>() method is an array containing each of the split as an array.</a:t>
            </a:r>
            <a:endParaRPr lang="en-US" sz="24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If you split an array into 3 arrays, you can access them from the result just like any array element:</a:t>
            </a:r>
            <a:endParaRPr lang="en-US" sz="2000" b="0" i="0" dirty="0">
              <a:solidFill>
                <a:srgbClr val="000000"/>
              </a:solidFill>
              <a:effectLst/>
              <a:latin typeface="Verdana" panose="020B0604030504040204" pitchFamily="34" charset="0"/>
            </a:endParaRPr>
          </a:p>
          <a:p>
            <a:r>
              <a:rPr lang="en-IN" sz="2000" b="0" i="0" dirty="0">
                <a:solidFill>
                  <a:srgbClr val="0000CD"/>
                </a:solidFill>
                <a:effectLst/>
                <a:latin typeface="Consolas" panose="020B0609020204030204" pitchFamily="49" charset="0"/>
              </a:rPr>
              <a:t>import</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numpy</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as</a:t>
            </a:r>
            <a:r>
              <a:rPr lang="en-IN" sz="2000" b="0" i="0" dirty="0">
                <a:solidFill>
                  <a:srgbClr val="000000"/>
                </a:solidFill>
                <a:effectLst/>
                <a:latin typeface="Consolas" panose="020B0609020204030204" pitchFamily="49" charset="0"/>
              </a:rPr>
              <a:t> np</a:t>
            </a:r>
            <a:br>
              <a:rPr lang="en-IN" sz="2000" dirty="0"/>
            </a:br>
            <a:br>
              <a:rPr lang="en-IN" sz="2000" dirty="0"/>
            </a:br>
            <a:r>
              <a:rPr lang="en-IN" sz="2000" b="0" i="0" dirty="0" err="1">
                <a:solidFill>
                  <a:srgbClr val="000000"/>
                </a:solidFill>
                <a:effectLst/>
                <a:latin typeface="Consolas" panose="020B0609020204030204" pitchFamily="49" charset="0"/>
              </a:rPr>
              <a:t>arr</a:t>
            </a:r>
            <a:r>
              <a:rPr lang="en-IN" sz="2000" b="0" i="0" dirty="0">
                <a:solidFill>
                  <a:srgbClr val="000000"/>
                </a:solidFill>
                <a:effectLst/>
                <a:latin typeface="Consolas" panose="020B0609020204030204" pitchFamily="49" charset="0"/>
              </a:rPr>
              <a:t> = </a:t>
            </a:r>
            <a:r>
              <a:rPr lang="en-IN" sz="2000" b="0" i="0" dirty="0" err="1">
                <a:solidFill>
                  <a:srgbClr val="000000"/>
                </a:solidFill>
                <a:effectLst/>
                <a:latin typeface="Consolas" panose="020B0609020204030204" pitchFamily="49" charset="0"/>
              </a:rPr>
              <a:t>np.array</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4</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6</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np.array_split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arr</a:t>
            </a:r>
            <a:r>
              <a:rPr lang="en-IN" sz="2000" b="0" i="0" dirty="0">
                <a:solidFill>
                  <a:srgbClr val="000000"/>
                </a:solidFill>
                <a:effectLst/>
                <a:latin typeface="Consolas" panose="020B0609020204030204" pitchFamily="49" charset="0"/>
              </a:rPr>
              <a:t>, </a:t>
            </a:r>
            <a:r>
              <a:rPr lang="en-IN" sz="2000" b="0" i="0" dirty="0">
                <a:solidFill>
                  <a:srgbClr val="FF0000"/>
                </a:solidFill>
                <a:effectLst/>
                <a:latin typeface="Consolas" panose="020B0609020204030204" pitchFamily="49" charset="0"/>
              </a:rPr>
              <a:t>3</a:t>
            </a:r>
            <a:r>
              <a:rPr lang="en-IN" sz="2000" b="0" i="0" dirty="0">
                <a:solidFill>
                  <a:srgbClr val="000000"/>
                </a:solidFill>
                <a:effectLst/>
                <a:latin typeface="Consolas" panose="020B0609020204030204" pitchFamily="49" charset="0"/>
              </a:rPr>
              <a:t>)</a:t>
            </a:r>
            <a:br>
              <a:rPr lang="en-IN" sz="2000" dirty="0"/>
            </a:b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0</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1</a:t>
            </a:r>
            <a:r>
              <a:rPr lang="en-IN" sz="2000" b="0" i="0" dirty="0">
                <a:solidFill>
                  <a:srgbClr val="000000"/>
                </a:solidFill>
                <a:effectLst/>
                <a:latin typeface="Consolas" panose="020B0609020204030204" pitchFamily="49" charset="0"/>
              </a:rPr>
              <a:t>])</a:t>
            </a:r>
            <a:br>
              <a:rPr lang="en-IN" sz="2000" dirty="0"/>
            </a:br>
            <a:r>
              <a:rPr lang="en-IN" sz="2000" b="0" i="0" dirty="0">
                <a:solidFill>
                  <a:srgbClr val="0000CD"/>
                </a:solidFill>
                <a:effectLst/>
                <a:latin typeface="Consolas" panose="020B0609020204030204" pitchFamily="49" charset="0"/>
              </a:rPr>
              <a:t>print</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newarr</a:t>
            </a:r>
            <a:r>
              <a:rPr lang="en-IN" sz="2000" b="0" i="0" dirty="0">
                <a:solidFill>
                  <a:srgbClr val="000000"/>
                </a:solidFill>
                <a:effectLst/>
                <a:latin typeface="Consolas" panose="020B0609020204030204" pitchFamily="49" charset="0"/>
              </a:rPr>
              <a:t>[</a:t>
            </a:r>
            <a:r>
              <a:rPr lang="en-IN" sz="2000" b="0" i="0" dirty="0">
                <a:solidFill>
                  <a:srgbClr val="FF0000"/>
                </a:solidFill>
                <a:effectLst/>
                <a:latin typeface="Consolas" panose="020B0609020204030204" pitchFamily="49" charset="0"/>
              </a:rPr>
              <a:t>2</a:t>
            </a:r>
            <a:r>
              <a:rPr lang="en-IN" sz="2000" b="0" i="0" dirty="0">
                <a:solidFill>
                  <a:srgbClr val="000000"/>
                </a:solidFill>
                <a:effectLst/>
                <a:latin typeface="Consolas" panose="020B0609020204030204" pitchFamily="49" charset="0"/>
              </a:rPr>
              <a:t>])</a:t>
            </a:r>
            <a:endParaRPr lang="en-IN" sz="2000" dirty="0"/>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222222"/>
                </a:solidFill>
                <a:effectLst/>
                <a:latin typeface="Georgia" panose="02040502050405020303" pitchFamily="18" charset="0"/>
              </a:rPr>
              <a:t>Do Nothing</a:t>
            </a:r>
            <a:r>
              <a:rPr lang="en-IN" b="0" i="0" dirty="0">
                <a:solidFill>
                  <a:srgbClr val="222222"/>
                </a:solidFill>
                <a:effectLst/>
                <a:latin typeface="Georgia" panose="02040502050405020303" pitchFamily="18" charset="0"/>
              </a:rPr>
              <a:t>:</a:t>
            </a:r>
            <a:endParaRPr lang="en-IN" dirty="0"/>
          </a:p>
        </p:txBody>
      </p:sp>
      <p:sp>
        <p:nvSpPr>
          <p:cNvPr id="3" name="Content Placeholder 2"/>
          <p:cNvSpPr>
            <a:spLocks noGrp="1"/>
          </p:cNvSpPr>
          <p:nvPr>
            <p:ph idx="1"/>
          </p:nvPr>
        </p:nvSpPr>
        <p:spPr>
          <a:xfrm>
            <a:off x="457200" y="731838"/>
            <a:ext cx="8229600" cy="6009530"/>
          </a:xfrm>
        </p:spPr>
        <p:txBody>
          <a:bodyPr/>
          <a:lstStyle/>
          <a:p>
            <a:pPr algn="l"/>
            <a:r>
              <a:rPr lang="en-US" b="0" i="0" dirty="0">
                <a:solidFill>
                  <a:srgbClr val="222222"/>
                </a:solidFill>
                <a:effectLst/>
                <a:latin typeface="Georgia" panose="02040502050405020303" pitchFamily="18" charset="0"/>
              </a:rPr>
              <a:t>If the company does not take any step, still there can be two outcomes, discussed below:</a:t>
            </a:r>
            <a:endParaRPr lang="en-US" b="0" i="0" dirty="0">
              <a:solidFill>
                <a:srgbClr val="222222"/>
              </a:solidFill>
              <a:effectLst/>
              <a:latin typeface="Georgia" panose="02040502050405020303" pitchFamily="18" charset="0"/>
            </a:endParaRPr>
          </a:p>
          <a:p>
            <a:pPr algn="l">
              <a:buFont typeface="Arial" panose="020B0604020202020204" pitchFamily="34" charset="0"/>
              <a:buChar char="•"/>
            </a:pPr>
            <a:r>
              <a:rPr lang="en-US" b="0" i="0" dirty="0">
                <a:solidFill>
                  <a:srgbClr val="222222"/>
                </a:solidFill>
                <a:effectLst/>
                <a:latin typeface="Georgia" panose="02040502050405020303" pitchFamily="18" charset="0"/>
              </a:rPr>
              <a:t>40% chances are there that yet, the organization can attract new customers, generating a profit of ₹1000000;</a:t>
            </a:r>
            <a:endParaRPr lang="en-US" b="0" i="0" dirty="0">
              <a:solidFill>
                <a:srgbClr val="222222"/>
              </a:solidFill>
              <a:effectLst/>
              <a:latin typeface="Georgia" panose="02040502050405020303" pitchFamily="18" charset="0"/>
            </a:endParaRPr>
          </a:p>
          <a:p>
            <a:pPr algn="l">
              <a:buFont typeface="Arial" panose="020B0604020202020204" pitchFamily="34" charset="0"/>
              <a:buChar char="•"/>
            </a:pPr>
            <a:r>
              <a:rPr lang="en-US" b="0" i="0" dirty="0">
                <a:solidFill>
                  <a:srgbClr val="222222"/>
                </a:solidFill>
                <a:effectLst/>
                <a:latin typeface="Georgia" panose="02040502050405020303" pitchFamily="18" charset="0"/>
              </a:rPr>
              <a:t>60% chances of failure are there due to the new competitors, incurring a loss of ₹400000.</a:t>
            </a:r>
            <a:endParaRPr lang="en-US" b="0" i="0" dirty="0">
              <a:solidFill>
                <a:srgbClr val="222222"/>
              </a:solidFill>
              <a:effectLst/>
              <a:latin typeface="Georgia" panose="02040502050405020303" pitchFamily="18" charset="0"/>
            </a:endParaRPr>
          </a:p>
          <a:p>
            <a:endParaRPr lang="en-IN" dirty="0"/>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MV of Project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59632" y="1988840"/>
            <a:ext cx="5904656" cy="3240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222222"/>
                </a:solidFill>
                <a:effectLst/>
                <a:latin typeface="Raleway"/>
              </a:rPr>
              <a:t>Interpretation</a:t>
            </a:r>
            <a:br>
              <a:rPr lang="en-IN" b="0" i="0" dirty="0">
                <a:solidFill>
                  <a:srgbClr val="222222"/>
                </a:solidFill>
                <a:effectLst/>
                <a:latin typeface="Raleway"/>
              </a:rPr>
            </a:br>
            <a:endParaRPr lang="en-IN" dirty="0"/>
          </a:p>
        </p:txBody>
      </p:sp>
      <p:sp>
        <p:nvSpPr>
          <p:cNvPr id="3" name="Content Placeholder 2"/>
          <p:cNvSpPr>
            <a:spLocks noGrp="1"/>
          </p:cNvSpPr>
          <p:nvPr>
            <p:ph idx="1"/>
          </p:nvPr>
        </p:nvSpPr>
        <p:spPr>
          <a:xfrm>
            <a:off x="457200" y="476672"/>
            <a:ext cx="8229600" cy="6264696"/>
          </a:xfrm>
        </p:spPr>
        <p:txBody>
          <a:bodyPr/>
          <a:lstStyle/>
          <a:p>
            <a:r>
              <a:rPr lang="en-US" b="0" i="0" dirty="0">
                <a:solidFill>
                  <a:srgbClr val="222222"/>
                </a:solidFill>
                <a:effectLst/>
                <a:latin typeface="Georgia" panose="02040502050405020303" pitchFamily="18" charset="0"/>
              </a:rPr>
              <a:t>From the above evaluation, we can easily make out that the option of a new product line has the highest EMV. Therefore, we can say that the company can avail this opportunity to make the highest gain by ensuring the best possible use of its resources.</a:t>
            </a:r>
            <a:endParaRPr lang="en-IN" dirty="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b="0" i="0" dirty="0">
                <a:solidFill>
                  <a:srgbClr val="222222"/>
                </a:solidFill>
                <a:effectLst/>
                <a:latin typeface="Lato" panose="020F0502020204030203" pitchFamily="34" charset="0"/>
              </a:rPr>
              <a:t>Avoid Overfitting in Decision Trees</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sz="2000" b="0" i="0" dirty="0">
                <a:solidFill>
                  <a:srgbClr val="222222"/>
                </a:solidFill>
                <a:effectLst/>
                <a:latin typeface="Lato" panose="020F0502020204030203" pitchFamily="34" charset="0"/>
              </a:rPr>
              <a:t>Overfitting is one of the key challenges in a tree-based algorithm.</a:t>
            </a:r>
            <a:endParaRPr lang="en-US" sz="2000" b="0" i="0" dirty="0">
              <a:solidFill>
                <a:srgbClr val="222222"/>
              </a:solidFill>
              <a:effectLst/>
              <a:latin typeface="Lato" panose="020F0502020204030203" pitchFamily="34" charset="0"/>
            </a:endParaRPr>
          </a:p>
          <a:p>
            <a:pPr algn="l"/>
            <a:r>
              <a:rPr lang="en-US" sz="1800" b="0" i="0" dirty="0">
                <a:solidFill>
                  <a:srgbClr val="222222"/>
                </a:solidFill>
                <a:effectLst/>
                <a:latin typeface="Lato" panose="020F0502020204030203" pitchFamily="34" charset="0"/>
              </a:rPr>
              <a:t>If no limit is set, it will give 100% fitting, because, in the worst-case scenario, it will end up making a leaf node for each observation. Hence we need to take some precautions to avoid overfitting. It is mostly done in two ways:</a:t>
            </a:r>
            <a:endParaRPr lang="en-US" sz="1800" b="0" i="0" dirty="0">
              <a:solidFill>
                <a:srgbClr val="222222"/>
              </a:solidFill>
              <a:effectLst/>
              <a:latin typeface="Lato" panose="020F0502020204030203" pitchFamily="34" charset="0"/>
            </a:endParaRPr>
          </a:p>
          <a:p>
            <a:pPr algn="l">
              <a:buFont typeface="+mj-lt"/>
              <a:buAutoNum type="arabicPeriod"/>
            </a:pPr>
            <a:r>
              <a:rPr lang="en-US" sz="1800" b="0" i="0" dirty="0">
                <a:solidFill>
                  <a:srgbClr val="222222"/>
                </a:solidFill>
                <a:effectLst/>
                <a:latin typeface="Lato" panose="020F0502020204030203" pitchFamily="34" charset="0"/>
              </a:rPr>
              <a:t>Setting constraints on tree size</a:t>
            </a:r>
            <a:endParaRPr lang="en-US" sz="1800" b="0" i="0" dirty="0">
              <a:solidFill>
                <a:srgbClr val="222222"/>
              </a:solidFill>
              <a:effectLst/>
              <a:latin typeface="Lato" panose="020F0502020204030203" pitchFamily="34" charset="0"/>
            </a:endParaRPr>
          </a:p>
          <a:p>
            <a:pPr algn="l">
              <a:buFont typeface="+mj-lt"/>
              <a:buAutoNum type="arabicPeriod"/>
            </a:pPr>
            <a:r>
              <a:rPr lang="en-US" sz="1800" b="0" i="0" dirty="0">
                <a:solidFill>
                  <a:srgbClr val="222222"/>
                </a:solidFill>
                <a:effectLst/>
                <a:latin typeface="Lato" panose="020F0502020204030203" pitchFamily="34" charset="0"/>
              </a:rPr>
              <a:t>Tree pruning</a:t>
            </a:r>
            <a:endParaRPr lang="en-US" sz="1800" b="0" i="0" dirty="0">
              <a:solidFill>
                <a:srgbClr val="222222"/>
              </a:solidFill>
              <a:effectLst/>
              <a:latin typeface="Lato" panose="020F0502020204030203" pitchFamily="34" charset="0"/>
            </a:endParaRPr>
          </a:p>
          <a:p>
            <a:pPr algn="l">
              <a:buFont typeface="+mj-lt"/>
              <a:buAutoNum type="arabicPeriod"/>
            </a:pPr>
            <a:endParaRPr lang="en-US" sz="1800" dirty="0">
              <a:solidFill>
                <a:srgbClr val="222222"/>
              </a:solidFill>
              <a:latin typeface="Lato" panose="020F0502020204030203" pitchFamily="34" charset="0"/>
            </a:endParaRPr>
          </a:p>
          <a:p>
            <a:pPr marL="0" indent="0" algn="l">
              <a:buNone/>
            </a:pPr>
            <a:endParaRPr lang="en-US" sz="18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 </a:t>
            </a:r>
            <a:r>
              <a:rPr lang="en-US" sz="1200" b="0" i="0" dirty="0">
                <a:solidFill>
                  <a:srgbClr val="222222"/>
                </a:solidFill>
                <a:effectLst/>
                <a:latin typeface="Lato" panose="020F0502020204030203" pitchFamily="34" charset="0"/>
              </a:rPr>
              <a:t>Setting Constraints on tree size</a:t>
            </a:r>
            <a:endParaRPr lang="en-US" sz="1200" b="0" i="0" dirty="0">
              <a:solidFill>
                <a:srgbClr val="222222"/>
              </a:solidFill>
              <a:effectLst/>
              <a:latin typeface="Lato" panose="020F0502020204030203" pitchFamily="34" charset="0"/>
            </a:endParaRPr>
          </a:p>
          <a:p>
            <a:r>
              <a:rPr lang="en-US" sz="1200" b="0" i="0" dirty="0">
                <a:solidFill>
                  <a:srgbClr val="222222"/>
                </a:solidFill>
                <a:effectLst/>
                <a:latin typeface="Lato" panose="020F0502020204030203" pitchFamily="34" charset="0"/>
              </a:rPr>
              <a:t>Parameters play an important role in tree modeling. Overfitting can be avoided by using various parameters that are used to define a tree.</a:t>
            </a:r>
            <a:endParaRPr lang="en-US" sz="1200" b="0" i="0" dirty="0">
              <a:solidFill>
                <a:srgbClr val="222222"/>
              </a:solidFill>
              <a:effectLst/>
              <a:latin typeface="Lato" panose="020F0502020204030203" pitchFamily="34" charset="0"/>
            </a:endParaRPr>
          </a:p>
          <a:p>
            <a:r>
              <a:rPr lang="en-IN" sz="1200" b="1" i="0" dirty="0">
                <a:solidFill>
                  <a:srgbClr val="222222"/>
                </a:solidFill>
                <a:effectLst/>
                <a:latin typeface="Lato" panose="020F0502020204030203" pitchFamily="34" charset="0"/>
              </a:rPr>
              <a:t>Minimum samples for a node split</a:t>
            </a:r>
            <a:endParaRPr lang="en-US" sz="1200" dirty="0">
              <a:solidFill>
                <a:srgbClr val="222222"/>
              </a:solidFill>
              <a:latin typeface="Lato" panose="020F0502020204030203" pitchFamily="34" charset="0"/>
            </a:endParaRPr>
          </a:p>
          <a:p>
            <a:pPr lvl="1"/>
            <a:r>
              <a:rPr lang="en-US" sz="1100" b="0" i="0" dirty="0">
                <a:solidFill>
                  <a:srgbClr val="222222"/>
                </a:solidFill>
                <a:effectLst/>
                <a:latin typeface="Lato" panose="020F0502020204030203" pitchFamily="34" charset="0"/>
              </a:rPr>
              <a:t>Defines the minimum number of observations that are required in a node to be considered for splitting.</a:t>
            </a:r>
            <a:endParaRPr lang="en-US" sz="1100" b="0" i="0" dirty="0">
              <a:solidFill>
                <a:srgbClr val="222222"/>
              </a:solidFill>
              <a:effectLst/>
              <a:latin typeface="Lato" panose="020F0502020204030203" pitchFamily="34" charset="0"/>
            </a:endParaRPr>
          </a:p>
          <a:p>
            <a:pPr lvl="1"/>
            <a:r>
              <a:rPr lang="en-US" sz="1100" b="0" i="0" dirty="0">
                <a:solidFill>
                  <a:srgbClr val="222222"/>
                </a:solidFill>
                <a:effectLst/>
                <a:latin typeface="Lato" panose="020F0502020204030203" pitchFamily="34" charset="0"/>
              </a:rPr>
              <a:t>Too high values can lead to under-fitting hence, it should be tuned properly using cross-validation.</a:t>
            </a:r>
            <a:endParaRPr lang="en-US" sz="1100" b="0" i="0" dirty="0">
              <a:solidFill>
                <a:srgbClr val="222222"/>
              </a:solidFill>
              <a:effectLst/>
              <a:latin typeface="Lato" panose="020F0502020204030203" pitchFamily="34" charset="0"/>
            </a:endParaRPr>
          </a:p>
          <a:p>
            <a:pPr lvl="1"/>
            <a:endParaRPr lang="en-US" sz="1100" dirty="0">
              <a:solidFill>
                <a:srgbClr val="222222"/>
              </a:solidFill>
              <a:latin typeface="Lato" panose="020F0502020204030203" pitchFamily="34" charset="0"/>
            </a:endParaRPr>
          </a:p>
          <a:p>
            <a:r>
              <a:rPr lang="en-IN" sz="1200" b="1" i="0" dirty="0">
                <a:solidFill>
                  <a:srgbClr val="222222"/>
                </a:solidFill>
                <a:effectLst/>
                <a:latin typeface="Lato" panose="020F0502020204030203" pitchFamily="34" charset="0"/>
              </a:rPr>
              <a:t>Minimum samples for a leaf node</a:t>
            </a:r>
            <a:endParaRPr lang="en-IN" sz="1200" b="0" i="0" dirty="0">
              <a:solidFill>
                <a:srgbClr val="222222"/>
              </a:solidFill>
              <a:effectLst/>
              <a:latin typeface="Lato" panose="020F0502020204030203" pitchFamily="34" charset="0"/>
            </a:endParaRPr>
          </a:p>
          <a:p>
            <a:pPr lvl="1"/>
            <a:r>
              <a:rPr lang="en-US" sz="1100" b="0" i="0" dirty="0">
                <a:solidFill>
                  <a:srgbClr val="222222"/>
                </a:solidFill>
                <a:effectLst/>
                <a:latin typeface="Lato" panose="020F0502020204030203" pitchFamily="34" charset="0"/>
              </a:rPr>
              <a:t>Defines the minimum observations required in a leaf.</a:t>
            </a:r>
            <a:endParaRPr lang="en-US" sz="1100" b="0" i="0" dirty="0">
              <a:solidFill>
                <a:srgbClr val="222222"/>
              </a:solidFill>
              <a:effectLst/>
              <a:latin typeface="Lato" panose="020F0502020204030203" pitchFamily="34" charset="0"/>
            </a:endParaRPr>
          </a:p>
          <a:p>
            <a:pPr lvl="1"/>
            <a:r>
              <a:rPr lang="en-US" sz="1100" b="0" i="0" dirty="0">
                <a:solidFill>
                  <a:srgbClr val="222222"/>
                </a:solidFill>
                <a:effectLst/>
                <a:latin typeface="Lato" panose="020F0502020204030203" pitchFamily="34" charset="0"/>
              </a:rPr>
              <a:t>Generally, lower values should be chosen for imbalanced class problems as the regions in which the minority class will be in majority will be of small size.</a:t>
            </a:r>
            <a:endParaRPr lang="en-US" sz="1100" b="0" i="0" dirty="0">
              <a:solidFill>
                <a:srgbClr val="222222"/>
              </a:solidFill>
              <a:effectLst/>
              <a:latin typeface="Lato" panose="020F0502020204030203" pitchFamily="34" charset="0"/>
            </a:endParaRPr>
          </a:p>
          <a:p>
            <a:pPr lvl="1"/>
            <a:endParaRPr lang="en-US" sz="16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r>
              <a:rPr lang="en-US" sz="1800" b="1" i="0" dirty="0">
                <a:solidFill>
                  <a:srgbClr val="222222"/>
                </a:solidFill>
                <a:effectLst/>
                <a:latin typeface="Lato" panose="020F0502020204030203" pitchFamily="34" charset="0"/>
              </a:rPr>
              <a:t>Maximum features to consider for a split</a:t>
            </a:r>
            <a:endParaRPr lang="en-US" sz="1800" b="1" i="0" dirty="0">
              <a:solidFill>
                <a:srgbClr val="222222"/>
              </a:solidFill>
              <a:effectLst/>
              <a:latin typeface="Lato" panose="020F0502020204030203" pitchFamily="34" charset="0"/>
            </a:endParaRPr>
          </a:p>
          <a:p>
            <a:endParaRPr lang="en-US" sz="1800" b="1" dirty="0">
              <a:solidFill>
                <a:srgbClr val="222222"/>
              </a:solidFill>
              <a:latin typeface="Lato" panose="020F0502020204030203" pitchFamily="34" charset="0"/>
            </a:endParaRPr>
          </a:p>
          <a:p>
            <a:r>
              <a:rPr lang="en-US" sz="1800" b="0" i="0" dirty="0">
                <a:solidFill>
                  <a:srgbClr val="222222"/>
                </a:solidFill>
                <a:effectLst/>
                <a:latin typeface="Lato" panose="020F0502020204030203" pitchFamily="34" charset="0"/>
              </a:rPr>
              <a:t>The number of features to consider while searching for the best split. These will be randomly selected.</a:t>
            </a:r>
            <a:endParaRPr lang="en-US" sz="1800" b="0" i="0" dirty="0">
              <a:solidFill>
                <a:srgbClr val="222222"/>
              </a:solidFill>
              <a:effectLst/>
              <a:latin typeface="Lato" panose="020F0502020204030203" pitchFamily="34" charset="0"/>
            </a:endParaRPr>
          </a:p>
          <a:p>
            <a:r>
              <a:rPr lang="en-US" sz="1100" b="0" i="0" dirty="0">
                <a:solidFill>
                  <a:srgbClr val="222222"/>
                </a:solidFill>
                <a:effectLst/>
                <a:latin typeface="Lato" panose="020F0502020204030203" pitchFamily="34" charset="0"/>
              </a:rPr>
              <a:t>As a thumb-rule, the square root of the total number of features works great but we should check up to 30–40% of the total number of features.</a:t>
            </a:r>
            <a:endParaRPr lang="en-US" sz="1100" b="0" i="0" dirty="0">
              <a:solidFill>
                <a:srgbClr val="222222"/>
              </a:solidFill>
              <a:effectLst/>
              <a:latin typeface="Lato" panose="020F0502020204030203" pitchFamily="34" charset="0"/>
            </a:endParaRPr>
          </a:p>
          <a:p>
            <a:r>
              <a:rPr lang="en-US" sz="1100" b="0" i="0" dirty="0">
                <a:solidFill>
                  <a:srgbClr val="222222"/>
                </a:solidFill>
                <a:effectLst/>
                <a:latin typeface="Lato" panose="020F0502020204030203" pitchFamily="34" charset="0"/>
              </a:rPr>
              <a:t>Higher values can lead to over-fitting but depend on case to case.</a:t>
            </a:r>
            <a:endParaRPr lang="en-US" sz="1100" b="0" i="0" dirty="0">
              <a:solidFill>
                <a:srgbClr val="222222"/>
              </a:solidFill>
              <a:effectLst/>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Implementation</a:t>
            </a:r>
            <a:endParaRPr lang="en-IN" dirty="0"/>
          </a:p>
        </p:txBody>
      </p:sp>
      <p:sp>
        <p:nvSpPr>
          <p:cNvPr id="3" name="Content Placeholder 2"/>
          <p:cNvSpPr>
            <a:spLocks noGrp="1"/>
          </p:cNvSpPr>
          <p:nvPr>
            <p:ph idx="1"/>
          </p:nvPr>
        </p:nvSpPr>
        <p:spPr>
          <a:xfrm>
            <a:off x="457200" y="731838"/>
            <a:ext cx="8229600" cy="6225554"/>
          </a:xfrm>
        </p:spPr>
        <p:txBody>
          <a:bodyPr>
            <a:normAutofit fontScale="55000" lnSpcReduction="20000"/>
          </a:bodyPr>
          <a:lstStyle/>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numpy</a:t>
            </a:r>
            <a:r>
              <a:rPr lang="en-IN" b="0" i="0" dirty="0">
                <a:solidFill>
                  <a:srgbClr val="000000"/>
                </a:solidFill>
                <a:effectLst/>
                <a:latin typeface="Verdana" panose="020B0604030504040204" pitchFamily="34" charset="0"/>
              </a:rPr>
              <a:t> as nm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matplotlib.pyplot</a:t>
            </a:r>
            <a:r>
              <a:rPr lang="en-IN" b="0" i="0" dirty="0">
                <a:solidFill>
                  <a:srgbClr val="000000"/>
                </a:solidFill>
                <a:effectLst/>
                <a:latin typeface="Verdana" panose="020B0604030504040204" pitchFamily="34" charset="0"/>
              </a:rPr>
              <a:t> as </a:t>
            </a:r>
            <a:r>
              <a:rPr lang="en-IN" b="0" i="0" dirty="0" err="1">
                <a:solidFill>
                  <a:srgbClr val="000000"/>
                </a:solidFill>
                <a:effectLst/>
                <a:latin typeface="Verdana" panose="020B0604030504040204" pitchFamily="34" charset="0"/>
              </a:rPr>
              <a:t>mtp</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pandas as pd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#importing datasets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data_set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pd.read_csv</a:t>
            </a:r>
            <a:r>
              <a:rPr lang="en-IN" b="0" i="0" dirty="0">
                <a:solidFill>
                  <a:srgbClr val="000000"/>
                </a:solidFill>
                <a:effectLst/>
                <a:latin typeface="Verdana" panose="020B0604030504040204" pitchFamily="34" charset="0"/>
              </a:rPr>
              <a:t>(</a:t>
            </a:r>
            <a:r>
              <a:rPr lang="en-IN" b="0" i="0" dirty="0">
                <a:solidFill>
                  <a:srgbClr val="0000FF"/>
                </a:solidFill>
                <a:effectLst/>
                <a:latin typeface="Verdana" panose="020B0604030504040204" pitchFamily="34" charset="0"/>
              </a:rPr>
              <a:t>'user_data.csv'</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#Extracting Independent and dependent Variable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x= </a:t>
            </a:r>
            <a:r>
              <a:rPr lang="en-IN" b="0" i="0" dirty="0" err="1">
                <a:solidFill>
                  <a:srgbClr val="000000"/>
                </a:solidFill>
                <a:effectLst/>
                <a:latin typeface="Verdana" panose="020B0604030504040204" pitchFamily="34" charset="0"/>
              </a:rPr>
              <a:t>data_set.iloc</a:t>
            </a:r>
            <a:r>
              <a:rPr lang="en-IN" b="0" i="0" dirty="0">
                <a:solidFill>
                  <a:srgbClr val="000000"/>
                </a:solidFill>
                <a:effectLst/>
                <a:latin typeface="Verdana" panose="020B0604030504040204" pitchFamily="34" charset="0"/>
              </a:rPr>
              <a:t>[:, [</a:t>
            </a:r>
            <a:r>
              <a:rPr lang="en-IN" b="0" i="0" dirty="0">
                <a:solidFill>
                  <a:srgbClr val="C00000"/>
                </a:solidFill>
                <a:effectLst/>
                <a:latin typeface="Verdana" panose="020B0604030504040204" pitchFamily="34" charset="0"/>
              </a:rPr>
              <a:t>2</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3</a:t>
            </a:r>
            <a:r>
              <a:rPr lang="en-IN" b="0" i="0" dirty="0">
                <a:solidFill>
                  <a:srgbClr val="000000"/>
                </a:solidFill>
                <a:effectLst/>
                <a:latin typeface="Verdana" panose="020B0604030504040204" pitchFamily="34" charset="0"/>
              </a:rPr>
              <a:t>]].values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y= </a:t>
            </a:r>
            <a:r>
              <a:rPr lang="en-IN" b="0" i="0" dirty="0" err="1">
                <a:solidFill>
                  <a:srgbClr val="000000"/>
                </a:solidFill>
                <a:effectLst/>
                <a:latin typeface="Verdana" panose="020B0604030504040204" pitchFamily="34" charset="0"/>
              </a:rPr>
              <a:t>data_set.iloc</a:t>
            </a:r>
            <a:r>
              <a:rPr lang="en-IN" b="0" i="0" dirty="0">
                <a:solidFill>
                  <a:srgbClr val="000000"/>
                </a:solidFill>
                <a:effectLst/>
                <a:latin typeface="Verdana" panose="020B0604030504040204" pitchFamily="34" charset="0"/>
              </a:rPr>
              <a:t>[:, </a:t>
            </a:r>
            <a:r>
              <a:rPr lang="en-IN" b="0" i="0" dirty="0">
                <a:solidFill>
                  <a:srgbClr val="C00000"/>
                </a:solidFill>
                <a:effectLst/>
                <a:latin typeface="Verdana" panose="020B0604030504040204" pitchFamily="34" charset="0"/>
              </a:rPr>
              <a:t>4</a:t>
            </a:r>
            <a:r>
              <a:rPr lang="en-IN" b="0" i="0" dirty="0">
                <a:solidFill>
                  <a:srgbClr val="000000"/>
                </a:solidFill>
                <a:effectLst/>
                <a:latin typeface="Verdana" panose="020B0604030504040204" pitchFamily="34" charset="0"/>
              </a:rPr>
              <a:t>].values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Splitting the dataset into training and test set.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from </a:t>
            </a:r>
            <a:r>
              <a:rPr lang="en-IN" b="0" i="0" dirty="0" err="1">
                <a:solidFill>
                  <a:srgbClr val="000000"/>
                </a:solidFill>
                <a:effectLst/>
                <a:latin typeface="Verdana" panose="020B0604030504040204" pitchFamily="34" charset="0"/>
              </a:rPr>
              <a:t>sklearn.model_selection</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train_test_split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y_test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train_test_split</a:t>
            </a:r>
            <a:r>
              <a:rPr lang="en-IN" b="0" i="0" dirty="0">
                <a:solidFill>
                  <a:srgbClr val="000000"/>
                </a:solidFill>
                <a:effectLst/>
                <a:latin typeface="Verdana" panose="020B0604030504040204" pitchFamily="34" charset="0"/>
              </a:rPr>
              <a:t>(x, y, </a:t>
            </a:r>
            <a:r>
              <a:rPr lang="en-IN" b="0" i="0" dirty="0" err="1">
                <a:solidFill>
                  <a:srgbClr val="000000"/>
                </a:solidFill>
                <a:effectLst/>
                <a:latin typeface="Verdana" panose="020B0604030504040204" pitchFamily="34" charset="0"/>
              </a:rPr>
              <a:t>test_size</a:t>
            </a:r>
            <a:r>
              <a:rPr lang="en-IN" b="0" i="0" dirty="0">
                <a:solidFill>
                  <a:srgbClr val="000000"/>
                </a:solidFill>
                <a:effectLst/>
                <a:latin typeface="Verdana" panose="020B0604030504040204" pitchFamily="34" charset="0"/>
              </a:rPr>
              <a:t>= </a:t>
            </a:r>
            <a:r>
              <a:rPr lang="en-IN" b="0" i="0" dirty="0">
                <a:solidFill>
                  <a:srgbClr val="C00000"/>
                </a:solidFill>
                <a:effectLst/>
                <a:latin typeface="Verdana" panose="020B0604030504040204" pitchFamily="34" charset="0"/>
              </a:rPr>
              <a:t>0.25</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random_state</a:t>
            </a:r>
            <a:r>
              <a:rPr lang="en-IN" b="0" i="0" dirty="0">
                <a:solidFill>
                  <a:srgbClr val="000000"/>
                </a:solidFill>
                <a:effectLst/>
                <a:latin typeface="Verdana" panose="020B0604030504040204" pitchFamily="34" charset="0"/>
              </a:rPr>
              <a:t>=</a:t>
            </a:r>
            <a:r>
              <a:rPr lang="en-IN" b="0" i="0" dirty="0">
                <a:solidFill>
                  <a:srgbClr val="C00000"/>
                </a:solidFill>
                <a:effectLst/>
                <a:latin typeface="Verdana" panose="020B0604030504040204" pitchFamily="34" charset="0"/>
              </a:rPr>
              <a:t>0</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#feature Scaling  </a:t>
            </a:r>
            <a:endParaRPr lang="en-IN" b="0" i="0" dirty="0">
              <a:solidFill>
                <a:srgbClr val="000000"/>
              </a:solidFill>
              <a:effectLst/>
              <a:latin typeface="Verdana" panose="020B0604030504040204" pitchFamily="34" charset="0"/>
            </a:endParaRPr>
          </a:p>
          <a:p>
            <a:pPr algn="l">
              <a:buFont typeface="+mj-lt"/>
              <a:buAutoNum type="arabicPeriod"/>
            </a:pPr>
            <a:r>
              <a:rPr lang="en-IN" b="0" i="0" dirty="0">
                <a:solidFill>
                  <a:srgbClr val="000000"/>
                </a:solidFill>
                <a:effectLst/>
                <a:latin typeface="Verdana" panose="020B0604030504040204" pitchFamily="34" charset="0"/>
              </a:rPr>
              <a:t>from </a:t>
            </a:r>
            <a:r>
              <a:rPr lang="en-IN" b="0" i="0" dirty="0" err="1">
                <a:solidFill>
                  <a:srgbClr val="000000"/>
                </a:solidFill>
                <a:effectLst/>
                <a:latin typeface="Verdana" panose="020B0604030504040204" pitchFamily="34" charset="0"/>
              </a:rPr>
              <a:t>sklearn.preprocessing</a:t>
            </a:r>
            <a:r>
              <a:rPr lang="en-IN" b="0" i="0" dirty="0">
                <a:solidFill>
                  <a:srgbClr val="000000"/>
                </a:solidFill>
                <a:effectLst/>
                <a:latin typeface="Verdana" panose="020B0604030504040204" pitchFamily="34" charset="0"/>
              </a:rPr>
              <a:t> </a:t>
            </a:r>
            <a:r>
              <a:rPr lang="en-IN" b="1" i="0" dirty="0">
                <a:solidFill>
                  <a:srgbClr val="006699"/>
                </a:solidFill>
                <a:effectLst/>
                <a:latin typeface="Verdana" panose="020B0604030504040204" pitchFamily="34" charset="0"/>
              </a:rPr>
              <a:t>import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StandardScaler</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st_x</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StandardScaler</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st_x.fit_transform</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x_train</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pPr algn="l">
              <a:buFont typeface="+mj-lt"/>
              <a:buAutoNum type="arabicPeriod"/>
            </a:pP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a:t>
            </a:r>
            <a:r>
              <a:rPr lang="en-IN" b="0" i="0" dirty="0" err="1">
                <a:solidFill>
                  <a:srgbClr val="000000"/>
                </a:solidFill>
                <a:effectLst/>
                <a:latin typeface="Verdana" panose="020B0604030504040204" pitchFamily="34" charset="0"/>
              </a:rPr>
              <a:t>st_x.transform</a:t>
            </a:r>
            <a:r>
              <a:rPr lang="en-IN" b="0" i="0" dirty="0">
                <a:solidFill>
                  <a:srgbClr val="000000"/>
                </a:solidFill>
                <a:effectLst/>
                <a:latin typeface="Verdana" panose="020B0604030504040204" pitchFamily="34" charset="0"/>
              </a:rPr>
              <a:t>(</a:t>
            </a:r>
            <a:r>
              <a:rPr lang="en-IN" b="0" i="0" dirty="0" err="1">
                <a:solidFill>
                  <a:srgbClr val="000000"/>
                </a:solidFill>
                <a:effectLst/>
                <a:latin typeface="Verdana" panose="020B0604030504040204" pitchFamily="34" charset="0"/>
              </a:rPr>
              <a:t>x_test</a:t>
            </a:r>
            <a:r>
              <a:rPr lang="en-IN" b="0" i="0" dirty="0">
                <a:solidFill>
                  <a:srgbClr val="000000"/>
                </a:solidFill>
                <a:effectLst/>
                <a:latin typeface="Verdana" panose="020B0604030504040204" pitchFamily="34" charset="0"/>
              </a:rPr>
              <a:t>)    </a:t>
            </a:r>
            <a:endParaRPr lang="en-IN"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700" b="0" i="0" dirty="0">
                <a:solidFill>
                  <a:srgbClr val="610B4B"/>
                </a:solidFill>
                <a:effectLst/>
                <a:latin typeface="erdana"/>
              </a:rPr>
              <a:t>Fitting a Decision-Tree algorithm to the Training set</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908720"/>
            <a:ext cx="8229600" cy="5949280"/>
          </a:xfrm>
        </p:spPr>
        <p:txBody>
          <a:bodyPr/>
          <a:lstStyle/>
          <a:p>
            <a:pPr algn="l">
              <a:buFont typeface="+mj-lt"/>
              <a:buAutoNum type="arabicPeriod"/>
            </a:pPr>
            <a:r>
              <a:rPr lang="en-IN" sz="2400" b="0" i="0" dirty="0">
                <a:solidFill>
                  <a:srgbClr val="000000"/>
                </a:solidFill>
                <a:effectLst/>
                <a:latin typeface="Verdana" panose="020B0604030504040204" pitchFamily="34" charset="0"/>
              </a:rPr>
              <a:t>#Fitting Decision Tree classifier to the training set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From </a:t>
            </a:r>
            <a:r>
              <a:rPr lang="en-IN" sz="2400" b="0" i="0" dirty="0" err="1">
                <a:solidFill>
                  <a:srgbClr val="000000"/>
                </a:solidFill>
                <a:effectLst/>
                <a:latin typeface="Verdana" panose="020B0604030504040204" pitchFamily="34" charset="0"/>
              </a:rPr>
              <a:t>sklearn.tree</a:t>
            </a:r>
            <a:r>
              <a:rPr lang="en-IN" sz="2400" b="0" i="0" dirty="0">
                <a:solidFill>
                  <a:srgbClr val="000000"/>
                </a:solidFill>
                <a:effectLst/>
                <a:latin typeface="Verdana" panose="020B0604030504040204" pitchFamily="34" charset="0"/>
              </a:rPr>
              <a:t> </a:t>
            </a:r>
            <a:r>
              <a:rPr lang="en-IN" sz="2400" b="1" i="0" dirty="0">
                <a:solidFill>
                  <a:srgbClr val="006699"/>
                </a:solidFill>
                <a:effectLst/>
                <a:latin typeface="Verdana" panose="020B0604030504040204" pitchFamily="34" charset="0"/>
              </a:rPr>
              <a:t>import</a:t>
            </a:r>
            <a:r>
              <a:rPr lang="en-IN" sz="2400" b="0" i="0" dirty="0">
                <a:solidFill>
                  <a:srgbClr val="000000"/>
                </a:solidFill>
                <a:effectLst/>
                <a:latin typeface="Verdana" panose="020B0604030504040204" pitchFamily="34" charset="0"/>
              </a:rPr>
              <a:t> </a:t>
            </a:r>
            <a:r>
              <a:rPr lang="en-IN" sz="2400" b="0" i="0" dirty="0" err="1">
                <a:solidFill>
                  <a:srgbClr val="000000"/>
                </a:solidFill>
                <a:effectLst/>
                <a:latin typeface="Verdana" panose="020B0604030504040204" pitchFamily="34" charset="0"/>
              </a:rPr>
              <a:t>DecisionTreeClassifier</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a:solidFill>
                  <a:srgbClr val="000000"/>
                </a:solidFill>
                <a:effectLst/>
                <a:latin typeface="Verdana" panose="020B0604030504040204" pitchFamily="34" charset="0"/>
              </a:rPr>
              <a:t>classifier= </a:t>
            </a:r>
            <a:r>
              <a:rPr lang="en-IN" sz="2400" b="0" i="0" dirty="0" err="1">
                <a:solidFill>
                  <a:srgbClr val="000000"/>
                </a:solidFill>
                <a:effectLst/>
                <a:latin typeface="Verdana" panose="020B0604030504040204" pitchFamily="34" charset="0"/>
              </a:rPr>
              <a:t>DecisionTreeClassifier</a:t>
            </a:r>
            <a:r>
              <a:rPr lang="en-IN" sz="2400" b="0" i="0" dirty="0">
                <a:solidFill>
                  <a:srgbClr val="000000"/>
                </a:solidFill>
                <a:effectLst/>
                <a:latin typeface="Verdana" panose="020B0604030504040204" pitchFamily="34" charset="0"/>
              </a:rPr>
              <a:t>(criterion=</a:t>
            </a:r>
            <a:r>
              <a:rPr lang="en-IN" sz="2400" b="0" i="0" dirty="0">
                <a:solidFill>
                  <a:srgbClr val="0000FF"/>
                </a:solidFill>
                <a:effectLst/>
                <a:latin typeface="Verdana" panose="020B0604030504040204" pitchFamily="34" charset="0"/>
              </a:rPr>
              <a:t>'entropy'</a:t>
            </a:r>
            <a:r>
              <a:rPr lang="en-IN" sz="2400" b="0" i="0" dirty="0">
                <a:solidFill>
                  <a:srgbClr val="000000"/>
                </a:solidFill>
                <a:effectLst/>
                <a:latin typeface="Verdana" panose="020B0604030504040204" pitchFamily="34" charset="0"/>
              </a:rPr>
              <a:t>, </a:t>
            </a:r>
            <a:r>
              <a:rPr lang="en-IN" sz="2400" b="0" i="0" dirty="0" err="1">
                <a:solidFill>
                  <a:srgbClr val="000000"/>
                </a:solidFill>
                <a:effectLst/>
                <a:latin typeface="Verdana" panose="020B0604030504040204" pitchFamily="34" charset="0"/>
              </a:rPr>
              <a:t>random_state</a:t>
            </a:r>
            <a:r>
              <a:rPr lang="en-IN" sz="2400" b="0" i="0" dirty="0">
                <a:solidFill>
                  <a:srgbClr val="000000"/>
                </a:solidFill>
                <a:effectLst/>
                <a:latin typeface="Verdana" panose="020B0604030504040204" pitchFamily="34" charset="0"/>
              </a:rPr>
              <a:t>=</a:t>
            </a:r>
            <a:r>
              <a:rPr lang="en-IN" sz="2400" b="0" i="0" dirty="0">
                <a:solidFill>
                  <a:srgbClr val="C00000"/>
                </a:solidFill>
                <a:effectLst/>
                <a:latin typeface="Verdana" panose="020B0604030504040204" pitchFamily="34" charset="0"/>
              </a:rPr>
              <a:t>0</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buFont typeface="+mj-lt"/>
              <a:buAutoNum type="arabicPeriod"/>
            </a:pPr>
            <a:r>
              <a:rPr lang="en-IN" sz="2400" b="0" i="0" dirty="0" err="1">
                <a:solidFill>
                  <a:srgbClr val="000000"/>
                </a:solidFill>
                <a:effectLst/>
                <a:latin typeface="Verdana" panose="020B0604030504040204" pitchFamily="34" charset="0"/>
              </a:rPr>
              <a:t>classifier.fit</a:t>
            </a:r>
            <a:r>
              <a:rPr lang="en-IN" sz="2400" b="0" i="0" dirty="0">
                <a:solidFill>
                  <a:srgbClr val="000000"/>
                </a:solidFill>
                <a:effectLst/>
                <a:latin typeface="Verdana" panose="020B0604030504040204" pitchFamily="34" charset="0"/>
              </a:rPr>
              <a:t>(</a:t>
            </a:r>
            <a:r>
              <a:rPr lang="en-IN" sz="2400" b="0" i="0" dirty="0" err="1">
                <a:solidFill>
                  <a:srgbClr val="000000"/>
                </a:solidFill>
                <a:effectLst/>
                <a:latin typeface="Verdana" panose="020B0604030504040204" pitchFamily="34" charset="0"/>
              </a:rPr>
              <a:t>x_train</a:t>
            </a:r>
            <a:r>
              <a:rPr lang="en-IN" sz="2400" b="0" i="0" dirty="0">
                <a:solidFill>
                  <a:srgbClr val="000000"/>
                </a:solidFill>
                <a:effectLst/>
                <a:latin typeface="Verdana" panose="020B0604030504040204" pitchFamily="34" charset="0"/>
              </a:rPr>
              <a:t>, </a:t>
            </a:r>
            <a:r>
              <a:rPr lang="en-IN" sz="2400" b="0" i="0" dirty="0" err="1">
                <a:solidFill>
                  <a:srgbClr val="000000"/>
                </a:solidFill>
                <a:effectLst/>
                <a:latin typeface="Verdana" panose="020B0604030504040204" pitchFamily="34" charset="0"/>
              </a:rPr>
              <a:t>y_train</a:t>
            </a:r>
            <a:r>
              <a:rPr lang="en-IN" sz="2400" b="0" i="0" dirty="0">
                <a:solidFill>
                  <a:srgbClr val="000000"/>
                </a:solidFill>
                <a:effectLst/>
                <a:latin typeface="Verdana" panose="020B0604030504040204" pitchFamily="34" charset="0"/>
              </a:rPr>
              <a:t>)  </a:t>
            </a:r>
            <a:endParaRPr lang="en-IN" sz="2400" b="0" i="0" dirty="0">
              <a:solidFill>
                <a:srgbClr val="000000"/>
              </a:solidFill>
              <a:effectLst/>
              <a:latin typeface="Verdana" panose="020B0604030504040204" pitchFamily="34" charset="0"/>
            </a:endParaRPr>
          </a:p>
          <a:p>
            <a:pPr algn="l"/>
            <a:r>
              <a:rPr lang="en-US" sz="2400" b="0" i="0" dirty="0">
                <a:solidFill>
                  <a:srgbClr val="000000"/>
                </a:solidFill>
                <a:effectLst/>
                <a:latin typeface="Verdana" panose="020B0604030504040204" pitchFamily="34" charset="0"/>
              </a:rPr>
              <a:t>In the above code, we have created a classifier object, in which we have passed two main parameters;</a:t>
            </a:r>
            <a:endParaRPr lang="en-US" sz="24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400" b="1" dirty="0">
                <a:solidFill>
                  <a:srgbClr val="000000"/>
                </a:solidFill>
                <a:effectLst/>
                <a:latin typeface="Verdana" panose="020B0604030504040204" pitchFamily="34" charset="0"/>
              </a:rPr>
              <a:t>"criterion='entropy':</a:t>
            </a:r>
            <a:r>
              <a:rPr lang="en-US" sz="2400" b="0" dirty="0">
                <a:solidFill>
                  <a:srgbClr val="000000"/>
                </a:solidFill>
                <a:effectLst/>
                <a:latin typeface="Verdana" panose="020B0604030504040204" pitchFamily="34" charset="0"/>
              </a:rPr>
              <a:t> Criterion is used to measure the quality of split, which is calculated by information gain given by entropy.</a:t>
            </a:r>
            <a:endParaRPr lang="en-US" sz="2400" b="0" dirty="0">
              <a:solidFill>
                <a:srgbClr val="000000"/>
              </a:solidFill>
              <a:effectLst/>
              <a:latin typeface="Verdana" panose="020B0604030504040204" pitchFamily="34" charset="0"/>
            </a:endParaRPr>
          </a:p>
          <a:p>
            <a:pPr algn="l">
              <a:buFont typeface="Arial" panose="020B0604020202020204" pitchFamily="34" charset="0"/>
              <a:buChar char="•"/>
            </a:pPr>
            <a:r>
              <a:rPr lang="en-US" sz="2400" b="1" dirty="0" err="1">
                <a:solidFill>
                  <a:srgbClr val="000000"/>
                </a:solidFill>
                <a:effectLst/>
                <a:latin typeface="Verdana" panose="020B0604030504040204" pitchFamily="34" charset="0"/>
              </a:rPr>
              <a:t>random_state</a:t>
            </a:r>
            <a:r>
              <a:rPr lang="en-US" sz="2400" b="1" dirty="0">
                <a:solidFill>
                  <a:srgbClr val="000000"/>
                </a:solidFill>
                <a:effectLst/>
                <a:latin typeface="Verdana" panose="020B0604030504040204" pitchFamily="34" charset="0"/>
              </a:rPr>
              <a:t>=0":</a:t>
            </a:r>
            <a:r>
              <a:rPr lang="en-US" sz="2400" b="0" dirty="0">
                <a:solidFill>
                  <a:srgbClr val="000000"/>
                </a:solidFill>
                <a:effectLst/>
                <a:latin typeface="Verdana" panose="020B0604030504040204" pitchFamily="34" charset="0"/>
              </a:rPr>
              <a:t> For generating the random states.</a:t>
            </a:r>
            <a:endParaRPr lang="en-US" sz="2400" b="0" dirty="0">
              <a:solidFill>
                <a:srgbClr val="000000"/>
              </a:solidFill>
              <a:effectLst/>
              <a:latin typeface="Verdana" panose="020B0604030504040204" pitchFamily="34" charset="0"/>
            </a:endParaRPr>
          </a:p>
          <a:p>
            <a:pPr algn="l">
              <a:buFont typeface="+mj-lt"/>
              <a:buAutoNum type="arabicPeriod"/>
            </a:pPr>
            <a:endParaRPr lang="en-IN" sz="1800"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4B"/>
                </a:solidFill>
                <a:effectLst/>
                <a:latin typeface="erdana"/>
              </a:rPr>
              <a:t>Predicting the test result</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336704"/>
          </a:xfrm>
        </p:spPr>
        <p:txBody>
          <a:bodyPr/>
          <a:lstStyle/>
          <a:p>
            <a:pPr algn="l">
              <a:buFont typeface="+mj-lt"/>
              <a:buAutoNum type="arabicPeriod"/>
            </a:pPr>
            <a:r>
              <a:rPr lang="en-US" b="0" i="0" dirty="0">
                <a:solidFill>
                  <a:srgbClr val="000000"/>
                </a:solidFill>
                <a:effectLst/>
                <a:latin typeface="Verdana" panose="020B0604030504040204" pitchFamily="34" charset="0"/>
              </a:rPr>
              <a:t>#Predicting the test set result  </a:t>
            </a:r>
            <a:endParaRPr lang="en-US" b="0" i="0" dirty="0">
              <a:solidFill>
                <a:srgbClr val="000000"/>
              </a:solidFill>
              <a:effectLst/>
              <a:latin typeface="Verdana" panose="020B0604030504040204" pitchFamily="34" charset="0"/>
            </a:endParaRPr>
          </a:p>
          <a:p>
            <a:pPr algn="l">
              <a:buFont typeface="+mj-lt"/>
              <a:buAutoNum type="arabicPeriod"/>
            </a:pPr>
            <a:r>
              <a:rPr lang="en-US" b="0" i="0" dirty="0" err="1">
                <a:solidFill>
                  <a:srgbClr val="000000"/>
                </a:solidFill>
                <a:effectLst/>
                <a:latin typeface="Verdana" panose="020B0604030504040204" pitchFamily="34" charset="0"/>
              </a:rPr>
              <a:t>y_pred</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classifier.predict</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x_test</a:t>
            </a:r>
            <a:r>
              <a:rPr lang="en-US" b="0" i="0" dirty="0">
                <a:solidFill>
                  <a:srgbClr val="000000"/>
                </a:solidFill>
                <a:effectLst/>
                <a:latin typeface="Verdana" panose="020B0604030504040204" pitchFamily="34" charset="0"/>
              </a:rPr>
              <a:t>)  </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048672"/>
          </a:xfrm>
        </p:spPr>
        <p:txBody>
          <a:bodyPr/>
          <a:lstStyle/>
          <a:p>
            <a:endParaRPr lang="en-IN" dirty="0"/>
          </a:p>
          <a:p>
            <a:endParaRPr lang="en-IN" dirty="0"/>
          </a:p>
          <a:p>
            <a:endParaRPr lang="en-IN" dirty="0"/>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0138" y="3028950"/>
            <a:ext cx="6943725"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57929" y="4823440"/>
            <a:ext cx="4392488" cy="1477328"/>
          </a:xfrm>
          <a:prstGeom prst="rect">
            <a:avLst/>
          </a:prstGeom>
          <a:noFill/>
        </p:spPr>
        <p:txBody>
          <a:bodyPr wrap="square" rtlCol="0">
            <a:spAutoFit/>
          </a:bodyPr>
          <a:lstStyle/>
          <a:p>
            <a:pPr algn="l"/>
            <a:r>
              <a:rPr lang="en-US" b="0" i="0">
                <a:solidFill>
                  <a:srgbClr val="111111"/>
                </a:solidFill>
                <a:effectLst/>
                <a:latin typeface="Open Sans"/>
              </a:rPr>
              <a:t>Where “before” is the dataset before the split, K is the number of subsets generated by the split, and (j, after) is subset j after the split.</a:t>
            </a:r>
            <a:endParaRPr lang="en-US" b="0" i="0">
              <a:solidFill>
                <a:srgbClr val="111111"/>
              </a:solidFill>
              <a:effectLst/>
              <a:latin typeface="Open Sans"/>
            </a:endParaRPr>
          </a:p>
          <a:p>
            <a:pPr algn="l"/>
            <a:r>
              <a:rPr lang="en-US" b="0" i="0">
                <a:solidFill>
                  <a:srgbClr val="111111"/>
                </a:solidFill>
                <a:effectLst/>
                <a:latin typeface="Open Sans"/>
              </a:rPr>
              <a:t> </a:t>
            </a:r>
            <a:endParaRPr lang="en-US" b="0" i="0">
              <a:solidFill>
                <a:srgbClr val="111111"/>
              </a:solidFill>
              <a:effectLst/>
              <a:latin typeface="Open Sans"/>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000000"/>
                </a:solidFill>
                <a:effectLst/>
                <a:latin typeface="Segoe UI" panose="020B0502040204020203" pitchFamily="34" charset="0"/>
              </a:rPr>
              <a:t>Result Explained</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000" b="0" i="0" dirty="0">
                <a:solidFill>
                  <a:srgbClr val="000000"/>
                </a:solidFill>
                <a:effectLst/>
                <a:latin typeface="Verdana" panose="020B0604030504040204" pitchFamily="34" charset="0"/>
              </a:rPr>
              <a:t>The decision tree uses your earlier decisions to calculate the odds for you to wanting to go see a comedian or not.</a:t>
            </a:r>
            <a:endParaRPr lang="en-US" sz="2000" b="0" i="0" dirty="0">
              <a:solidFill>
                <a:srgbClr val="000000"/>
              </a:solidFill>
              <a:effectLst/>
              <a:latin typeface="Verdana" panose="020B0604030504040204" pitchFamily="34" charset="0"/>
            </a:endParaRPr>
          </a:p>
          <a:p>
            <a:r>
              <a:rPr lang="en-US" sz="1200" b="0" i="0" dirty="0">
                <a:solidFill>
                  <a:srgbClr val="000000"/>
                </a:solidFill>
                <a:effectLst/>
                <a:latin typeface="Verdana" panose="020B0604030504040204" pitchFamily="34" charset="0"/>
              </a:rPr>
              <a:t>Let us read the different aspects of the decision tree:</a:t>
            </a:r>
            <a:endParaRPr lang="en-US" sz="2000" dirty="0">
              <a:solidFill>
                <a:srgbClr val="000000"/>
              </a:solidFill>
              <a:latin typeface="Verdana" panose="020B0604030504040204" pitchFamily="34" charset="0"/>
            </a:endParaRPr>
          </a:p>
          <a:p>
            <a:endParaRPr lang="en-IN" sz="2000" dirty="0"/>
          </a:p>
        </p:txBody>
      </p:sp>
      <p:pic>
        <p:nvPicPr>
          <p:cNvPr id="4" name="Picture 3"/>
          <p:cNvPicPr>
            <a:picLocks noChangeAspect="1"/>
          </p:cNvPicPr>
          <p:nvPr/>
        </p:nvPicPr>
        <p:blipFill>
          <a:blip r:embed="rId1"/>
          <a:stretch>
            <a:fillRect/>
          </a:stretch>
        </p:blipFill>
        <p:spPr>
          <a:xfrm>
            <a:off x="2123728" y="1772816"/>
            <a:ext cx="3870068" cy="1872208"/>
          </a:xfrm>
          <a:prstGeom prst="rect">
            <a:avLst/>
          </a:prstGeom>
        </p:spPr>
      </p:pic>
      <p:sp>
        <p:nvSpPr>
          <p:cNvPr id="6" name="TextBox 5"/>
          <p:cNvSpPr txBox="1"/>
          <p:nvPr/>
        </p:nvSpPr>
        <p:spPr>
          <a:xfrm>
            <a:off x="457200" y="3866900"/>
            <a:ext cx="7200800" cy="3139321"/>
          </a:xfrm>
          <a:prstGeom prst="rect">
            <a:avLst/>
          </a:prstGeom>
          <a:noFill/>
        </p:spPr>
        <p:txBody>
          <a:bodyPr wrap="square">
            <a:spAutoFit/>
          </a:bodyPr>
          <a:lstStyle/>
          <a:p>
            <a:pPr algn="l"/>
            <a:r>
              <a:rPr lang="en-IN" b="0" i="0" dirty="0">
                <a:solidFill>
                  <a:srgbClr val="000000"/>
                </a:solidFill>
                <a:effectLst/>
                <a:latin typeface="Segoe UI" panose="020B0502040204020203" pitchFamily="34" charset="0"/>
              </a:rPr>
              <a:t>Rank</a:t>
            </a:r>
            <a:endParaRPr lang="en-IN" b="0" i="0" dirty="0">
              <a:solidFill>
                <a:srgbClr val="000000"/>
              </a:solidFill>
              <a:effectLst/>
              <a:latin typeface="Segoe UI" panose="020B0502040204020203" pitchFamily="34" charset="0"/>
            </a:endParaRPr>
          </a:p>
          <a:p>
            <a:pPr algn="l"/>
            <a:endParaRPr lang="en-IN" dirty="0">
              <a:solidFill>
                <a:srgbClr val="000000"/>
              </a:solidFill>
              <a:latin typeface="Segoe UI" panose="020B0502040204020203" pitchFamily="34" charset="0"/>
            </a:endParaRPr>
          </a:p>
          <a:p>
            <a:pPr algn="l"/>
            <a:endParaRPr lang="en-IN"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Rank &lt;= 6.5 means that every comedian with a rank of 6.5 or lower will follow the True arrow (to the left), and the rest will follow the False arrow (to the right).</a:t>
            </a:r>
            <a:endParaRPr lang="en-US" b="0" i="0" dirty="0">
              <a:solidFill>
                <a:srgbClr val="000000"/>
              </a:solidFill>
              <a:effectLst/>
              <a:latin typeface="Segoe UI" panose="020B0502040204020203" pitchFamily="34" charset="0"/>
            </a:endParaRPr>
          </a:p>
          <a:p>
            <a:pPr algn="l"/>
            <a:endParaRPr lang="en-US" dirty="0">
              <a:solidFill>
                <a:srgbClr val="000000"/>
              </a:solidFill>
              <a:latin typeface="Segoe UI" panose="020B0502040204020203" pitchFamily="34" charset="0"/>
            </a:endParaRPr>
          </a:p>
          <a:p>
            <a:pPr algn="l"/>
            <a:r>
              <a:rPr lang="en-US" b="0" i="0" dirty="0" err="1">
                <a:solidFill>
                  <a:srgbClr val="000000"/>
                </a:solidFill>
                <a:effectLst/>
                <a:latin typeface="Segoe UI" panose="020B0502040204020203" pitchFamily="34" charset="0"/>
              </a:rPr>
              <a:t>gini</a:t>
            </a:r>
            <a:r>
              <a:rPr lang="en-US" b="0" i="0" dirty="0">
                <a:solidFill>
                  <a:srgbClr val="000000"/>
                </a:solidFill>
                <a:effectLst/>
                <a:latin typeface="Segoe UI" panose="020B0502040204020203" pitchFamily="34" charset="0"/>
              </a:rPr>
              <a:t> = 0.497 refers to the quality of the split, and is always a number between 0.0 and 0.5, where 0.0 would mean all of the samples got the same result, and 0.5 would mean that the split is done exactly in the middle.</a:t>
            </a:r>
            <a:endParaRPr lang="en-IN" b="0" i="0" dirty="0">
              <a:solidFill>
                <a:srgbClr val="000000"/>
              </a:solidFill>
              <a:effectLst/>
              <a:latin typeface="Segoe UI" panose="020B0502040204020203"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Splitting 2-D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731837"/>
            <a:ext cx="8229600" cy="5394326"/>
          </a:xfrm>
        </p:spPr>
        <p:txBody>
          <a:bodyPr>
            <a:normAutofit lnSpcReduction="10000"/>
          </a:bodyPr>
          <a:lstStyle/>
          <a:p>
            <a:r>
              <a:rPr lang="en-US" b="0" i="0" dirty="0">
                <a:solidFill>
                  <a:srgbClr val="000000"/>
                </a:solidFill>
                <a:effectLst/>
                <a:latin typeface="Verdana" panose="020B0604030504040204" pitchFamily="34" charset="0"/>
              </a:rPr>
              <a:t>Split the 2-D array into three 2-D arrays.</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8</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9</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12</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newarr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np.array_split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newarr</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a:bodyPr>
          <a:lstStyle/>
          <a:p>
            <a:r>
              <a:rPr lang="en-US" sz="2000" dirty="0"/>
              <a:t>samples = 13 means that there are 13 comedians left at this point in the decision, which is all of them since this is the first step.</a:t>
            </a:r>
            <a:endParaRPr lang="en-US" sz="2000" dirty="0"/>
          </a:p>
          <a:p>
            <a:r>
              <a:rPr lang="en-US" sz="2000" dirty="0"/>
              <a:t>value = [6, 7] means that of these 13 comedians, 6 will get a "NO", and 7 will get a "GO".</a:t>
            </a:r>
            <a:endParaRPr lang="en-IN" sz="2000"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r>
              <a:rPr lang="en-US" sz="2000" b="0" i="0" dirty="0">
                <a:solidFill>
                  <a:srgbClr val="222222"/>
                </a:solidFill>
                <a:effectLst/>
                <a:latin typeface="Lato" panose="020F0502020204030203" pitchFamily="34" charset="0"/>
              </a:rPr>
              <a:t>We aim to build a decision tree where given a new record of chest pain, good blood circulation, and blocked arteries we should be able to tell if that person has heart disease or not. At the start, all our samples are in the root node. We will have to decide on which of the feature the root node should be divided first.</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We will focus first on how heart disease is changing with Chest pain (ignoring good blood circulation and blood arteries). the dummy numbers are shown below</a:t>
            </a:r>
            <a:endParaRPr lang="en-US" sz="20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043608" y="1916832"/>
            <a:ext cx="5972175" cy="2200275"/>
          </a:xfrm>
          <a:prstGeom prst="rect">
            <a:avLst/>
          </a:prstGeom>
        </p:spPr>
      </p:pic>
      <p:pic>
        <p:nvPicPr>
          <p:cNvPr id="5" name="Picture 4"/>
          <p:cNvPicPr>
            <a:picLocks noChangeAspect="1"/>
          </p:cNvPicPr>
          <p:nvPr/>
        </p:nvPicPr>
        <p:blipFill>
          <a:blip r:embed="rId2"/>
          <a:stretch>
            <a:fillRect/>
          </a:stretch>
        </p:blipFill>
        <p:spPr>
          <a:xfrm>
            <a:off x="1691680" y="4725144"/>
            <a:ext cx="5650383" cy="2216897"/>
          </a:xfrm>
          <a:prstGeom prst="rect">
            <a:avLst/>
          </a:prstGeom>
        </p:spPr>
      </p:pic>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sz="1800" b="0" i="0" dirty="0">
                <a:solidFill>
                  <a:srgbClr val="222222"/>
                </a:solidFill>
                <a:effectLst/>
                <a:latin typeface="Lato" panose="020F0502020204030203" pitchFamily="34" charset="0"/>
              </a:rPr>
              <a:t>Similarly, we divide based on good communication as shown in the below image.</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r>
              <a:rPr lang="en-US" sz="1100" b="0" i="0" dirty="0">
                <a:solidFill>
                  <a:srgbClr val="222222"/>
                </a:solidFill>
                <a:effectLst/>
                <a:latin typeface="Lato" panose="020F0502020204030203" pitchFamily="34" charset="0"/>
              </a:rPr>
              <a:t>And with respect to blocked arteries as below image.</a:t>
            </a:r>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899592" y="980728"/>
            <a:ext cx="5972175" cy="2276475"/>
          </a:xfrm>
          <a:prstGeom prst="rect">
            <a:avLst/>
          </a:prstGeom>
        </p:spPr>
      </p:pic>
      <p:pic>
        <p:nvPicPr>
          <p:cNvPr id="5" name="Picture 4"/>
          <p:cNvPicPr>
            <a:picLocks noChangeAspect="1"/>
          </p:cNvPicPr>
          <p:nvPr/>
        </p:nvPicPr>
        <p:blipFill>
          <a:blip r:embed="rId2"/>
          <a:stretch>
            <a:fillRect/>
          </a:stretch>
        </p:blipFill>
        <p:spPr>
          <a:xfrm>
            <a:off x="1043608" y="3725863"/>
            <a:ext cx="5972175" cy="2400300"/>
          </a:xfrm>
          <a:prstGeom prst="rect">
            <a:avLst/>
          </a:prstGeom>
        </p:spPr>
      </p:pic>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4690"/>
            <a:ext cx="8229600" cy="5764089"/>
          </a:xfrm>
        </p:spPr>
        <p:txBody>
          <a:bodyPr/>
          <a:lstStyle/>
          <a:p>
            <a:r>
              <a:rPr lang="en-US" sz="2000" b="0" i="0" dirty="0">
                <a:solidFill>
                  <a:srgbClr val="222222"/>
                </a:solidFill>
                <a:effectLst/>
                <a:latin typeface="Lato" panose="020F0502020204030203" pitchFamily="34" charset="0"/>
              </a:rPr>
              <a:t>Taking all three splits at one place in the below image. We can observe that, it is not a great split on any of the feature alone for heart disease yes or no which means that one of these can be a root node but its not a full tree, we will have to split again down the tree in hope of better split.</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683568" y="2420888"/>
            <a:ext cx="5542721" cy="2808312"/>
          </a:xfrm>
          <a:prstGeom prst="rect">
            <a:avLst/>
          </a:prstGeom>
        </p:spPr>
      </p:pic>
      <p:sp>
        <p:nvSpPr>
          <p:cNvPr id="6" name="TextBox 5"/>
          <p:cNvSpPr txBox="1"/>
          <p:nvPr/>
        </p:nvSpPr>
        <p:spPr>
          <a:xfrm>
            <a:off x="448388" y="5373216"/>
            <a:ext cx="7687689"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To decide on which one feature should the root node be split, we need to calculate the Gini impurity for all the leaf nodes as shown below. After calculating for leaf nodes, we take its weighted average to get Gini impurity about the parent node.</a:t>
            </a:r>
            <a:endParaRPr lang="en-IN" dirty="0"/>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611560" y="180674"/>
            <a:ext cx="6480720" cy="2874650"/>
          </a:xfrm>
          <a:prstGeom prst="rect">
            <a:avLst/>
          </a:prstGeom>
        </p:spPr>
      </p:pic>
      <p:sp>
        <p:nvSpPr>
          <p:cNvPr id="6" name="TextBox 5"/>
          <p:cNvSpPr txBox="1"/>
          <p:nvPr/>
        </p:nvSpPr>
        <p:spPr>
          <a:xfrm>
            <a:off x="395536" y="3059545"/>
            <a:ext cx="8748464" cy="1477328"/>
          </a:xfrm>
          <a:prstGeom prst="rect">
            <a:avLst/>
          </a:prstGeom>
          <a:noFill/>
        </p:spPr>
        <p:txBody>
          <a:bodyPr wrap="square">
            <a:spAutoFit/>
          </a:bodyPr>
          <a:lstStyle/>
          <a:p>
            <a:r>
              <a:rPr lang="en-US" b="0" i="0" dirty="0">
                <a:solidFill>
                  <a:srgbClr val="222222"/>
                </a:solidFill>
                <a:effectLst/>
                <a:latin typeface="Lato" panose="020F0502020204030203" pitchFamily="34" charset="0"/>
              </a:rPr>
              <a:t>We do this for all three features and select the one with the least Gini impurity as it is splitting the dataset in the best way out of three. Hence we choose good blood circulation as the root node.</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1619672" y="4093869"/>
            <a:ext cx="5629300" cy="2764131"/>
          </a:xfrm>
          <a:prstGeom prst="rect">
            <a:avLst/>
          </a:prstGeom>
        </p:spPr>
      </p:pic>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764"/>
            <a:ext cx="8229600" cy="5937523"/>
          </a:xfrm>
        </p:spPr>
        <p:txBody>
          <a:bodyPr/>
          <a:lstStyle/>
          <a:p>
            <a:r>
              <a:rPr lang="en-US" sz="2000" b="0" i="0" dirty="0">
                <a:solidFill>
                  <a:srgbClr val="222222"/>
                </a:solidFill>
                <a:effectLst/>
                <a:latin typeface="Lato" panose="020F0502020204030203" pitchFamily="34" charset="0"/>
              </a:rPr>
              <a:t>We do the same for a child node of Good blood circulation now. In the below image we will split the left child with a total of 164 sample on basis of blocked arteries as its Gini impurity is lesser than chest pain(we calculate Gini index again with the same formula as above, just a smaller subset of the sample — 164 in this case).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403648" y="1772816"/>
            <a:ext cx="6336704" cy="3123149"/>
          </a:xfrm>
          <a:prstGeom prst="rect">
            <a:avLst/>
          </a:prstGeom>
        </p:spPr>
      </p:pic>
      <p:sp>
        <p:nvSpPr>
          <p:cNvPr id="6" name="TextBox 5"/>
          <p:cNvSpPr txBox="1"/>
          <p:nvPr/>
        </p:nvSpPr>
        <p:spPr>
          <a:xfrm>
            <a:off x="395536" y="5076521"/>
            <a:ext cx="8229600" cy="1477328"/>
          </a:xfrm>
          <a:prstGeom prst="rect">
            <a:avLst/>
          </a:prstGeom>
          <a:noFill/>
        </p:spPr>
        <p:txBody>
          <a:bodyPr wrap="square">
            <a:spAutoFit/>
          </a:bodyPr>
          <a:lstStyle/>
          <a:p>
            <a:r>
              <a:rPr lang="en-US" b="0" i="0" dirty="0">
                <a:solidFill>
                  <a:srgbClr val="222222"/>
                </a:solidFill>
                <a:effectLst/>
                <a:latin typeface="Lato" panose="020F0502020204030203" pitchFamily="34" charset="0"/>
              </a:rPr>
              <a:t>One thing to note in the below image that, when we try to split the right child of blocked arteries on basis of chest pain, the Gini index is 0.29 but the Gini impurity of the right child of the blocked tree itself, is 0.20. This means that splitting this node any further is not improving impurity. so this will be a leaf node.</a:t>
            </a:r>
            <a:endParaRPr lang="en-IN" dirty="0"/>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764"/>
            <a:ext cx="8229600" cy="5937523"/>
          </a:xfrm>
        </p:spPr>
        <p:txBody>
          <a:bodyPr/>
          <a:lstStyle/>
          <a:p>
            <a:r>
              <a:rPr lang="en-US" sz="1800" b="0" i="0" dirty="0">
                <a:solidFill>
                  <a:srgbClr val="222222"/>
                </a:solidFill>
                <a:effectLst/>
                <a:latin typeface="Lato" panose="020F0502020204030203" pitchFamily="34" charset="0"/>
              </a:rPr>
              <a:t> What should we do if we have a column with numerical values? It is simple, order them in ascending order. Calculate the mean on every two consecutive numbers. make a split on basis of that and calculate Gini impurity using the same method. We choose the split with the least Gini impurity as always.</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691680" y="1776712"/>
            <a:ext cx="5048250" cy="3362325"/>
          </a:xfrm>
          <a:prstGeom prst="rect">
            <a:avLst/>
          </a:prstGeom>
        </p:spPr>
      </p:pic>
      <p:sp>
        <p:nvSpPr>
          <p:cNvPr id="6" name="TextBox 5"/>
          <p:cNvSpPr txBox="1"/>
          <p:nvPr/>
        </p:nvSpPr>
        <p:spPr>
          <a:xfrm>
            <a:off x="611560" y="5017998"/>
            <a:ext cx="8532440"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If we have ranked the numerical column in the dataset, we split on every rating and calculate Gini impurity for each split, and select the one with the least Gini impurity.</a:t>
            </a:r>
            <a:endParaRPr lang="en-US"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971600" y="28575"/>
            <a:ext cx="5581650" cy="3400425"/>
          </a:xfrm>
          <a:prstGeom prst="rect">
            <a:avLst/>
          </a:prstGeom>
        </p:spPr>
      </p:pic>
      <p:sp>
        <p:nvSpPr>
          <p:cNvPr id="6" name="TextBox 5"/>
          <p:cNvSpPr txBox="1"/>
          <p:nvPr/>
        </p:nvSpPr>
        <p:spPr>
          <a:xfrm>
            <a:off x="431032" y="3573016"/>
            <a:ext cx="8712968"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If we have categorical choices in our dataset then the split and Gini impurity calculation needs to be done on every possible combination of choices</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2555776" y="4173180"/>
            <a:ext cx="4848622" cy="2593780"/>
          </a:xfrm>
          <a:prstGeom prst="rect">
            <a:avLst/>
          </a:prstGeom>
        </p:spPr>
      </p:pic>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err="1"/>
              <a:t>RandomForest</a:t>
            </a:r>
            <a:r>
              <a:rPr lang="en-US" dirty="0"/>
              <a:t> Classifier</a:t>
            </a:r>
            <a:endParaRPr lang="en-IN" dirty="0"/>
          </a:p>
        </p:txBody>
      </p:sp>
      <p:sp>
        <p:nvSpPr>
          <p:cNvPr id="3" name="Content Placeholder 2"/>
          <p:cNvSpPr>
            <a:spLocks noGrp="1"/>
          </p:cNvSpPr>
          <p:nvPr>
            <p:ph idx="1"/>
          </p:nvPr>
        </p:nvSpPr>
        <p:spPr>
          <a:xfrm>
            <a:off x="457200" y="731838"/>
            <a:ext cx="8229600" cy="5937522"/>
          </a:xfrm>
        </p:spPr>
        <p:txBody>
          <a:bodyPr>
            <a:normAutofit/>
          </a:bodyPr>
          <a:lstStyle/>
          <a:p>
            <a:r>
              <a:rPr lang="en-US" sz="2000" b="0" i="0" dirty="0">
                <a:solidFill>
                  <a:srgbClr val="3D4251"/>
                </a:solidFill>
                <a:effectLst/>
                <a:latin typeface="Lora"/>
              </a:rPr>
              <a:t>Random forests is a supervised learning algorithm. It can be used both for classification and regression.</a:t>
            </a:r>
            <a:endParaRPr lang="en-US" sz="2000" b="0" i="0" dirty="0">
              <a:solidFill>
                <a:srgbClr val="3D4251"/>
              </a:solidFill>
              <a:effectLst/>
              <a:latin typeface="Lora"/>
            </a:endParaRPr>
          </a:p>
          <a:p>
            <a:r>
              <a:rPr lang="en-US" sz="2000" b="0" i="0" dirty="0">
                <a:solidFill>
                  <a:srgbClr val="3D4251"/>
                </a:solidFill>
                <a:effectLst/>
                <a:latin typeface="Lora"/>
              </a:rPr>
              <a:t> It is also the most flexible and easy to use algorithm. </a:t>
            </a:r>
            <a:endParaRPr lang="en-US" sz="2000" b="0" i="0" dirty="0">
              <a:solidFill>
                <a:srgbClr val="3D4251"/>
              </a:solidFill>
              <a:effectLst/>
              <a:latin typeface="Lora"/>
            </a:endParaRPr>
          </a:p>
          <a:p>
            <a:r>
              <a:rPr lang="en-US" sz="2000" b="0" i="0" dirty="0">
                <a:solidFill>
                  <a:srgbClr val="3D4251"/>
                </a:solidFill>
                <a:effectLst/>
                <a:latin typeface="Lora"/>
              </a:rPr>
              <a:t>A forest is comprised of trees.</a:t>
            </a:r>
            <a:endParaRPr lang="en-US" sz="2000" b="0" i="0" dirty="0">
              <a:solidFill>
                <a:srgbClr val="3D4251"/>
              </a:solidFill>
              <a:effectLst/>
              <a:latin typeface="Lora"/>
            </a:endParaRPr>
          </a:p>
          <a:p>
            <a:r>
              <a:rPr lang="en-US" sz="2000" b="0" i="0" dirty="0">
                <a:solidFill>
                  <a:srgbClr val="3D4251"/>
                </a:solidFill>
                <a:effectLst/>
                <a:latin typeface="Lora"/>
              </a:rPr>
              <a:t>It is said that the more trees it has, the more robust a forest is. Random forests creates decision trees on randomly selected data samples, gets prediction from each tree and selects the best solution by means of voting. </a:t>
            </a:r>
            <a:endParaRPr lang="en-US" sz="2000" b="0" i="0" dirty="0">
              <a:solidFill>
                <a:srgbClr val="3D4251"/>
              </a:solidFill>
              <a:effectLst/>
              <a:latin typeface="Lora"/>
            </a:endParaRPr>
          </a:p>
          <a:p>
            <a:r>
              <a:rPr lang="en-US" sz="2000" b="0" i="0" dirty="0">
                <a:solidFill>
                  <a:srgbClr val="3D4251"/>
                </a:solidFill>
                <a:effectLst/>
                <a:latin typeface="Lora"/>
              </a:rPr>
              <a:t>It also provides a pretty good indicator of the feature importance.</a:t>
            </a:r>
            <a:endParaRPr lang="en-IN" sz="2000" dirty="0"/>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1" i="0" dirty="0">
                <a:solidFill>
                  <a:srgbClr val="3D4251"/>
                </a:solidFill>
                <a:effectLst/>
                <a:latin typeface="Lato"/>
              </a:rPr>
              <a:t>The Random Forests Algorithm</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476672"/>
            <a:ext cx="8229600" cy="6336704"/>
          </a:xfrm>
        </p:spPr>
        <p:txBody>
          <a:bodyPr>
            <a:normAutofit fontScale="92500" lnSpcReduction="10000"/>
          </a:bodyPr>
          <a:lstStyle/>
          <a:p>
            <a:r>
              <a:rPr lang="en-US" sz="2000" b="0" i="0" dirty="0">
                <a:solidFill>
                  <a:srgbClr val="3D4251"/>
                </a:solidFill>
                <a:effectLst/>
                <a:latin typeface="Lora"/>
              </a:rPr>
              <a:t>Suppose you want to go on a trip and you would like to travel to a place which you will enjoy.</a:t>
            </a:r>
            <a:endParaRPr lang="en-US" sz="2000" b="0" i="0" dirty="0">
              <a:solidFill>
                <a:srgbClr val="3D4251"/>
              </a:solidFill>
              <a:effectLst/>
              <a:latin typeface="Lora"/>
            </a:endParaRPr>
          </a:p>
          <a:p>
            <a:r>
              <a:rPr lang="en-US" sz="2000" b="0" i="0" dirty="0">
                <a:solidFill>
                  <a:srgbClr val="3D4251"/>
                </a:solidFill>
                <a:effectLst/>
                <a:latin typeface="Lora"/>
              </a:rPr>
              <a:t>So what do you do to find a place that you will like? You can search online, read reviews on travel blogs and portals, or you can also ask your friends.</a:t>
            </a:r>
            <a:endParaRPr lang="en-US" sz="2000" dirty="0">
              <a:solidFill>
                <a:srgbClr val="3D4251"/>
              </a:solidFill>
              <a:latin typeface="Lora"/>
            </a:endParaRPr>
          </a:p>
          <a:p>
            <a:r>
              <a:rPr lang="en-US" sz="2000" b="0" i="0" dirty="0">
                <a:solidFill>
                  <a:srgbClr val="3D4251"/>
                </a:solidFill>
                <a:effectLst/>
                <a:latin typeface="Lora"/>
              </a:rPr>
              <a:t>Let’s suppose you have decided to ask your friends, and talked with them about their past travel experience to various places. </a:t>
            </a:r>
            <a:endParaRPr lang="en-US" sz="2000" b="0" i="0" dirty="0">
              <a:solidFill>
                <a:srgbClr val="3D4251"/>
              </a:solidFill>
              <a:effectLst/>
              <a:latin typeface="Lora"/>
            </a:endParaRPr>
          </a:p>
          <a:p>
            <a:r>
              <a:rPr lang="en-US" sz="2000" b="0" i="0" dirty="0">
                <a:solidFill>
                  <a:srgbClr val="3D4251"/>
                </a:solidFill>
                <a:effectLst/>
                <a:latin typeface="Lora"/>
              </a:rPr>
              <a:t>You will get some recommendations from every friend. Now you have to make a list of those recommended places. </a:t>
            </a:r>
            <a:endParaRPr lang="en-US" sz="2000" b="0" i="0" dirty="0">
              <a:solidFill>
                <a:srgbClr val="3D4251"/>
              </a:solidFill>
              <a:effectLst/>
              <a:latin typeface="Lora"/>
            </a:endParaRPr>
          </a:p>
          <a:p>
            <a:r>
              <a:rPr lang="en-US" sz="2000" b="0" i="0" dirty="0">
                <a:solidFill>
                  <a:srgbClr val="3D4251"/>
                </a:solidFill>
                <a:effectLst/>
                <a:latin typeface="Lora"/>
              </a:rPr>
              <a:t>Then, you ask them to vote (or select one best place for the trip) from the list of recommended places you made. The place with the highest number of votes will be your final choice for the trip.</a:t>
            </a:r>
            <a:endParaRPr lang="en-US" sz="2000" b="0" i="0" dirty="0">
              <a:solidFill>
                <a:srgbClr val="3D4251"/>
              </a:solidFill>
              <a:effectLst/>
              <a:latin typeface="Lora"/>
            </a:endParaRPr>
          </a:p>
          <a:p>
            <a:r>
              <a:rPr lang="en-US" sz="2000" b="0" i="0" dirty="0">
                <a:solidFill>
                  <a:srgbClr val="3D4251"/>
                </a:solidFill>
                <a:effectLst/>
                <a:latin typeface="Lora"/>
              </a:rPr>
              <a:t>In the above decision process, there are two parts. First, asking your friends about their individual travel experience and getting one recommendation out of multiple places they have visited. This part is like using the decision tree algorithm. Here, each friend makes a selection of the places he or she has visited so far.</a:t>
            </a:r>
            <a:endParaRPr lang="en-US" sz="2000" b="0" i="0" dirty="0">
              <a:solidFill>
                <a:srgbClr val="3D4251"/>
              </a:solidFill>
              <a:effectLst/>
              <a:latin typeface="Lora"/>
            </a:endParaRPr>
          </a:p>
          <a:p>
            <a:r>
              <a:rPr lang="en-US" sz="2000" b="0" i="0" dirty="0">
                <a:solidFill>
                  <a:srgbClr val="3D4251"/>
                </a:solidFill>
                <a:effectLst/>
                <a:latin typeface="Lora"/>
              </a:rPr>
              <a:t>The second part, after collecting all the recommendations, is the voting procedure for selecting the best place in the list of recommendations. This whole process of getting recommendations from friends and voting on them to find the best place is known as the random forests algorithm.</a:t>
            </a:r>
            <a:endParaRPr lang="en-IN"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Searching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620688"/>
            <a:ext cx="8229600" cy="5505475"/>
          </a:xfrm>
        </p:spPr>
        <p:txBody>
          <a:bodyPr>
            <a:normAutofit fontScale="92500" lnSpcReduction="20000"/>
          </a:bodyPr>
          <a:lstStyle/>
          <a:p>
            <a:r>
              <a:rPr lang="en-US" b="0" i="0" dirty="0">
                <a:solidFill>
                  <a:srgbClr val="000000"/>
                </a:solidFill>
                <a:effectLst/>
                <a:latin typeface="Verdana" panose="020B0604030504040204" pitchFamily="34" charset="0"/>
              </a:rPr>
              <a:t>You can search an array for a certain value, and return the indexes that get a match.</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To search an array, use the</a:t>
            </a:r>
            <a:r>
              <a:rPr lang="en-US" dirty="0">
                <a:solidFill>
                  <a:srgbClr val="000000"/>
                </a:solidFill>
                <a:latin typeface="Verdana" panose="020B0604030504040204" pitchFamily="34" charset="0"/>
              </a:rPr>
              <a:t> where() method.</a:t>
            </a:r>
            <a:endParaRPr lang="en-US" dirty="0">
              <a:solidFill>
                <a:srgbClr val="000000"/>
              </a:solidFill>
              <a:latin typeface="Verdana" panose="020B0604030504040204" pitchFamily="34" charset="0"/>
            </a:endParaRPr>
          </a:p>
          <a:p>
            <a:r>
              <a:rPr lang="en-US" b="0" i="0" dirty="0">
                <a:solidFill>
                  <a:srgbClr val="000000"/>
                </a:solidFill>
                <a:effectLst/>
                <a:latin typeface="Verdana" panose="020B0604030504040204" pitchFamily="34" charset="0"/>
              </a:rPr>
              <a:t>Find the indexes where the value is 4:</a:t>
            </a:r>
            <a:endParaRPr lang="en-US" b="0" i="0" dirty="0">
              <a:solidFill>
                <a:srgbClr val="000000"/>
              </a:solidFill>
              <a:effectLst/>
              <a:latin typeface="Verdana" panose="020B0604030504040204" pitchFamily="34" charset="0"/>
            </a:endParaRPr>
          </a:p>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numpy</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np</a:t>
            </a:r>
            <a:br>
              <a:rPr lang="en-US" dirty="0"/>
            </a:br>
            <a:br>
              <a:rPr lang="en-US" dirty="0"/>
            </a:b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np.array</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00"/>
                </a:solidFill>
                <a:effectLst/>
                <a:latin typeface="Consolas" panose="020B0609020204030204" pitchFamily="49" charset="0"/>
              </a:rPr>
              <a:t>x =</a:t>
            </a:r>
            <a:r>
              <a:rPr lang="en-US" b="0" i="0" dirty="0">
                <a:solidFill>
                  <a:srgbClr val="FF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np.where</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arr</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IN" dirty="0"/>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b="1" i="0" dirty="0">
                <a:solidFill>
                  <a:srgbClr val="3D4251"/>
                </a:solidFill>
                <a:effectLst/>
                <a:latin typeface="Lato"/>
              </a:rPr>
              <a:t>How does the algorithm work?</a:t>
            </a:r>
            <a:br>
              <a:rPr lang="en-US" b="1" i="0" dirty="0">
                <a:solidFill>
                  <a:srgbClr val="3D4251"/>
                </a:solidFill>
                <a:effectLst/>
                <a:latin typeface="Lato"/>
              </a:rPr>
            </a:br>
            <a:endParaRPr lang="en-IN" dirty="0"/>
          </a:p>
        </p:txBody>
      </p:sp>
      <p:sp>
        <p:nvSpPr>
          <p:cNvPr id="3" name="Content Placeholder 2"/>
          <p:cNvSpPr>
            <a:spLocks noGrp="1"/>
          </p:cNvSpPr>
          <p:nvPr>
            <p:ph idx="1"/>
          </p:nvPr>
        </p:nvSpPr>
        <p:spPr>
          <a:xfrm>
            <a:off x="457200" y="332656"/>
            <a:ext cx="8229600" cy="6250706"/>
          </a:xfrm>
        </p:spPr>
        <p:txBody>
          <a:bodyPr/>
          <a:lstStyle/>
          <a:p>
            <a:pPr algn="l">
              <a:buFont typeface="+mj-lt"/>
              <a:buAutoNum type="arabicPeriod"/>
            </a:pPr>
            <a:r>
              <a:rPr lang="en-US" b="0" i="0" dirty="0">
                <a:solidFill>
                  <a:srgbClr val="3D4251"/>
                </a:solidFill>
                <a:effectLst/>
                <a:latin typeface="Lora"/>
              </a:rPr>
              <a:t>Select random samples from a given dataset.</a:t>
            </a:r>
            <a:endParaRPr lang="en-US" b="0" i="0" dirty="0">
              <a:solidFill>
                <a:srgbClr val="3D4251"/>
              </a:solidFill>
              <a:effectLst/>
              <a:latin typeface="Lora"/>
            </a:endParaRPr>
          </a:p>
          <a:p>
            <a:pPr algn="l">
              <a:buFont typeface="+mj-lt"/>
              <a:buAutoNum type="arabicPeriod"/>
            </a:pPr>
            <a:r>
              <a:rPr lang="en-US" b="0" i="0" dirty="0">
                <a:solidFill>
                  <a:srgbClr val="3D4251"/>
                </a:solidFill>
                <a:effectLst/>
                <a:latin typeface="Lora"/>
              </a:rPr>
              <a:t>Construct a decision tree for each sample and get a prediction result from each decision tree.</a:t>
            </a:r>
            <a:endParaRPr lang="en-US" b="0" i="0" dirty="0">
              <a:solidFill>
                <a:srgbClr val="3D4251"/>
              </a:solidFill>
              <a:effectLst/>
              <a:latin typeface="Lora"/>
            </a:endParaRPr>
          </a:p>
          <a:p>
            <a:pPr algn="l">
              <a:buFont typeface="+mj-lt"/>
              <a:buAutoNum type="arabicPeriod"/>
            </a:pPr>
            <a:r>
              <a:rPr lang="en-US" b="0" i="0" dirty="0">
                <a:solidFill>
                  <a:srgbClr val="3D4251"/>
                </a:solidFill>
                <a:effectLst/>
                <a:latin typeface="Lora"/>
              </a:rPr>
              <a:t>Perform a vote for each predicted result.</a:t>
            </a:r>
            <a:endParaRPr lang="en-US" b="0" i="0" dirty="0">
              <a:solidFill>
                <a:srgbClr val="3D4251"/>
              </a:solidFill>
              <a:effectLst/>
              <a:latin typeface="Lora"/>
            </a:endParaRPr>
          </a:p>
          <a:p>
            <a:pPr algn="l">
              <a:buFont typeface="+mj-lt"/>
              <a:buAutoNum type="arabicPeriod"/>
            </a:pPr>
            <a:r>
              <a:rPr lang="en-US" b="0" i="0" dirty="0">
                <a:solidFill>
                  <a:srgbClr val="3D4251"/>
                </a:solidFill>
                <a:effectLst/>
                <a:latin typeface="Lora"/>
              </a:rPr>
              <a:t>Select the prediction result with the most votes as the final prediction</a:t>
            </a:r>
            <a:endParaRPr lang="en-US" b="0" i="0" dirty="0">
              <a:solidFill>
                <a:srgbClr val="3D4251"/>
              </a:solidFill>
              <a:effectLst/>
              <a:latin typeface="Lora"/>
            </a:endParaRPr>
          </a:p>
          <a:p>
            <a:endParaRPr lang="en-IN"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1" i="0" dirty="0">
                <a:solidFill>
                  <a:srgbClr val="222222"/>
                </a:solidFill>
                <a:effectLst/>
                <a:latin typeface="Lato" panose="020F0502020204030203" pitchFamily="34" charset="0"/>
              </a:rPr>
              <a:t>Working of Random Forest Algorithm</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5649491"/>
          </a:xfrm>
        </p:spPr>
        <p:txBody>
          <a:bodyPr>
            <a:normAutofit fontScale="92500"/>
          </a:bodyPr>
          <a:lstStyle/>
          <a:p>
            <a:r>
              <a:rPr lang="en-US" sz="2000" b="0" i="0" dirty="0">
                <a:solidFill>
                  <a:srgbClr val="222222"/>
                </a:solidFill>
                <a:effectLst/>
                <a:latin typeface="Lato" panose="020F0502020204030203" pitchFamily="34" charset="0"/>
              </a:rPr>
              <a:t>Before understanding the working of the random forest we must look into the ensemble technique. </a:t>
            </a:r>
            <a:r>
              <a:rPr lang="en-US" sz="2000" b="1" i="1" dirty="0">
                <a:solidFill>
                  <a:srgbClr val="222222"/>
                </a:solidFill>
                <a:effectLst/>
                <a:latin typeface="Lato" panose="020F0502020204030203" pitchFamily="34" charset="0"/>
              </a:rPr>
              <a:t>Ensemble </a:t>
            </a:r>
            <a:r>
              <a:rPr lang="en-US" sz="2000" b="0" i="0" dirty="0">
                <a:solidFill>
                  <a:srgbClr val="222222"/>
                </a:solidFill>
                <a:effectLst/>
                <a:latin typeface="Lato" panose="020F0502020204030203" pitchFamily="34" charset="0"/>
              </a:rPr>
              <a:t>simply</a:t>
            </a:r>
            <a:r>
              <a:rPr lang="en-US" sz="2000" b="1" i="1" dirty="0">
                <a:solidFill>
                  <a:srgbClr val="222222"/>
                </a:solidFill>
                <a:effectLst/>
                <a:latin typeface="Lato" panose="020F0502020204030203" pitchFamily="34" charset="0"/>
              </a:rPr>
              <a:t> </a:t>
            </a:r>
            <a:r>
              <a:rPr lang="en-US" sz="2000" b="0" i="0" dirty="0">
                <a:solidFill>
                  <a:srgbClr val="222222"/>
                </a:solidFill>
                <a:effectLst/>
                <a:latin typeface="Lato" panose="020F0502020204030203" pitchFamily="34" charset="0"/>
              </a:rPr>
              <a:t>means combining multiple models. Thus a collection of models is used to make predictions rather than an individual model.</a:t>
            </a:r>
            <a:endParaRPr lang="en-US" sz="2000" b="0" i="0" dirty="0">
              <a:solidFill>
                <a:srgbClr val="222222"/>
              </a:solidFill>
              <a:effectLst/>
              <a:latin typeface="Lato" panose="020F0502020204030203" pitchFamily="34" charset="0"/>
            </a:endParaRPr>
          </a:p>
          <a:p>
            <a:pPr algn="l"/>
            <a:r>
              <a:rPr lang="en-US" sz="2000" b="0" i="1" u="sng" dirty="0">
                <a:solidFill>
                  <a:srgbClr val="222222"/>
                </a:solidFill>
                <a:effectLst/>
                <a:latin typeface="Lato" panose="020F0502020204030203" pitchFamily="34" charset="0"/>
              </a:rPr>
              <a:t>Ensemble uses two types of methods</a:t>
            </a:r>
            <a:r>
              <a:rPr lang="en-US" sz="2000" b="0" i="0" dirty="0">
                <a:solidFill>
                  <a:srgbClr val="222222"/>
                </a:solidFill>
                <a:effectLst/>
                <a:latin typeface="Lato" panose="020F0502020204030203" pitchFamily="34" charset="0"/>
              </a:rPr>
              <a:t>:</a:t>
            </a:r>
            <a:endParaRPr lang="en-US" sz="2000" b="0" i="0" dirty="0">
              <a:solidFill>
                <a:srgbClr val="222222"/>
              </a:solidFill>
              <a:effectLst/>
              <a:latin typeface="Lato" panose="020F0502020204030203" pitchFamily="34" charset="0"/>
            </a:endParaRPr>
          </a:p>
          <a:p>
            <a:pPr algn="l"/>
            <a:r>
              <a:rPr lang="en-US" sz="2000" b="0" i="0" dirty="0">
                <a:solidFill>
                  <a:srgbClr val="222222"/>
                </a:solidFill>
                <a:effectLst/>
                <a:latin typeface="Lato" panose="020F0502020204030203" pitchFamily="34" charset="0"/>
              </a:rPr>
              <a:t>1. </a:t>
            </a:r>
            <a:r>
              <a:rPr lang="en-US" sz="2000" b="1" i="0" dirty="0">
                <a:solidFill>
                  <a:srgbClr val="222222"/>
                </a:solidFill>
                <a:effectLst/>
                <a:latin typeface="Lato" panose="020F0502020204030203" pitchFamily="34" charset="0"/>
              </a:rPr>
              <a:t>Bagging</a:t>
            </a:r>
            <a:r>
              <a:rPr lang="en-US" sz="2000" b="0" i="0" dirty="0">
                <a:solidFill>
                  <a:srgbClr val="222222"/>
                </a:solidFill>
                <a:effectLst/>
                <a:latin typeface="Lato" panose="020F0502020204030203" pitchFamily="34" charset="0"/>
              </a:rPr>
              <a:t>– It creates a different training subset from sample training data with replacement &amp; the final output is based on majority voting. For example,  Random Forest.</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2. </a:t>
            </a:r>
            <a:r>
              <a:rPr lang="en-US" sz="2000" b="1" i="0" dirty="0">
                <a:solidFill>
                  <a:srgbClr val="222222"/>
                </a:solidFill>
                <a:effectLst/>
                <a:latin typeface="Lato" panose="020F0502020204030203" pitchFamily="34" charset="0"/>
              </a:rPr>
              <a:t>Boosting</a:t>
            </a:r>
            <a:r>
              <a:rPr lang="en-US" sz="2000" b="0" i="0" dirty="0">
                <a:solidFill>
                  <a:srgbClr val="222222"/>
                </a:solidFill>
                <a:effectLst/>
                <a:latin typeface="Lato" panose="020F0502020204030203" pitchFamily="34" charset="0"/>
              </a:rPr>
              <a:t>– It combines weak learners into strong learners by creating sequential models such that the final model has the highest accuracy. For example,  ADA BOOST, XG BOOST</a:t>
            </a:r>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As mentioned earlier, Random forest works on the Bagging principle. Now let’s dive in and understand bagging in detail.</a:t>
            </a:r>
            <a:endParaRPr lang="en-IN" dirty="0"/>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Lato" panose="020F0502020204030203" pitchFamily="34" charset="0"/>
              </a:rPr>
              <a:t>Bagging</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2000" b="0" i="0" dirty="0">
                <a:solidFill>
                  <a:srgbClr val="222222"/>
                </a:solidFill>
                <a:effectLst/>
                <a:latin typeface="Lato" panose="020F0502020204030203" pitchFamily="34" charset="0"/>
              </a:rPr>
              <a:t>Bagging, also known as </a:t>
            </a:r>
            <a:r>
              <a:rPr lang="en-US" sz="2000" b="1" i="1" dirty="0">
                <a:solidFill>
                  <a:srgbClr val="222222"/>
                </a:solidFill>
                <a:effectLst/>
                <a:latin typeface="Lato" panose="020F0502020204030203" pitchFamily="34" charset="0"/>
              </a:rPr>
              <a:t>Bootstrap Aggregation</a:t>
            </a:r>
            <a:r>
              <a:rPr lang="en-US" sz="2000" b="0" i="0" dirty="0">
                <a:solidFill>
                  <a:srgbClr val="222222"/>
                </a:solidFill>
                <a:effectLst/>
                <a:latin typeface="Lato" panose="020F0502020204030203" pitchFamily="34" charset="0"/>
              </a:rPr>
              <a:t> is the ensemble technique used by random forest.</a:t>
            </a:r>
            <a:r>
              <a:rPr lang="en-US" sz="2000" b="1" i="1" dirty="0">
                <a:solidFill>
                  <a:srgbClr val="222222"/>
                </a:solidFill>
                <a:effectLst/>
                <a:latin typeface="Lato" panose="020F0502020204030203" pitchFamily="34" charset="0"/>
              </a:rPr>
              <a:t> </a:t>
            </a:r>
            <a:endParaRPr lang="en-US" sz="2000" b="1" i="1"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Bagging chooses a random sample from the data set. Hence each model is generated from the samples (Bootstrap Samples) provided by the Original Data with replacement known as </a:t>
            </a:r>
            <a:r>
              <a:rPr lang="en-US" sz="1600" b="1" i="1" dirty="0">
                <a:solidFill>
                  <a:srgbClr val="222222"/>
                </a:solidFill>
                <a:effectLst/>
                <a:latin typeface="Lato" panose="020F0502020204030203" pitchFamily="34" charset="0"/>
              </a:rPr>
              <a:t>row sampling</a:t>
            </a:r>
            <a:r>
              <a:rPr lang="en-US" sz="1600" b="0" i="0" dirty="0">
                <a:solidFill>
                  <a:srgbClr val="222222"/>
                </a:solidFill>
                <a:effectLst/>
                <a:latin typeface="Lato" panose="020F0502020204030203" pitchFamily="34" charset="0"/>
              </a:rPr>
              <a:t>.</a:t>
            </a:r>
            <a:endParaRPr lang="en-US" sz="16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This step of row sampling with replacement is called</a:t>
            </a:r>
            <a:r>
              <a:rPr lang="en-US" sz="1800" b="1" i="1" dirty="0">
                <a:solidFill>
                  <a:srgbClr val="222222"/>
                </a:solidFill>
                <a:effectLst/>
                <a:latin typeface="Lato" panose="020F0502020204030203" pitchFamily="34" charset="0"/>
              </a:rPr>
              <a:t> bootstrap</a:t>
            </a:r>
            <a:r>
              <a:rPr lang="en-US" sz="1800" b="0" i="0" dirty="0">
                <a:solidFill>
                  <a:srgbClr val="222222"/>
                </a:solidFill>
                <a:effectLst/>
                <a:latin typeface="Lato" panose="020F0502020204030203" pitchFamily="34" charset="0"/>
              </a:rPr>
              <a:t>. Now each model is trained independently which generates results.  The final output is based on majority voting after combining the results of all models. This step which involves combining all the results and generating output based on majority voting is known as </a:t>
            </a:r>
            <a:r>
              <a:rPr lang="en-US" sz="1800" b="1" i="1" dirty="0">
                <a:solidFill>
                  <a:srgbClr val="222222"/>
                </a:solidFill>
                <a:effectLst/>
                <a:latin typeface="Lato" panose="020F0502020204030203" pitchFamily="34" charset="0"/>
              </a:rPr>
              <a:t>aggregation</a:t>
            </a:r>
            <a:r>
              <a:rPr lang="en-US" sz="1800" b="0" i="0" dirty="0">
                <a:solidFill>
                  <a:srgbClr val="222222"/>
                </a:solidFill>
                <a:effectLst/>
                <a:latin typeface="Lato" panose="020F0502020204030203" pitchFamily="34" charset="0"/>
              </a:rPr>
              <a:t>.</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1" i="1" dirty="0">
              <a:solidFill>
                <a:srgbClr val="222222"/>
              </a:solidFill>
              <a:latin typeface="Lato" panose="020F0502020204030203" pitchFamily="34" charset="0"/>
            </a:endParaRPr>
          </a:p>
          <a:p>
            <a:endParaRPr lang="en-US" sz="1800" b="1" i="1"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2195736" y="3573016"/>
            <a:ext cx="5184576" cy="2922216"/>
          </a:xfrm>
          <a:prstGeom prst="rect">
            <a:avLst/>
          </a:prstGeom>
        </p:spPr>
      </p:pic>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dirty="0"/>
              <a:t>Example</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r>
              <a:rPr lang="en-US" sz="2000" b="0" i="0" dirty="0">
                <a:solidFill>
                  <a:srgbClr val="222222"/>
                </a:solidFill>
                <a:effectLst/>
                <a:latin typeface="Lato" panose="020F0502020204030203" pitchFamily="34" charset="0"/>
              </a:rPr>
              <a:t>the bootstrap sample is taken from actual data (Bootstrap sample 01, Bootstrap sample 02, and Bootstrap sample 03) with a replacement which means there is a high possibility that each sample won’t contain unique data.</a:t>
            </a:r>
            <a:endParaRPr lang="en-US" sz="2000" b="0" i="0"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 Now the model (Model 01, Model 02, and Model 03) obtained from this bootstrap sample is trained independently.</a:t>
            </a:r>
            <a:endParaRPr lang="en-US" sz="1600" b="0" i="0"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Each model generates results as shown. Now Happy emoji is having a majority when compared to sad emoji. Thus based on majority voting final output is obtained as Happy emoji</a:t>
            </a:r>
            <a:r>
              <a:rPr lang="en-US" sz="1200" b="0" i="0" dirty="0">
                <a:solidFill>
                  <a:srgbClr val="222222"/>
                </a:solidFill>
                <a:effectLst/>
                <a:latin typeface="Lato" panose="020F0502020204030203" pitchFamily="34" charset="0"/>
              </a:rPr>
              <a:t>.</a:t>
            </a:r>
            <a:endParaRPr lang="en-US" sz="1200" b="0" i="0" dirty="0">
              <a:solidFill>
                <a:srgbClr val="222222"/>
              </a:solidFill>
              <a:effectLst/>
              <a:latin typeface="Lato" panose="020F0502020204030203" pitchFamily="34" charset="0"/>
            </a:endParaRPr>
          </a:p>
          <a:p>
            <a:endParaRPr lang="en-US" sz="1200" dirty="0">
              <a:solidFill>
                <a:srgbClr val="222222"/>
              </a:solidFill>
              <a:latin typeface="Lato" panose="020F0502020204030203" pitchFamily="34" charset="0"/>
            </a:endParaRPr>
          </a:p>
          <a:p>
            <a:endParaRPr lang="en-US" sz="1200" b="0" i="0" dirty="0">
              <a:solidFill>
                <a:srgbClr val="222222"/>
              </a:solidFill>
              <a:effectLst/>
              <a:latin typeface="Lato" panose="020F0502020204030203" pitchFamily="34" charset="0"/>
            </a:endParaRPr>
          </a:p>
          <a:p>
            <a:endParaRPr lang="en-US" sz="1200" dirty="0">
              <a:solidFill>
                <a:srgbClr val="222222"/>
              </a:solidFill>
              <a:latin typeface="Lato" panose="020F0502020204030203" pitchFamily="34" charset="0"/>
            </a:endParaRPr>
          </a:p>
          <a:p>
            <a:endParaRPr lang="en-IN" sz="2000" dirty="0"/>
          </a:p>
        </p:txBody>
      </p:sp>
      <p:pic>
        <p:nvPicPr>
          <p:cNvPr id="10" name="Picture 9"/>
          <p:cNvPicPr>
            <a:picLocks noChangeAspect="1"/>
          </p:cNvPicPr>
          <p:nvPr/>
        </p:nvPicPr>
        <p:blipFill>
          <a:blip r:embed="rId1"/>
          <a:stretch>
            <a:fillRect/>
          </a:stretch>
        </p:blipFill>
        <p:spPr>
          <a:xfrm>
            <a:off x="1332305" y="3501008"/>
            <a:ext cx="6479390" cy="3212976"/>
          </a:xfrm>
          <a:prstGeom prst="rect">
            <a:avLst/>
          </a:prstGeom>
        </p:spPr>
      </p:pic>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Autofit/>
          </a:bodyPr>
          <a:lstStyle/>
          <a:p>
            <a:r>
              <a:rPr lang="en-US" sz="2400" b="1" i="0" dirty="0">
                <a:solidFill>
                  <a:srgbClr val="222222"/>
                </a:solidFill>
                <a:effectLst/>
                <a:latin typeface="Lato" panose="020F0502020204030203" pitchFamily="34" charset="0"/>
              </a:rPr>
              <a:t>Steps involved in random forest algorithm:</a:t>
            </a:r>
            <a:endParaRPr lang="en-IN" sz="2400" dirty="0"/>
          </a:p>
        </p:txBody>
      </p:sp>
      <p:sp>
        <p:nvSpPr>
          <p:cNvPr id="3" name="Content Placeholder 2"/>
          <p:cNvSpPr>
            <a:spLocks noGrp="1"/>
          </p:cNvSpPr>
          <p:nvPr>
            <p:ph idx="1"/>
          </p:nvPr>
        </p:nvSpPr>
        <p:spPr>
          <a:xfrm>
            <a:off x="457200" y="692696"/>
            <a:ext cx="8229600" cy="5433467"/>
          </a:xfrm>
        </p:spPr>
        <p:txBody>
          <a:bodyPr>
            <a:normAutofit/>
          </a:bodyPr>
          <a:lstStyle/>
          <a:p>
            <a:r>
              <a:rPr lang="en-US" sz="2000" b="0" i="0" u="sng" dirty="0">
                <a:solidFill>
                  <a:srgbClr val="222222"/>
                </a:solidFill>
                <a:effectLst/>
                <a:latin typeface="Lato" panose="020F0502020204030203" pitchFamily="34" charset="0"/>
              </a:rPr>
              <a:t>Step 1</a:t>
            </a:r>
            <a:r>
              <a:rPr lang="en-US" sz="2000" b="0" i="0" dirty="0">
                <a:solidFill>
                  <a:srgbClr val="222222"/>
                </a:solidFill>
                <a:effectLst/>
                <a:latin typeface="Lato" panose="020F0502020204030203" pitchFamily="34" charset="0"/>
              </a:rPr>
              <a:t>: In Random forest n number of random records are taken from the data set having k number of records.</a:t>
            </a:r>
            <a:endParaRPr lang="en-US" sz="2000" b="0" i="0" dirty="0">
              <a:solidFill>
                <a:srgbClr val="222222"/>
              </a:solidFill>
              <a:effectLst/>
              <a:latin typeface="Lato" panose="020F0502020204030203" pitchFamily="34" charset="0"/>
            </a:endParaRPr>
          </a:p>
          <a:p>
            <a:r>
              <a:rPr lang="en-US" sz="2000" b="0" i="0" u="sng" dirty="0">
                <a:solidFill>
                  <a:srgbClr val="222222"/>
                </a:solidFill>
                <a:effectLst/>
                <a:latin typeface="Lato" panose="020F0502020204030203" pitchFamily="34" charset="0"/>
              </a:rPr>
              <a:t>Step 2</a:t>
            </a:r>
            <a:r>
              <a:rPr lang="en-US" sz="2000" b="0" i="0" dirty="0">
                <a:solidFill>
                  <a:srgbClr val="222222"/>
                </a:solidFill>
                <a:effectLst/>
                <a:latin typeface="Lato" panose="020F0502020204030203" pitchFamily="34" charset="0"/>
              </a:rPr>
              <a:t>: Individual decision trees are constructed for each sample.</a:t>
            </a:r>
            <a:endParaRPr lang="en-US" sz="2000" b="0" i="0" dirty="0">
              <a:solidFill>
                <a:srgbClr val="222222"/>
              </a:solidFill>
              <a:effectLst/>
              <a:latin typeface="Lato" panose="020F0502020204030203" pitchFamily="34" charset="0"/>
            </a:endParaRPr>
          </a:p>
          <a:p>
            <a:r>
              <a:rPr lang="en-US" sz="1800" b="0" i="0" u="sng" dirty="0">
                <a:solidFill>
                  <a:srgbClr val="222222"/>
                </a:solidFill>
                <a:effectLst/>
                <a:latin typeface="Lato" panose="020F0502020204030203" pitchFamily="34" charset="0"/>
              </a:rPr>
              <a:t>Step 3</a:t>
            </a:r>
            <a:r>
              <a:rPr lang="en-US" sz="1800" b="0" i="0" dirty="0">
                <a:solidFill>
                  <a:srgbClr val="222222"/>
                </a:solidFill>
                <a:effectLst/>
                <a:latin typeface="Lato" panose="020F0502020204030203" pitchFamily="34" charset="0"/>
              </a:rPr>
              <a:t>: Each decision tree will generate an output.</a:t>
            </a:r>
            <a:endParaRPr lang="en-US" sz="1800" dirty="0">
              <a:solidFill>
                <a:srgbClr val="222222"/>
              </a:solidFill>
              <a:latin typeface="Lato" panose="020F0502020204030203" pitchFamily="34" charset="0"/>
            </a:endParaRPr>
          </a:p>
          <a:p>
            <a:r>
              <a:rPr lang="en-US" sz="1800" b="0" i="0" u="sng" dirty="0">
                <a:solidFill>
                  <a:srgbClr val="222222"/>
                </a:solidFill>
                <a:effectLst/>
                <a:latin typeface="Lato" panose="020F0502020204030203" pitchFamily="34" charset="0"/>
              </a:rPr>
              <a:t>Step 4</a:t>
            </a:r>
            <a:r>
              <a:rPr lang="en-US" sz="1800" b="0" i="0" dirty="0">
                <a:solidFill>
                  <a:srgbClr val="222222"/>
                </a:solidFill>
                <a:effectLst/>
                <a:latin typeface="Lato" panose="020F0502020204030203" pitchFamily="34" charset="0"/>
              </a:rPr>
              <a:t>: Final output is considered based on </a:t>
            </a:r>
            <a:r>
              <a:rPr lang="en-US" sz="1800" b="1" i="1" dirty="0">
                <a:solidFill>
                  <a:srgbClr val="222222"/>
                </a:solidFill>
                <a:effectLst/>
                <a:latin typeface="Lato" panose="020F0502020204030203" pitchFamily="34" charset="0"/>
              </a:rPr>
              <a:t>Majority Voting or Averaging </a:t>
            </a:r>
            <a:r>
              <a:rPr lang="en-US" sz="1800" b="0" i="0" dirty="0">
                <a:solidFill>
                  <a:srgbClr val="222222"/>
                </a:solidFill>
                <a:effectLst/>
                <a:latin typeface="Lato" panose="020F0502020204030203" pitchFamily="34" charset="0"/>
              </a:rPr>
              <a:t>for Classification and regression respectively.</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IN" sz="1800" dirty="0"/>
          </a:p>
        </p:txBody>
      </p:sp>
      <p:pic>
        <p:nvPicPr>
          <p:cNvPr id="4" name="Picture 3"/>
          <p:cNvPicPr>
            <a:picLocks noChangeAspect="1"/>
          </p:cNvPicPr>
          <p:nvPr/>
        </p:nvPicPr>
        <p:blipFill>
          <a:blip r:embed="rId1"/>
          <a:stretch>
            <a:fillRect/>
          </a:stretch>
        </p:blipFill>
        <p:spPr>
          <a:xfrm>
            <a:off x="395536" y="2996952"/>
            <a:ext cx="8058150" cy="3735710"/>
          </a:xfrm>
          <a:prstGeom prst="rect">
            <a:avLst/>
          </a:prstGeom>
        </p:spPr>
      </p:pic>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dirty="0"/>
              <a:t>Example</a:t>
            </a:r>
            <a:endParaRPr lang="en-IN" dirty="0"/>
          </a:p>
        </p:txBody>
      </p:sp>
      <p:sp>
        <p:nvSpPr>
          <p:cNvPr id="3" name="Content Placeholder 2"/>
          <p:cNvSpPr>
            <a:spLocks noGrp="1"/>
          </p:cNvSpPr>
          <p:nvPr>
            <p:ph idx="1"/>
          </p:nvPr>
        </p:nvSpPr>
        <p:spPr>
          <a:xfrm>
            <a:off x="457200" y="764704"/>
            <a:ext cx="8229600" cy="5361459"/>
          </a:xfrm>
        </p:spPr>
        <p:txBody>
          <a:bodyPr/>
          <a:lstStyle/>
          <a:p>
            <a:r>
              <a:rPr lang="en-US" sz="2000" b="0" i="0" dirty="0">
                <a:solidFill>
                  <a:srgbClr val="222222"/>
                </a:solidFill>
                <a:effectLst/>
                <a:latin typeface="Lato" panose="020F0502020204030203" pitchFamily="34" charset="0"/>
              </a:rPr>
              <a:t> consider the fruit basket as the data as shown in the figure below. Now n number of samples are taken from the fruit basket and an individual decision tree is constructed for each sample.</a:t>
            </a:r>
            <a:endParaRPr lang="en-US" sz="20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Each decision tree will generate an output as shown in the figure. The final output is considered based on majority voting.  In the below figure you can see that the majority decision tree gives output as an apple when compared to a banana, so the final output is taken as an apple.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619672" y="3093527"/>
            <a:ext cx="5715000" cy="3173338"/>
          </a:xfrm>
          <a:prstGeom prst="rect">
            <a:avLst/>
          </a:prstGeom>
        </p:spPr>
      </p:pic>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1" i="0" dirty="0">
                <a:solidFill>
                  <a:srgbClr val="222222"/>
                </a:solidFill>
                <a:effectLst/>
                <a:latin typeface="Lato" panose="020F0502020204030203" pitchFamily="34" charset="0"/>
              </a:rPr>
              <a:t>Important Features of Random Forest</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476672"/>
            <a:ext cx="8229600" cy="5649491"/>
          </a:xfrm>
        </p:spPr>
        <p:txBody>
          <a:bodyPr/>
          <a:lstStyle/>
          <a:p>
            <a:r>
              <a:rPr lang="en-US" sz="1800" b="1" i="0" dirty="0">
                <a:solidFill>
                  <a:srgbClr val="222222"/>
                </a:solidFill>
                <a:effectLst/>
                <a:latin typeface="Lato" panose="020F0502020204030203" pitchFamily="34" charset="0"/>
              </a:rPr>
              <a:t>1. Diversity- </a:t>
            </a:r>
            <a:r>
              <a:rPr lang="en-US" sz="1800" b="0" i="0" dirty="0">
                <a:solidFill>
                  <a:srgbClr val="222222"/>
                </a:solidFill>
                <a:effectLst/>
                <a:latin typeface="Lato" panose="020F0502020204030203" pitchFamily="34" charset="0"/>
              </a:rPr>
              <a:t>Not all attributes/variables/features are considered while making an individual tree, each tree is different.</a:t>
            </a:r>
            <a:endParaRPr lang="en-US" sz="1800" b="0" i="0" dirty="0">
              <a:solidFill>
                <a:srgbClr val="222222"/>
              </a:solidFill>
              <a:effectLst/>
              <a:latin typeface="Lato" panose="020F0502020204030203" pitchFamily="34" charset="0"/>
            </a:endParaRPr>
          </a:p>
          <a:p>
            <a:r>
              <a:rPr lang="en-US" sz="1600" b="1" i="0" dirty="0">
                <a:solidFill>
                  <a:srgbClr val="222222"/>
                </a:solidFill>
                <a:effectLst/>
                <a:latin typeface="Lato" panose="020F0502020204030203" pitchFamily="34" charset="0"/>
              </a:rPr>
              <a:t>Immune to the curse of dimensionality-</a:t>
            </a:r>
            <a:r>
              <a:rPr lang="en-US" sz="1600" b="0" i="0" dirty="0">
                <a:solidFill>
                  <a:srgbClr val="222222"/>
                </a:solidFill>
                <a:effectLst/>
                <a:latin typeface="Lato" panose="020F0502020204030203" pitchFamily="34" charset="0"/>
              </a:rPr>
              <a:t> Since each tree does not consider all the features, the feature space is reduced.</a:t>
            </a:r>
            <a:endParaRPr lang="en-US" sz="1600" dirty="0">
              <a:solidFill>
                <a:srgbClr val="222222"/>
              </a:solidFill>
              <a:latin typeface="Lato" panose="020F0502020204030203" pitchFamily="34" charset="0"/>
            </a:endParaRPr>
          </a:p>
          <a:p>
            <a:r>
              <a:rPr lang="en-US" sz="1600" b="1" i="0" dirty="0">
                <a:solidFill>
                  <a:srgbClr val="222222"/>
                </a:solidFill>
                <a:effectLst/>
                <a:latin typeface="Lato" panose="020F0502020204030203" pitchFamily="34" charset="0"/>
              </a:rPr>
              <a:t>Parallelization-</a:t>
            </a:r>
            <a:r>
              <a:rPr lang="en-US" sz="1600" b="0" i="0" dirty="0">
                <a:solidFill>
                  <a:srgbClr val="222222"/>
                </a:solidFill>
                <a:effectLst/>
                <a:latin typeface="Lato" panose="020F0502020204030203" pitchFamily="34" charset="0"/>
              </a:rPr>
              <a:t>Each tree is created independently out of different data and attributes. This means that we can make full use of the CPU to build random forests.</a:t>
            </a:r>
            <a:endParaRPr lang="en-US" sz="1600" b="0" i="0" dirty="0">
              <a:solidFill>
                <a:srgbClr val="222222"/>
              </a:solidFill>
              <a:effectLst/>
              <a:latin typeface="Lato" panose="020F0502020204030203" pitchFamily="34" charset="0"/>
            </a:endParaRPr>
          </a:p>
          <a:p>
            <a:r>
              <a:rPr lang="en-US" sz="1600" b="1" i="0" dirty="0">
                <a:solidFill>
                  <a:srgbClr val="222222"/>
                </a:solidFill>
                <a:effectLst/>
                <a:latin typeface="Lato" panose="020F0502020204030203" pitchFamily="34" charset="0"/>
              </a:rPr>
              <a:t>Train-Test split- </a:t>
            </a:r>
            <a:r>
              <a:rPr lang="en-US" sz="1600" b="0" i="0" dirty="0">
                <a:solidFill>
                  <a:srgbClr val="222222"/>
                </a:solidFill>
                <a:effectLst/>
                <a:latin typeface="Lato" panose="020F0502020204030203" pitchFamily="34" charset="0"/>
              </a:rPr>
              <a:t>In a random forest we don’t have to segregate the data for train and test as there will always be 30% of the data which is not seen by the decision tree.</a:t>
            </a:r>
            <a:endParaRPr lang="en-US" sz="1600" dirty="0">
              <a:solidFill>
                <a:srgbClr val="222222"/>
              </a:solidFill>
              <a:latin typeface="Lato" panose="020F0502020204030203" pitchFamily="34" charset="0"/>
            </a:endParaRPr>
          </a:p>
          <a:p>
            <a:r>
              <a:rPr lang="en-US" sz="1600" b="1" i="0" dirty="0">
                <a:solidFill>
                  <a:srgbClr val="222222"/>
                </a:solidFill>
                <a:effectLst/>
                <a:latin typeface="Lato" panose="020F0502020204030203" pitchFamily="34" charset="0"/>
              </a:rPr>
              <a:t>Stability- </a:t>
            </a:r>
            <a:r>
              <a:rPr lang="en-US" sz="1600" b="0" i="0" dirty="0">
                <a:solidFill>
                  <a:srgbClr val="222222"/>
                </a:solidFill>
                <a:effectLst/>
                <a:latin typeface="Lato" panose="020F0502020204030203" pitchFamily="34" charset="0"/>
              </a:rPr>
              <a:t>Stability arises because the result is based on majority voting/ averaging.</a:t>
            </a:r>
            <a:endParaRPr lang="en-US" sz="16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US" sz="18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1" i="0" dirty="0">
                <a:solidFill>
                  <a:srgbClr val="222222"/>
                </a:solidFill>
                <a:effectLst/>
                <a:latin typeface="Lato" panose="020F0502020204030203" pitchFamily="34" charset="0"/>
              </a:rPr>
              <a:t>Difference Between Decision Tree &amp; Random Forest</a:t>
            </a:r>
            <a:br>
              <a:rPr lang="en-US" b="0" i="0" dirty="0">
                <a:solidFill>
                  <a:srgbClr val="222222"/>
                </a:solidFill>
                <a:effectLst/>
                <a:latin typeface="Lato" panose="020F0502020204030203" pitchFamily="34" charset="0"/>
              </a:rPr>
            </a:br>
            <a:endParaRPr lang="en-IN" dirty="0"/>
          </a:p>
        </p:txBody>
      </p:sp>
      <p:graphicFrame>
        <p:nvGraphicFramePr>
          <p:cNvPr id="4" name="Content Placeholder 3"/>
          <p:cNvGraphicFramePr>
            <a:graphicFrameLocks noGrp="1"/>
          </p:cNvGraphicFramePr>
          <p:nvPr>
            <p:ph idx="1"/>
          </p:nvPr>
        </p:nvGraphicFramePr>
        <p:xfrm>
          <a:off x="2546350" y="558006"/>
          <a:ext cx="4051300" cy="5486400"/>
        </p:xfrm>
        <a:graphic>
          <a:graphicData uri="http://schemas.openxmlformats.org/drawingml/2006/table">
            <a:tbl>
              <a:tblPr/>
              <a:tblGrid>
                <a:gridCol w="2025650"/>
                <a:gridCol w="2025650"/>
              </a:tblGrid>
              <a:tr h="0">
                <a:tc>
                  <a:txBody>
                    <a:bodyPr/>
                    <a:lstStyle/>
                    <a:p>
                      <a:pPr algn="ctr"/>
                      <a:r>
                        <a:rPr lang="en-IN" b="1">
                          <a:solidFill>
                            <a:srgbClr val="222222"/>
                          </a:solidFill>
                          <a:effectLst/>
                        </a:rPr>
                        <a:t>Decision trees</a:t>
                      </a:r>
                      <a:endParaRPr lang="en-IN">
                        <a:solidFill>
                          <a:srgbClr val="222222"/>
                        </a:solidFill>
                        <a:effectLst/>
                      </a:endParaRPr>
                    </a:p>
                  </a:txBody>
                  <a:tcPr marL="0" marR="0" marT="0" marB="0">
                    <a:lnL>
                      <a:noFill/>
                    </a:lnL>
                    <a:lnR>
                      <a:noFill/>
                    </a:lnR>
                    <a:lnT>
                      <a:noFill/>
                    </a:lnT>
                    <a:lnB>
                      <a:noFill/>
                    </a:lnB>
                    <a:solidFill>
                      <a:srgbClr val="FFFFFF"/>
                    </a:solidFill>
                  </a:tcPr>
                </a:tc>
                <a:tc>
                  <a:txBody>
                    <a:bodyPr/>
                    <a:lstStyle/>
                    <a:p>
                      <a:pPr algn="ctr"/>
                      <a:r>
                        <a:rPr lang="en-IN" b="1">
                          <a:solidFill>
                            <a:srgbClr val="222222"/>
                          </a:solidFill>
                          <a:effectLst/>
                        </a:rPr>
                        <a:t>Random Forest</a:t>
                      </a:r>
                      <a:endParaRPr lang="en-IN">
                        <a:solidFill>
                          <a:srgbClr val="222222"/>
                        </a:solidFill>
                        <a:effectLst/>
                      </a:endParaRPr>
                    </a:p>
                  </a:txBody>
                  <a:tcPr marL="0" marR="0" marT="0" marB="0">
                    <a:lnL>
                      <a:noFill/>
                    </a:lnL>
                    <a:lnR>
                      <a:noFill/>
                    </a:lnR>
                    <a:lnT>
                      <a:noFill/>
                    </a:lnT>
                    <a:lnB>
                      <a:noFill/>
                    </a:lnB>
                    <a:solidFill>
                      <a:srgbClr val="FFFFFF"/>
                    </a:solidFill>
                  </a:tcPr>
                </a:tc>
              </a:tr>
              <a:tr h="0">
                <a:tc>
                  <a:txBody>
                    <a:bodyPr/>
                    <a:lstStyle/>
                    <a:p>
                      <a:r>
                        <a:rPr lang="en-US">
                          <a:effectLst/>
                        </a:rPr>
                        <a:t>1. Decision trees normally suffer from the problem of overfitting if it’s allowed to grow without any control.</a:t>
                      </a:r>
                      <a:endParaRPr lang="en-US">
                        <a:effectLst/>
                      </a:endParaRPr>
                    </a:p>
                  </a:txBody>
                  <a:tcPr marL="0" marR="0" marT="0" marB="0">
                    <a:lnL>
                      <a:noFill/>
                    </a:lnL>
                    <a:lnR>
                      <a:noFill/>
                    </a:lnR>
                    <a:lnT>
                      <a:noFill/>
                    </a:lnT>
                    <a:lnB>
                      <a:noFill/>
                    </a:lnB>
                    <a:solidFill>
                      <a:srgbClr val="FFFFFF"/>
                    </a:solidFill>
                  </a:tcPr>
                </a:tc>
                <a:tc>
                  <a:txBody>
                    <a:bodyPr/>
                    <a:lstStyle/>
                    <a:p>
                      <a:r>
                        <a:rPr lang="en-US">
                          <a:effectLst/>
                        </a:rPr>
                        <a:t>1. Random forests are created from subsets of data and the final output is based on average or majority ranking and hence the problem of overfitting is taken care of.</a:t>
                      </a:r>
                      <a:endParaRPr lang="en-US">
                        <a:effectLst/>
                      </a:endParaRPr>
                    </a:p>
                  </a:txBody>
                  <a:tcPr marL="0" marR="0" marT="0" marB="0">
                    <a:lnL>
                      <a:noFill/>
                    </a:lnL>
                    <a:lnR>
                      <a:noFill/>
                    </a:lnR>
                    <a:lnT>
                      <a:noFill/>
                    </a:lnT>
                    <a:lnB>
                      <a:noFill/>
                    </a:lnB>
                    <a:solidFill>
                      <a:srgbClr val="FFFFFF"/>
                    </a:solidFill>
                  </a:tcPr>
                </a:tc>
              </a:tr>
              <a:tr h="0">
                <a:tc>
                  <a:txBody>
                    <a:bodyPr/>
                    <a:lstStyle/>
                    <a:p>
                      <a:r>
                        <a:rPr lang="en-IN">
                          <a:effectLst/>
                        </a:rPr>
                        <a:t>2. A single decision tree is faster in computation.</a:t>
                      </a:r>
                      <a:endParaRPr lang="en-IN">
                        <a:effectLst/>
                      </a:endParaRPr>
                    </a:p>
                  </a:txBody>
                  <a:tcPr marL="0" marR="0" marT="0" marB="0">
                    <a:lnL>
                      <a:noFill/>
                    </a:lnL>
                    <a:lnR>
                      <a:noFill/>
                    </a:lnR>
                    <a:lnT>
                      <a:noFill/>
                    </a:lnT>
                    <a:lnB>
                      <a:noFill/>
                    </a:lnB>
                    <a:solidFill>
                      <a:srgbClr val="FFFFFF"/>
                    </a:solidFill>
                  </a:tcPr>
                </a:tc>
                <a:tc>
                  <a:txBody>
                    <a:bodyPr/>
                    <a:lstStyle/>
                    <a:p>
                      <a:r>
                        <a:rPr lang="en-US">
                          <a:effectLst/>
                        </a:rPr>
                        <a:t>2. It is comparatively slower.</a:t>
                      </a:r>
                      <a:endParaRPr lang="en-US">
                        <a:effectLst/>
                      </a:endParaRPr>
                    </a:p>
                  </a:txBody>
                  <a:tcPr marL="0" marR="0" marT="0" marB="0">
                    <a:lnL>
                      <a:noFill/>
                    </a:lnL>
                    <a:lnR>
                      <a:noFill/>
                    </a:lnR>
                    <a:lnT>
                      <a:noFill/>
                    </a:lnT>
                    <a:lnB>
                      <a:noFill/>
                    </a:lnB>
                    <a:solidFill>
                      <a:srgbClr val="FFFFFF"/>
                    </a:solidFill>
                  </a:tcPr>
                </a:tc>
              </a:tr>
              <a:tr h="0">
                <a:tc>
                  <a:txBody>
                    <a:bodyPr/>
                    <a:lstStyle/>
                    <a:p>
                      <a:r>
                        <a:rPr lang="en-US">
                          <a:effectLst/>
                        </a:rPr>
                        <a:t>3. When a data set with features is taken as input by a decision tree it will formulate some set of rules to do prediction.</a:t>
                      </a:r>
                      <a:endParaRPr lang="en-US">
                        <a:effectLst/>
                      </a:endParaRPr>
                    </a:p>
                  </a:txBody>
                  <a:tcPr marL="0" marR="0" marT="0" marB="0">
                    <a:lnL>
                      <a:noFill/>
                    </a:lnL>
                    <a:lnR>
                      <a:noFill/>
                    </a:lnR>
                    <a:lnT>
                      <a:noFill/>
                    </a:lnT>
                    <a:lnB>
                      <a:noFill/>
                    </a:lnB>
                    <a:solidFill>
                      <a:srgbClr val="FFFFFF"/>
                    </a:solidFill>
                  </a:tcPr>
                </a:tc>
                <a:tc>
                  <a:txBody>
                    <a:bodyPr/>
                    <a:lstStyle/>
                    <a:p>
                      <a:r>
                        <a:rPr lang="en-US" dirty="0">
                          <a:effectLst/>
                        </a:rPr>
                        <a:t>3. Random forest randomly selects observations, builds a decision tree and the average result is taken. It doesn’t use any set of formulas.</a:t>
                      </a:r>
                      <a:endParaRPr lang="en-US" dirty="0">
                        <a:effectLst/>
                      </a:endParaRPr>
                    </a:p>
                  </a:txBody>
                  <a:tcPr marL="0" marR="0" marT="0" marB="0">
                    <a:lnL>
                      <a:noFill/>
                    </a:lnL>
                    <a:lnR>
                      <a:noFill/>
                    </a:lnR>
                    <a:lnT>
                      <a:noFill/>
                    </a:lnT>
                    <a:lnB>
                      <a:noFill/>
                    </a:lnB>
                    <a:solidFill>
                      <a:srgbClr val="FFFFFF"/>
                    </a:solidFill>
                  </a:tcPr>
                </a:tc>
              </a:tr>
            </a:tbl>
          </a:graphicData>
        </a:graphic>
      </p:graphicFrame>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222222"/>
                </a:solidFill>
                <a:effectLst/>
                <a:latin typeface="Lato" panose="020F0502020204030203" pitchFamily="34" charset="0"/>
              </a:rPr>
              <a:t>Important Hyperparameters</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222222"/>
                </a:solidFill>
                <a:effectLst/>
                <a:latin typeface="Lato" panose="020F0502020204030203" pitchFamily="34" charset="0"/>
              </a:rPr>
              <a:t>Hyperparameters are used in random forests to either enhance the performance and predictive power of models or to make the model faster.</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b="0" i="0" dirty="0">
              <a:solidFill>
                <a:srgbClr val="222222"/>
              </a:solidFill>
              <a:effectLst/>
              <a:latin typeface="Lato" panose="020F0502020204030203" pitchFamily="34" charset="0"/>
            </a:endParaRPr>
          </a:p>
          <a:p>
            <a:pPr algn="l"/>
            <a:r>
              <a:rPr lang="en-US" sz="2400" b="0" i="1" u="sng" dirty="0">
                <a:solidFill>
                  <a:srgbClr val="222222"/>
                </a:solidFill>
                <a:effectLst/>
                <a:latin typeface="Lato" panose="020F0502020204030203" pitchFamily="34" charset="0"/>
              </a:rPr>
              <a:t>Following hyperparameters increases the predictive power:</a:t>
            </a:r>
            <a:endParaRPr lang="en-US" sz="2400" b="0" i="0" dirty="0">
              <a:solidFill>
                <a:srgbClr val="222222"/>
              </a:solidFill>
              <a:effectLst/>
              <a:latin typeface="Lato" panose="020F0502020204030203" pitchFamily="34" charset="0"/>
            </a:endParaRPr>
          </a:p>
          <a:p>
            <a:pPr algn="l"/>
            <a:r>
              <a:rPr lang="en-US" sz="2400" b="0" i="0" dirty="0">
                <a:solidFill>
                  <a:srgbClr val="222222"/>
                </a:solidFill>
                <a:effectLst/>
                <a:latin typeface="Lato" panose="020F0502020204030203" pitchFamily="34" charset="0"/>
              </a:rPr>
              <a:t>1. </a:t>
            </a:r>
            <a:r>
              <a:rPr lang="en-US" sz="2400" b="1" i="0" dirty="0" err="1">
                <a:solidFill>
                  <a:srgbClr val="222222"/>
                </a:solidFill>
                <a:effectLst/>
                <a:latin typeface="Lato" panose="020F0502020204030203" pitchFamily="34" charset="0"/>
              </a:rPr>
              <a:t>n_estimators</a:t>
            </a:r>
            <a:r>
              <a:rPr lang="en-US" sz="2400" b="0" i="0" dirty="0">
                <a:solidFill>
                  <a:srgbClr val="222222"/>
                </a:solidFill>
                <a:effectLst/>
                <a:latin typeface="Lato" panose="020F0502020204030203" pitchFamily="34" charset="0"/>
              </a:rPr>
              <a:t>– number of trees the algorithm builds before averaging the predictions.</a:t>
            </a:r>
            <a:endParaRPr lang="en-US" sz="2400" b="0" i="0" dirty="0">
              <a:solidFill>
                <a:srgbClr val="222222"/>
              </a:solidFill>
              <a:effectLst/>
              <a:latin typeface="Lato" panose="020F0502020204030203" pitchFamily="34" charset="0"/>
            </a:endParaRPr>
          </a:p>
          <a:p>
            <a:pPr algn="l"/>
            <a:r>
              <a:rPr lang="en-US" sz="2400" b="0" i="0" dirty="0">
                <a:solidFill>
                  <a:srgbClr val="222222"/>
                </a:solidFill>
                <a:effectLst/>
                <a:latin typeface="Lato" panose="020F0502020204030203" pitchFamily="34" charset="0"/>
              </a:rPr>
              <a:t>2. </a:t>
            </a:r>
            <a:r>
              <a:rPr lang="en-US" sz="2400" b="1" i="1" dirty="0" err="1">
                <a:solidFill>
                  <a:srgbClr val="222222"/>
                </a:solidFill>
                <a:effectLst/>
                <a:latin typeface="Lato" panose="020F0502020204030203" pitchFamily="34" charset="0"/>
              </a:rPr>
              <a:t>max_features</a:t>
            </a:r>
            <a:r>
              <a:rPr lang="en-US" sz="2400" b="0" i="1" dirty="0">
                <a:solidFill>
                  <a:srgbClr val="222222"/>
                </a:solidFill>
                <a:effectLst/>
                <a:latin typeface="Lato" panose="020F0502020204030203" pitchFamily="34" charset="0"/>
              </a:rPr>
              <a:t>– </a:t>
            </a:r>
            <a:r>
              <a:rPr lang="en-US" sz="2400" b="0" i="0" dirty="0">
                <a:solidFill>
                  <a:srgbClr val="222222"/>
                </a:solidFill>
                <a:effectLst/>
                <a:latin typeface="Lato" panose="020F0502020204030203" pitchFamily="34" charset="0"/>
              </a:rPr>
              <a:t>maximum number of features random forest considers splitting a node.</a:t>
            </a:r>
            <a:endParaRPr lang="en-US" sz="2400" b="0" i="0" dirty="0">
              <a:solidFill>
                <a:srgbClr val="222222"/>
              </a:solidFill>
              <a:effectLst/>
              <a:latin typeface="Lato" panose="020F0502020204030203" pitchFamily="34" charset="0"/>
            </a:endParaRPr>
          </a:p>
          <a:p>
            <a:pPr algn="l"/>
            <a:r>
              <a:rPr lang="en-US" sz="2400" b="0" i="1" dirty="0">
                <a:solidFill>
                  <a:srgbClr val="222222"/>
                </a:solidFill>
                <a:effectLst/>
                <a:latin typeface="Lato" panose="020F0502020204030203" pitchFamily="34" charset="0"/>
              </a:rPr>
              <a:t>3. </a:t>
            </a:r>
            <a:r>
              <a:rPr lang="en-US" sz="2400" b="1" i="1" dirty="0" err="1">
                <a:solidFill>
                  <a:srgbClr val="222222"/>
                </a:solidFill>
                <a:effectLst/>
                <a:latin typeface="Lato" panose="020F0502020204030203" pitchFamily="34" charset="0"/>
              </a:rPr>
              <a:t>mini_sample_leaf</a:t>
            </a:r>
            <a:r>
              <a:rPr lang="en-US" sz="2400" b="0" i="1" dirty="0">
                <a:solidFill>
                  <a:srgbClr val="222222"/>
                </a:solidFill>
                <a:effectLst/>
                <a:latin typeface="Lato" panose="020F0502020204030203" pitchFamily="34" charset="0"/>
              </a:rPr>
              <a:t>– </a:t>
            </a:r>
            <a:r>
              <a:rPr lang="en-US" sz="2400" b="0" i="0" dirty="0">
                <a:solidFill>
                  <a:srgbClr val="222222"/>
                </a:solidFill>
                <a:effectLst/>
                <a:latin typeface="Lato" panose="020F0502020204030203" pitchFamily="34" charset="0"/>
              </a:rPr>
              <a:t>determines the minimum number of leaves required to split an internal node.</a:t>
            </a:r>
            <a:endParaRPr lang="en-US" sz="2400" b="0" i="0" dirty="0">
              <a:solidFill>
                <a:srgbClr val="222222"/>
              </a:solidFill>
              <a:effectLst/>
              <a:latin typeface="Lato" panose="020F0502020204030203" pitchFamily="34" charset="0"/>
            </a:endParaRPr>
          </a:p>
          <a:p>
            <a:endParaRPr lang="en-IN"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ot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23528" y="404664"/>
            <a:ext cx="8280920" cy="6264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Sorting Arrays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400" b="0" i="0" dirty="0">
                <a:solidFill>
                  <a:srgbClr val="000000"/>
                </a:solidFill>
                <a:effectLst/>
                <a:latin typeface="Verdana" panose="020B0604030504040204" pitchFamily="34" charset="0"/>
              </a:rPr>
              <a:t>Sorting means putting elements in an </a:t>
            </a:r>
            <a:r>
              <a:rPr lang="en-US" sz="2400" b="0" i="1" dirty="0">
                <a:solidFill>
                  <a:srgbClr val="000000"/>
                </a:solidFill>
                <a:effectLst/>
                <a:latin typeface="Verdana" panose="020B0604030504040204" pitchFamily="34" charset="0"/>
              </a:rPr>
              <a:t>ordered sequence</a:t>
            </a:r>
            <a:r>
              <a:rPr lang="en-US" sz="2400" b="0" i="0" dirty="0">
                <a:solidFill>
                  <a:srgbClr val="000000"/>
                </a:solidFill>
                <a:effectLst/>
                <a:latin typeface="Verdana" panose="020B0604030504040204" pitchFamily="34" charset="0"/>
              </a:rPr>
              <a:t>.</a:t>
            </a:r>
            <a:endParaRPr lang="en-US" sz="2400" b="0" i="0" dirty="0">
              <a:solidFill>
                <a:srgbClr val="000000"/>
              </a:solidFill>
              <a:effectLst/>
              <a:latin typeface="Verdana" panose="020B0604030504040204" pitchFamily="34" charset="0"/>
            </a:endParaRPr>
          </a:p>
          <a:p>
            <a:r>
              <a:rPr lang="en-US" sz="2400" b="0" i="1" dirty="0">
                <a:solidFill>
                  <a:srgbClr val="000000"/>
                </a:solidFill>
                <a:effectLst/>
                <a:latin typeface="Verdana" panose="020B0604030504040204" pitchFamily="34" charset="0"/>
              </a:rPr>
              <a:t>Ordered sequence</a:t>
            </a:r>
            <a:r>
              <a:rPr lang="en-US" sz="2400" b="0" i="0" dirty="0">
                <a:solidFill>
                  <a:srgbClr val="000000"/>
                </a:solidFill>
                <a:effectLst/>
                <a:latin typeface="Verdana" panose="020B0604030504040204" pitchFamily="34" charset="0"/>
              </a:rPr>
              <a:t> is any sequence that has an order corresponding to elements, like numeric or alphabetical, ascending or descending.</a:t>
            </a:r>
            <a:endParaRPr lang="en-US" sz="2400" b="0" i="0" dirty="0">
              <a:solidFill>
                <a:srgbClr val="000000"/>
              </a:solidFill>
              <a:effectLst/>
              <a:latin typeface="Verdana" panose="020B0604030504040204" pitchFamily="34" charset="0"/>
            </a:endParaRPr>
          </a:p>
          <a:p>
            <a:r>
              <a:rPr lang="en-US" sz="2400" b="0" i="0" dirty="0">
                <a:solidFill>
                  <a:srgbClr val="000000"/>
                </a:solidFill>
                <a:effectLst/>
                <a:latin typeface="Verdana" panose="020B0604030504040204" pitchFamily="34" charset="0"/>
              </a:rPr>
              <a:t>The NumPy </a:t>
            </a:r>
            <a:r>
              <a:rPr lang="en-US" sz="2400" b="0" i="0" dirty="0" err="1">
                <a:solidFill>
                  <a:srgbClr val="000000"/>
                </a:solidFill>
                <a:effectLst/>
                <a:latin typeface="Verdana" panose="020B0604030504040204" pitchFamily="34" charset="0"/>
              </a:rPr>
              <a:t>ndarray</a:t>
            </a:r>
            <a:r>
              <a:rPr lang="en-US" sz="2400" b="0" i="0" dirty="0">
                <a:solidFill>
                  <a:srgbClr val="000000"/>
                </a:solidFill>
                <a:effectLst/>
                <a:latin typeface="Verdana" panose="020B0604030504040204" pitchFamily="34" charset="0"/>
              </a:rPr>
              <a:t> object has a function called</a:t>
            </a:r>
            <a:r>
              <a:rPr lang="en-US" sz="2400" dirty="0">
                <a:solidFill>
                  <a:srgbClr val="000000"/>
                </a:solidFill>
                <a:latin typeface="Verdana" panose="020B0604030504040204" pitchFamily="34" charset="0"/>
              </a:rPr>
              <a:t> sort(), </a:t>
            </a:r>
            <a:r>
              <a:rPr lang="en-US" sz="2400" b="0" i="0" dirty="0">
                <a:solidFill>
                  <a:srgbClr val="000000"/>
                </a:solidFill>
                <a:effectLst/>
                <a:latin typeface="Verdana" panose="020B0604030504040204" pitchFamily="34" charset="0"/>
              </a:rPr>
              <a:t>that will sort a specified array.</a:t>
            </a:r>
            <a:endParaRPr lang="en-US" sz="2400" dirty="0">
              <a:solidFill>
                <a:srgbClr val="000000"/>
              </a:solidFill>
              <a:latin typeface="Verdana" panose="020B0604030504040204" pitchFamily="34" charset="0"/>
            </a:endParaRPr>
          </a:p>
          <a:p>
            <a:r>
              <a:rPr lang="en-US" sz="2400" b="0" i="0" dirty="0">
                <a:solidFill>
                  <a:srgbClr val="0000CD"/>
                </a:solidFill>
                <a:effectLst/>
                <a:latin typeface="Consolas" panose="020B0609020204030204" pitchFamily="49" charset="0"/>
              </a:rPr>
              <a:t>import</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numpy</a:t>
            </a: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as</a:t>
            </a:r>
            <a:r>
              <a:rPr lang="en-US" sz="2400" b="0" i="0" dirty="0">
                <a:solidFill>
                  <a:srgbClr val="000000"/>
                </a:solidFill>
                <a:effectLst/>
                <a:latin typeface="Consolas" panose="020B0609020204030204" pitchFamily="49" charset="0"/>
              </a:rPr>
              <a:t> np</a:t>
            </a:r>
            <a:br>
              <a:rPr lang="en-US" sz="2400" dirty="0"/>
            </a:br>
            <a:br>
              <a:rPr lang="en-US" sz="2400" dirty="0"/>
            </a:br>
            <a:r>
              <a:rPr lang="en-US" sz="2400" b="0" i="0" dirty="0" err="1">
                <a:solidFill>
                  <a:srgbClr val="000000"/>
                </a:solidFill>
                <a:effectLst/>
                <a:latin typeface="Consolas" panose="020B0609020204030204" pitchFamily="49" charset="0"/>
              </a:rPr>
              <a:t>arr</a:t>
            </a:r>
            <a:r>
              <a:rPr lang="en-US" sz="2400" b="0" i="0" dirty="0">
                <a:solidFill>
                  <a:srgbClr val="000000"/>
                </a:solidFill>
                <a:effectLst/>
                <a:latin typeface="Consolas" panose="020B0609020204030204" pitchFamily="49" charset="0"/>
              </a:rPr>
              <a:t> = </a:t>
            </a:r>
            <a:r>
              <a:rPr lang="en-US" sz="2400" b="0" i="0" dirty="0" err="1">
                <a:solidFill>
                  <a:srgbClr val="000000"/>
                </a:solidFill>
                <a:effectLst/>
                <a:latin typeface="Consolas" panose="020B0609020204030204" pitchFamily="49" charset="0"/>
              </a:rPr>
              <a:t>np.array</a:t>
            </a:r>
            <a:r>
              <a:rPr lang="en-US" sz="2400" b="0" i="0" dirty="0">
                <a:solidFill>
                  <a:srgbClr val="000000"/>
                </a:solidFill>
                <a:effectLst/>
                <a:latin typeface="Consolas" panose="020B0609020204030204" pitchFamily="49" charset="0"/>
              </a:rPr>
              <a:t>([</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0</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1</a:t>
            </a:r>
            <a:r>
              <a:rPr lang="en-US" sz="2400" b="0" i="0" dirty="0">
                <a:solidFill>
                  <a:srgbClr val="000000"/>
                </a:solidFill>
                <a:effectLst/>
                <a:latin typeface="Consolas" panose="020B0609020204030204" pitchFamily="49" charset="0"/>
              </a:rPr>
              <a:t>])</a:t>
            </a:r>
            <a:br>
              <a:rPr lang="en-US" sz="2400" dirty="0"/>
            </a:b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np.sort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arr</a:t>
            </a:r>
            <a:r>
              <a:rPr lang="en-US" sz="2400" b="0" i="0" dirty="0">
                <a:solidFill>
                  <a:srgbClr val="000000"/>
                </a:solidFill>
                <a:effectLst/>
                <a:latin typeface="Consolas" panose="020B0609020204030204" pitchFamily="49" charset="0"/>
              </a:rPr>
              <a:t>))</a:t>
            </a:r>
            <a:endParaRPr lang="en-IN" sz="2400"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i="0" dirty="0">
                <a:solidFill>
                  <a:srgbClr val="3D4251"/>
                </a:solidFill>
                <a:effectLst/>
                <a:latin typeface="Lato"/>
              </a:rPr>
              <a:t>Finding important features</a:t>
            </a:r>
            <a:br>
              <a:rPr lang="en-IN" b="1" i="0" dirty="0">
                <a:solidFill>
                  <a:srgbClr val="3D4251"/>
                </a:solidFill>
                <a:effectLst/>
                <a:latin typeface="Lato"/>
              </a:rPr>
            </a:br>
            <a:endParaRPr lang="en-IN" dirty="0"/>
          </a:p>
        </p:txBody>
      </p:sp>
      <p:sp>
        <p:nvSpPr>
          <p:cNvPr id="3" name="Content Placeholder 2"/>
          <p:cNvSpPr>
            <a:spLocks noGrp="1"/>
          </p:cNvSpPr>
          <p:nvPr>
            <p:ph idx="1"/>
          </p:nvPr>
        </p:nvSpPr>
        <p:spPr>
          <a:xfrm>
            <a:off x="457200" y="476672"/>
            <a:ext cx="8229600" cy="6264696"/>
          </a:xfrm>
        </p:spPr>
        <p:txBody>
          <a:bodyPr/>
          <a:lstStyle/>
          <a:p>
            <a:r>
              <a:rPr lang="en-US" b="0" i="0" dirty="0">
                <a:solidFill>
                  <a:srgbClr val="3D4251"/>
                </a:solidFill>
                <a:effectLst/>
                <a:latin typeface="Lora"/>
              </a:rPr>
              <a:t>Random forests also offers a good feature selection indicator. Scikit-learn provides an extra variable with the model, which shows the relative importance or contribution of each feature in the prediction. </a:t>
            </a:r>
            <a:endParaRPr lang="en-US" b="0" i="0" dirty="0">
              <a:solidFill>
                <a:srgbClr val="3D4251"/>
              </a:solidFill>
              <a:effectLst/>
              <a:latin typeface="Lora"/>
            </a:endParaRPr>
          </a:p>
          <a:p>
            <a:r>
              <a:rPr lang="en-US" b="0" i="0" dirty="0">
                <a:solidFill>
                  <a:srgbClr val="3D4251"/>
                </a:solidFill>
                <a:effectLst/>
                <a:latin typeface="Lora"/>
              </a:rPr>
              <a:t>It automatically computes the relevance score of each feature in the training phase. Then it scales the relevance down so that the sum of all scores is 1.</a:t>
            </a:r>
            <a:endParaRPr lang="en-IN" dirty="0"/>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200" b="1" i="0" dirty="0">
                <a:solidFill>
                  <a:srgbClr val="3D4251"/>
                </a:solidFill>
                <a:effectLst/>
                <a:latin typeface="Lato"/>
              </a:rPr>
              <a:t>Building a Classifier using Scikit-learn</a:t>
            </a:r>
            <a:br>
              <a:rPr lang="en-US" b="1" i="0" dirty="0">
                <a:solidFill>
                  <a:srgbClr val="3D4251"/>
                </a:solidFill>
                <a:effectLst/>
                <a:latin typeface="Lato"/>
              </a:rPr>
            </a:br>
            <a:endParaRPr lang="en-IN" dirty="0"/>
          </a:p>
        </p:txBody>
      </p:sp>
      <p:sp>
        <p:nvSpPr>
          <p:cNvPr id="3" name="Content Placeholder 2"/>
          <p:cNvSpPr>
            <a:spLocks noGrp="1"/>
          </p:cNvSpPr>
          <p:nvPr>
            <p:ph idx="1"/>
          </p:nvPr>
        </p:nvSpPr>
        <p:spPr>
          <a:xfrm>
            <a:off x="457200" y="274638"/>
            <a:ext cx="8229600" cy="6583362"/>
          </a:xfrm>
        </p:spPr>
        <p:txBody>
          <a:bodyPr>
            <a:normAutofit lnSpcReduction="10000"/>
          </a:bodyPr>
          <a:lstStyle/>
          <a:p>
            <a:r>
              <a:rPr lang="en-US" b="0" i="0" dirty="0">
                <a:solidFill>
                  <a:srgbClr val="3D4251"/>
                </a:solidFill>
                <a:effectLst/>
                <a:latin typeface="Lora"/>
              </a:rPr>
              <a:t>You will be building a model on the iris flower dataset, which is a very famous classification set.</a:t>
            </a:r>
            <a:endParaRPr lang="en-US" b="0" i="0" dirty="0">
              <a:solidFill>
                <a:srgbClr val="3D4251"/>
              </a:solidFill>
              <a:effectLst/>
              <a:latin typeface="Lora"/>
            </a:endParaRPr>
          </a:p>
          <a:p>
            <a:r>
              <a:rPr lang="en-US" b="0" i="0" dirty="0">
                <a:solidFill>
                  <a:srgbClr val="3D4251"/>
                </a:solidFill>
                <a:effectLst/>
                <a:latin typeface="Lora"/>
              </a:rPr>
              <a:t>It comprises the sepal length, sepal width, petal length, petal width, and type of flowers. </a:t>
            </a:r>
            <a:endParaRPr lang="en-US" dirty="0">
              <a:solidFill>
                <a:srgbClr val="3D4251"/>
              </a:solidFill>
              <a:latin typeface="Lora"/>
            </a:endParaRPr>
          </a:p>
          <a:p>
            <a:r>
              <a:rPr lang="en-US" b="0" i="0" dirty="0">
                <a:solidFill>
                  <a:srgbClr val="3D4251"/>
                </a:solidFill>
                <a:effectLst/>
                <a:latin typeface="Lora"/>
              </a:rPr>
              <a:t>There are three species or classes: </a:t>
            </a:r>
            <a:r>
              <a:rPr lang="en-US" b="0" i="0" dirty="0" err="1">
                <a:solidFill>
                  <a:srgbClr val="3D4251"/>
                </a:solidFill>
                <a:effectLst/>
                <a:latin typeface="Lora"/>
              </a:rPr>
              <a:t>setosa</a:t>
            </a:r>
            <a:r>
              <a:rPr lang="en-US" b="0" i="0" dirty="0">
                <a:solidFill>
                  <a:srgbClr val="3D4251"/>
                </a:solidFill>
                <a:effectLst/>
                <a:latin typeface="Lora"/>
              </a:rPr>
              <a:t>, versicolor, and </a:t>
            </a:r>
            <a:r>
              <a:rPr lang="en-US" b="0" i="0" dirty="0" err="1">
                <a:solidFill>
                  <a:srgbClr val="3D4251"/>
                </a:solidFill>
                <a:effectLst/>
                <a:latin typeface="Lora"/>
              </a:rPr>
              <a:t>virginia</a:t>
            </a:r>
            <a:r>
              <a:rPr lang="en-US" b="0" i="0" dirty="0">
                <a:solidFill>
                  <a:srgbClr val="3D4251"/>
                </a:solidFill>
                <a:effectLst/>
                <a:latin typeface="Lora"/>
              </a:rPr>
              <a:t>. You will build a model to classify the type of flower. </a:t>
            </a:r>
            <a:endParaRPr lang="en-US" b="0" i="0" dirty="0">
              <a:solidFill>
                <a:srgbClr val="3D4251"/>
              </a:solidFill>
              <a:effectLst/>
              <a:latin typeface="Lora"/>
            </a:endParaRPr>
          </a:p>
          <a:p>
            <a:r>
              <a:rPr lang="en-US" b="1" i="0" dirty="0" err="1">
                <a:solidFill>
                  <a:srgbClr val="202124"/>
                </a:solidFill>
                <a:effectLst/>
                <a:latin typeface="Arial" panose="020B0604020202020204" pitchFamily="34" charset="0"/>
              </a:rPr>
              <a:t>n_estimators</a:t>
            </a:r>
            <a:r>
              <a:rPr lang="en-US" b="0" i="0" dirty="0">
                <a:solidFill>
                  <a:srgbClr val="202124"/>
                </a:solidFill>
                <a:effectLst/>
                <a:latin typeface="Arial" panose="020B0604020202020204" pitchFamily="34" charset="0"/>
              </a:rPr>
              <a:t> : This is the number of trees you want to build before taking the maximum voting or averages of predictions.</a:t>
            </a:r>
            <a:endParaRPr lang="en-IN" dirty="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976664"/>
          </a:xfrm>
        </p:spPr>
        <p:txBody>
          <a:bodyPr>
            <a:normAutofit/>
          </a:bodyPr>
          <a:lstStyle/>
          <a:p>
            <a:r>
              <a:rPr lang="en-IN" sz="1400" b="1" i="0" dirty="0">
                <a:solidFill>
                  <a:srgbClr val="FF0000"/>
                </a:solidFill>
                <a:effectLst/>
                <a:latin typeface="Courier New" panose="02070309020205020404" pitchFamily="49" charset="0"/>
              </a:rPr>
              <a:t>from </a:t>
            </a:r>
            <a:r>
              <a:rPr lang="en-IN" sz="1400" b="1" i="0" dirty="0" err="1">
                <a:solidFill>
                  <a:srgbClr val="FF0000"/>
                </a:solidFill>
                <a:effectLst/>
                <a:latin typeface="Courier New" panose="02070309020205020404" pitchFamily="49" charset="0"/>
              </a:rPr>
              <a:t>sklearn</a:t>
            </a:r>
            <a:r>
              <a:rPr lang="en-IN" sz="1400" b="1" i="0" dirty="0">
                <a:solidFill>
                  <a:srgbClr val="FF0000"/>
                </a:solidFill>
                <a:effectLst/>
                <a:latin typeface="Courier New" panose="02070309020205020404" pitchFamily="49" charset="0"/>
              </a:rPr>
              <a:t> import datasets</a:t>
            </a:r>
            <a:endParaRPr lang="en-IN" sz="1400" b="1" i="0" dirty="0">
              <a:solidFill>
                <a:srgbClr val="FF0000"/>
              </a:solidFill>
              <a:effectLst/>
              <a:latin typeface="Courier New" panose="02070309020205020404" pitchFamily="49" charset="0"/>
            </a:endParaRPr>
          </a:p>
          <a:p>
            <a:r>
              <a:rPr lang="en-IN" sz="1400" b="1" i="0" dirty="0" err="1">
                <a:solidFill>
                  <a:srgbClr val="FF0000"/>
                </a:solidFill>
                <a:effectLst/>
                <a:latin typeface="Courier New" panose="02070309020205020404" pitchFamily="49" charset="0"/>
              </a:rPr>
              <a:t>datasets.load_iris</a:t>
            </a:r>
            <a:r>
              <a:rPr lang="en-IN" sz="1400" b="1" i="0" dirty="0">
                <a:solidFill>
                  <a:srgbClr val="FF0000"/>
                </a:solidFill>
                <a:effectLst/>
                <a:latin typeface="Courier New" panose="02070309020205020404" pitchFamily="49" charset="0"/>
              </a:rPr>
              <a:t>()</a:t>
            </a:r>
            <a:endParaRPr lang="en-IN" sz="1400" b="1" i="0" dirty="0">
              <a:solidFill>
                <a:srgbClr val="FF0000"/>
              </a:solidFill>
              <a:effectLst/>
              <a:latin typeface="Courier New" panose="02070309020205020404" pitchFamily="49" charset="0"/>
            </a:endParaRPr>
          </a:p>
          <a:p>
            <a:r>
              <a:rPr lang="en-US" sz="1400" b="1" i="0" dirty="0">
                <a:solidFill>
                  <a:srgbClr val="FF0000"/>
                </a:solidFill>
                <a:effectLst/>
                <a:latin typeface="Courier New" panose="02070309020205020404" pitchFamily="49" charset="0"/>
              </a:rPr>
              <a:t># print the label species(</a:t>
            </a:r>
            <a:r>
              <a:rPr lang="en-US" sz="1400" b="1" i="0" dirty="0" err="1">
                <a:solidFill>
                  <a:srgbClr val="FF0000"/>
                </a:solidFill>
                <a:effectLst/>
                <a:latin typeface="Courier New" panose="02070309020205020404" pitchFamily="49" charset="0"/>
              </a:rPr>
              <a:t>setosa</a:t>
            </a:r>
            <a:r>
              <a:rPr lang="en-US" sz="1400" b="1" i="0" dirty="0">
                <a:solidFill>
                  <a:srgbClr val="FF0000"/>
                </a:solidFill>
                <a:effectLst/>
                <a:latin typeface="Courier New" panose="02070309020205020404" pitchFamily="49" charset="0"/>
              </a:rPr>
              <a:t>, </a:t>
            </a:r>
            <a:r>
              <a:rPr lang="en-US" sz="1400" b="1" i="0" dirty="0" err="1">
                <a:solidFill>
                  <a:srgbClr val="FF0000"/>
                </a:solidFill>
                <a:effectLst/>
                <a:latin typeface="Courier New" panose="02070309020205020404" pitchFamily="49" charset="0"/>
              </a:rPr>
              <a:t>versicolor,virginica</a:t>
            </a:r>
            <a:r>
              <a:rPr lang="en-US" sz="1400" b="1" i="0" dirty="0">
                <a:solidFill>
                  <a:srgbClr val="FF0000"/>
                </a:solidFill>
                <a:effectLst/>
                <a:latin typeface="Courier New" panose="02070309020205020404" pitchFamily="49" charset="0"/>
              </a:rPr>
              <a:t>)</a:t>
            </a:r>
            <a:endParaRPr lang="en-US" sz="1400" b="1" i="0" dirty="0">
              <a:solidFill>
                <a:srgbClr val="FF0000"/>
              </a:solidFill>
              <a:effectLst/>
              <a:latin typeface="Courier New" panose="02070309020205020404" pitchFamily="49" charset="0"/>
            </a:endParaRPr>
          </a:p>
          <a:p>
            <a:r>
              <a:rPr lang="en-US" sz="1400" b="1" i="0" dirty="0">
                <a:solidFill>
                  <a:srgbClr val="FF0000"/>
                </a:solidFill>
                <a:effectLst/>
                <a:latin typeface="Courier New" panose="02070309020205020404" pitchFamily="49" charset="0"/>
              </a:rPr>
              <a:t> print(</a:t>
            </a:r>
            <a:r>
              <a:rPr lang="en-US" sz="1400" b="1" i="0" dirty="0" err="1">
                <a:solidFill>
                  <a:srgbClr val="FF0000"/>
                </a:solidFill>
                <a:effectLst/>
                <a:latin typeface="Courier New" panose="02070309020205020404" pitchFamily="49" charset="0"/>
              </a:rPr>
              <a:t>iris.target_names</a:t>
            </a:r>
            <a:r>
              <a:rPr lang="en-US" sz="1400" b="1" i="0" dirty="0">
                <a:solidFill>
                  <a:srgbClr val="FF0000"/>
                </a:solidFill>
                <a:effectLst/>
                <a:latin typeface="Courier New" panose="02070309020205020404" pitchFamily="49" charset="0"/>
              </a:rPr>
              <a:t>)</a:t>
            </a:r>
            <a:endParaRPr lang="en-US" sz="1400" b="1" i="0" dirty="0">
              <a:solidFill>
                <a:srgbClr val="FF0000"/>
              </a:solidFill>
              <a:effectLst/>
              <a:latin typeface="Courier New" panose="02070309020205020404" pitchFamily="49" charset="0"/>
            </a:endParaRPr>
          </a:p>
          <a:p>
            <a:r>
              <a:rPr lang="en-US" sz="1400" b="1" i="0" dirty="0">
                <a:solidFill>
                  <a:srgbClr val="FF0000"/>
                </a:solidFill>
                <a:effectLst/>
                <a:latin typeface="Courier New" panose="02070309020205020404" pitchFamily="49" charset="0"/>
              </a:rPr>
              <a:t> # print the names of the four features</a:t>
            </a:r>
            <a:endParaRPr lang="en-US" sz="1400" b="1" i="0" dirty="0">
              <a:solidFill>
                <a:srgbClr val="FF0000"/>
              </a:solidFill>
              <a:effectLst/>
              <a:latin typeface="Courier New" panose="02070309020205020404" pitchFamily="49" charset="0"/>
            </a:endParaRPr>
          </a:p>
          <a:p>
            <a:r>
              <a:rPr lang="en-US" sz="1400" b="1" i="0" dirty="0">
                <a:solidFill>
                  <a:srgbClr val="FF0000"/>
                </a:solidFill>
                <a:effectLst/>
                <a:latin typeface="Courier New" panose="02070309020205020404" pitchFamily="49" charset="0"/>
              </a:rPr>
              <a:t> print(</a:t>
            </a:r>
            <a:r>
              <a:rPr lang="en-US" sz="1400" b="1" i="0" dirty="0" err="1">
                <a:solidFill>
                  <a:srgbClr val="FF0000"/>
                </a:solidFill>
                <a:effectLst/>
                <a:latin typeface="Courier New" panose="02070309020205020404" pitchFamily="49" charset="0"/>
              </a:rPr>
              <a:t>iris.feature_names</a:t>
            </a:r>
            <a:r>
              <a:rPr lang="en-US" sz="1400" b="1" i="0" dirty="0">
                <a:solidFill>
                  <a:srgbClr val="FF0000"/>
                </a:solidFill>
                <a:effectLst/>
                <a:latin typeface="Courier New" panose="02070309020205020404" pitchFamily="49" charset="0"/>
              </a:rPr>
              <a:t>)</a:t>
            </a:r>
            <a:endParaRPr lang="en-US"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 print the iris data (top 5 records)</a:t>
            </a:r>
            <a:endParaRPr lang="en-IN"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 print(</a:t>
            </a:r>
            <a:r>
              <a:rPr lang="en-IN" sz="1400" b="1" i="0" dirty="0" err="1">
                <a:solidFill>
                  <a:srgbClr val="FF0000"/>
                </a:solidFill>
                <a:effectLst/>
                <a:latin typeface="Courier New" panose="02070309020205020404" pitchFamily="49" charset="0"/>
              </a:rPr>
              <a:t>iris.data</a:t>
            </a:r>
            <a:r>
              <a:rPr lang="en-IN" sz="1400" b="1" i="0" dirty="0">
                <a:solidFill>
                  <a:srgbClr val="FF0000"/>
                </a:solidFill>
                <a:effectLst/>
                <a:latin typeface="Courier New" panose="02070309020205020404" pitchFamily="49" charset="0"/>
              </a:rPr>
              <a:t>[0:5])</a:t>
            </a:r>
            <a:endParaRPr lang="en-IN"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 # print the iris labels (0:setosa, 1:versicolor, 2:virginica) </a:t>
            </a:r>
            <a:endParaRPr lang="en-IN"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print(</a:t>
            </a:r>
            <a:r>
              <a:rPr lang="en-IN" sz="1400" b="1" i="0" dirty="0" err="1">
                <a:solidFill>
                  <a:srgbClr val="FF0000"/>
                </a:solidFill>
                <a:effectLst/>
                <a:latin typeface="Courier New" panose="02070309020205020404" pitchFamily="49" charset="0"/>
              </a:rPr>
              <a:t>iris.target</a:t>
            </a:r>
            <a:r>
              <a:rPr lang="en-IN" sz="1400" b="1" i="0" dirty="0">
                <a:solidFill>
                  <a:srgbClr val="FF0000"/>
                </a:solidFill>
                <a:effectLst/>
                <a:latin typeface="Courier New" panose="02070309020205020404" pitchFamily="49" charset="0"/>
              </a:rPr>
              <a:t>)</a:t>
            </a:r>
            <a:endParaRPr lang="en-IN" sz="14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import pandas as pd </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data=</a:t>
            </a:r>
            <a:r>
              <a:rPr lang="en-IN" sz="1600" b="1" i="0" dirty="0" err="1">
                <a:solidFill>
                  <a:srgbClr val="FF0000"/>
                </a:solidFill>
                <a:effectLst/>
                <a:latin typeface="Courier New" panose="02070309020205020404" pitchFamily="49" charset="0"/>
              </a:rPr>
              <a:t>pd.DataFrame</a:t>
            </a:r>
            <a:r>
              <a:rPr lang="en-IN" sz="1600" b="1" i="0" dirty="0">
                <a:solidFill>
                  <a:srgbClr val="FF0000"/>
                </a:solidFill>
                <a:effectLst/>
                <a:latin typeface="Courier New" panose="02070309020205020404" pitchFamily="49" charset="0"/>
              </a:rPr>
              <a:t>({ 'sepal length':</a:t>
            </a:r>
            <a:r>
              <a:rPr lang="en-IN" sz="1600" b="1" i="0" dirty="0" err="1">
                <a:solidFill>
                  <a:srgbClr val="FF0000"/>
                </a:solidFill>
                <a:effectLst/>
                <a:latin typeface="Courier New" panose="02070309020205020404" pitchFamily="49" charset="0"/>
              </a:rPr>
              <a:t>iris.data</a:t>
            </a:r>
            <a:r>
              <a:rPr lang="en-IN" sz="1600" b="1" i="0" dirty="0">
                <a:solidFill>
                  <a:srgbClr val="FF0000"/>
                </a:solidFill>
                <a:effectLst/>
                <a:latin typeface="Courier New" panose="02070309020205020404" pitchFamily="49" charset="0"/>
              </a:rPr>
              <a:t>[:,0], 'sepal width':</a:t>
            </a:r>
            <a:r>
              <a:rPr lang="en-IN" sz="1600" b="1" i="0" dirty="0" err="1">
                <a:solidFill>
                  <a:srgbClr val="FF0000"/>
                </a:solidFill>
                <a:effectLst/>
                <a:latin typeface="Courier New" panose="02070309020205020404" pitchFamily="49" charset="0"/>
              </a:rPr>
              <a:t>iris.data</a:t>
            </a:r>
            <a:r>
              <a:rPr lang="en-IN" sz="1600" b="1" i="0" dirty="0">
                <a:solidFill>
                  <a:srgbClr val="FF0000"/>
                </a:solidFill>
                <a:effectLst/>
                <a:latin typeface="Courier New" panose="02070309020205020404" pitchFamily="49" charset="0"/>
              </a:rPr>
              <a:t>[:,1], 'petal length':</a:t>
            </a:r>
            <a:r>
              <a:rPr lang="en-IN" sz="1600" b="1" i="0" dirty="0" err="1">
                <a:solidFill>
                  <a:srgbClr val="FF0000"/>
                </a:solidFill>
                <a:effectLst/>
                <a:latin typeface="Courier New" panose="02070309020205020404" pitchFamily="49" charset="0"/>
              </a:rPr>
              <a:t>iris.data</a:t>
            </a:r>
            <a:r>
              <a:rPr lang="en-IN" sz="1600" b="1" i="0" dirty="0">
                <a:solidFill>
                  <a:srgbClr val="FF0000"/>
                </a:solidFill>
                <a:effectLst/>
                <a:latin typeface="Courier New" panose="02070309020205020404" pitchFamily="49" charset="0"/>
              </a:rPr>
              <a:t>[:,2], 'petal width':</a:t>
            </a:r>
            <a:r>
              <a:rPr lang="en-IN" sz="1600" b="1" i="0" dirty="0" err="1">
                <a:solidFill>
                  <a:srgbClr val="FF0000"/>
                </a:solidFill>
                <a:effectLst/>
                <a:latin typeface="Courier New" panose="02070309020205020404" pitchFamily="49" charset="0"/>
              </a:rPr>
              <a:t>iris.data</a:t>
            </a:r>
            <a:r>
              <a:rPr lang="en-IN" sz="1600" b="1" i="0" dirty="0">
                <a:solidFill>
                  <a:srgbClr val="FF0000"/>
                </a:solidFill>
                <a:effectLst/>
                <a:latin typeface="Courier New" panose="02070309020205020404" pitchFamily="49" charset="0"/>
              </a:rPr>
              <a:t>[:,3], 'species':</a:t>
            </a:r>
            <a:r>
              <a:rPr lang="en-IN" sz="1600" b="1" i="0" dirty="0" err="1">
                <a:solidFill>
                  <a:srgbClr val="FF0000"/>
                </a:solidFill>
                <a:effectLst/>
                <a:latin typeface="Courier New" panose="02070309020205020404" pitchFamily="49" charset="0"/>
              </a:rPr>
              <a:t>iris.target</a:t>
            </a:r>
            <a:r>
              <a:rPr lang="en-IN" sz="1600" b="1" i="0" dirty="0">
                <a:solidFill>
                  <a:srgbClr val="FF0000"/>
                </a:solidFill>
                <a:effectLst/>
                <a:latin typeface="Courier New" panose="02070309020205020404" pitchFamily="49" charset="0"/>
              </a:rPr>
              <a:t> }) </a:t>
            </a:r>
            <a:endParaRPr lang="en-IN" sz="1600" b="1" i="0" dirty="0">
              <a:solidFill>
                <a:srgbClr val="FF0000"/>
              </a:solidFill>
              <a:effectLst/>
              <a:latin typeface="Courier New" panose="02070309020205020404" pitchFamily="49" charset="0"/>
            </a:endParaRPr>
          </a:p>
          <a:p>
            <a:r>
              <a:rPr lang="en-IN" sz="1600" b="1" i="0" dirty="0" err="1">
                <a:solidFill>
                  <a:srgbClr val="FF0000"/>
                </a:solidFill>
                <a:effectLst/>
                <a:latin typeface="Courier New" panose="02070309020205020404" pitchFamily="49" charset="0"/>
              </a:rPr>
              <a:t>data.head</a:t>
            </a:r>
            <a:r>
              <a:rPr lang="en-IN" sz="1600" b="1" i="0" dirty="0">
                <a:solidFill>
                  <a:srgbClr val="FF0000"/>
                </a:solidFill>
                <a:effectLst/>
                <a:latin typeface="Courier New" panose="02070309020205020404" pitchFamily="49" charset="0"/>
              </a:rPr>
              <a:t>()</a:t>
            </a:r>
            <a:endParaRPr lang="en-IN" sz="16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from </a:t>
            </a:r>
            <a:r>
              <a:rPr lang="en-IN" sz="1400" b="1" i="0" dirty="0" err="1">
                <a:solidFill>
                  <a:srgbClr val="FF0000"/>
                </a:solidFill>
                <a:effectLst/>
                <a:latin typeface="Courier New" panose="02070309020205020404" pitchFamily="49" charset="0"/>
              </a:rPr>
              <a:t>sklearn.model_selection</a:t>
            </a:r>
            <a:r>
              <a:rPr lang="en-IN" sz="1400" b="1" i="0" dirty="0">
                <a:solidFill>
                  <a:srgbClr val="FF0000"/>
                </a:solidFill>
                <a:effectLst/>
                <a:latin typeface="Courier New" panose="02070309020205020404" pitchFamily="49" charset="0"/>
              </a:rPr>
              <a:t> import </a:t>
            </a:r>
            <a:r>
              <a:rPr lang="en-IN" sz="1400" b="1" i="0" dirty="0" err="1">
                <a:solidFill>
                  <a:srgbClr val="FF0000"/>
                </a:solidFill>
                <a:effectLst/>
                <a:latin typeface="Courier New" panose="02070309020205020404" pitchFamily="49" charset="0"/>
              </a:rPr>
              <a:t>train_test_split</a:t>
            </a:r>
            <a:r>
              <a:rPr lang="en-IN" sz="1400" b="1" i="0" dirty="0">
                <a:solidFill>
                  <a:srgbClr val="FF0000"/>
                </a:solidFill>
                <a:effectLst/>
                <a:latin typeface="Courier New" panose="02070309020205020404" pitchFamily="49" charset="0"/>
              </a:rPr>
              <a:t> </a:t>
            </a:r>
            <a:endParaRPr lang="en-IN"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X=data[['sepal length', 'sepal width', 'petal length', 'petal width']] # Features y=data['species'] # Labels</a:t>
            </a:r>
            <a:endParaRPr lang="en-IN" sz="1400" b="1" i="0" dirty="0">
              <a:solidFill>
                <a:srgbClr val="FF0000"/>
              </a:solidFill>
              <a:effectLst/>
              <a:latin typeface="Courier New" panose="02070309020205020404" pitchFamily="49" charset="0"/>
            </a:endParaRPr>
          </a:p>
          <a:p>
            <a:r>
              <a:rPr lang="en-IN" sz="1400" b="1" i="0" dirty="0">
                <a:solidFill>
                  <a:srgbClr val="FF0000"/>
                </a:solidFill>
                <a:effectLst/>
                <a:latin typeface="Courier New" panose="02070309020205020404" pitchFamily="49" charset="0"/>
              </a:rPr>
              <a:t> # Split dataset into training set and test set </a:t>
            </a:r>
            <a:endParaRPr lang="en-IN" sz="1400" b="1" i="0" dirty="0">
              <a:solidFill>
                <a:srgbClr val="FF0000"/>
              </a:solidFill>
              <a:effectLst/>
              <a:latin typeface="Courier New" panose="02070309020205020404" pitchFamily="49" charset="0"/>
            </a:endParaRPr>
          </a:p>
          <a:p>
            <a:r>
              <a:rPr lang="en-IN" sz="1400" b="1" i="0" dirty="0" err="1">
                <a:solidFill>
                  <a:srgbClr val="FF0000"/>
                </a:solidFill>
                <a:effectLst/>
                <a:latin typeface="Courier New" panose="02070309020205020404" pitchFamily="49" charset="0"/>
              </a:rPr>
              <a:t>X_train</a:t>
            </a:r>
            <a:r>
              <a:rPr lang="en-IN" sz="1400" b="1" i="0" dirty="0">
                <a:solidFill>
                  <a:srgbClr val="FF0000"/>
                </a:solidFill>
                <a:effectLst/>
                <a:latin typeface="Courier New" panose="02070309020205020404" pitchFamily="49" charset="0"/>
              </a:rPr>
              <a:t>, </a:t>
            </a:r>
            <a:r>
              <a:rPr lang="en-IN" sz="1400" b="1" i="0" dirty="0" err="1">
                <a:solidFill>
                  <a:srgbClr val="FF0000"/>
                </a:solidFill>
                <a:effectLst/>
                <a:latin typeface="Courier New" panose="02070309020205020404" pitchFamily="49" charset="0"/>
              </a:rPr>
              <a:t>X_test</a:t>
            </a:r>
            <a:r>
              <a:rPr lang="en-IN" sz="1400" b="1" i="0" dirty="0">
                <a:solidFill>
                  <a:srgbClr val="FF0000"/>
                </a:solidFill>
                <a:effectLst/>
                <a:latin typeface="Courier New" panose="02070309020205020404" pitchFamily="49" charset="0"/>
              </a:rPr>
              <a:t>, </a:t>
            </a:r>
            <a:r>
              <a:rPr lang="en-IN" sz="1400" b="1" i="0" dirty="0" err="1">
                <a:solidFill>
                  <a:srgbClr val="FF0000"/>
                </a:solidFill>
                <a:effectLst/>
                <a:latin typeface="Courier New" panose="02070309020205020404" pitchFamily="49" charset="0"/>
              </a:rPr>
              <a:t>y_train</a:t>
            </a:r>
            <a:r>
              <a:rPr lang="en-IN" sz="1400" b="1" i="0" dirty="0">
                <a:solidFill>
                  <a:srgbClr val="FF0000"/>
                </a:solidFill>
                <a:effectLst/>
                <a:latin typeface="Courier New" panose="02070309020205020404" pitchFamily="49" charset="0"/>
              </a:rPr>
              <a:t>, </a:t>
            </a:r>
            <a:r>
              <a:rPr lang="en-IN" sz="1400" b="1" i="0" dirty="0" err="1">
                <a:solidFill>
                  <a:srgbClr val="FF0000"/>
                </a:solidFill>
                <a:effectLst/>
                <a:latin typeface="Courier New" panose="02070309020205020404" pitchFamily="49" charset="0"/>
              </a:rPr>
              <a:t>y_test</a:t>
            </a:r>
            <a:r>
              <a:rPr lang="en-IN" sz="1400" b="1" i="0" dirty="0">
                <a:solidFill>
                  <a:srgbClr val="FF0000"/>
                </a:solidFill>
                <a:effectLst/>
                <a:latin typeface="Courier New" panose="02070309020205020404" pitchFamily="49" charset="0"/>
              </a:rPr>
              <a:t> = </a:t>
            </a:r>
            <a:r>
              <a:rPr lang="en-IN" sz="1400" b="1" i="0" dirty="0" err="1">
                <a:solidFill>
                  <a:srgbClr val="FF0000"/>
                </a:solidFill>
                <a:effectLst/>
                <a:latin typeface="Courier New" panose="02070309020205020404" pitchFamily="49" charset="0"/>
              </a:rPr>
              <a:t>train_test_split</a:t>
            </a:r>
            <a:r>
              <a:rPr lang="en-IN" sz="1400" b="1" i="0" dirty="0">
                <a:solidFill>
                  <a:srgbClr val="FF0000"/>
                </a:solidFill>
                <a:effectLst/>
                <a:latin typeface="Courier New" panose="02070309020205020404" pitchFamily="49" charset="0"/>
              </a:rPr>
              <a:t>(X, y, </a:t>
            </a:r>
            <a:r>
              <a:rPr lang="en-IN" sz="1400" b="1" i="0" dirty="0" err="1">
                <a:solidFill>
                  <a:srgbClr val="FF0000"/>
                </a:solidFill>
                <a:effectLst/>
                <a:latin typeface="Courier New" panose="02070309020205020404" pitchFamily="49" charset="0"/>
              </a:rPr>
              <a:t>test_size</a:t>
            </a:r>
            <a:r>
              <a:rPr lang="en-IN" sz="1400" b="1" i="0" dirty="0">
                <a:solidFill>
                  <a:srgbClr val="FF0000"/>
                </a:solidFill>
                <a:effectLst/>
                <a:latin typeface="Courier New" panose="02070309020205020404" pitchFamily="49" charset="0"/>
              </a:rPr>
              <a:t>=0.3) # 70% training and 30% test</a:t>
            </a:r>
            <a:endParaRPr lang="en-IN" sz="1400" b="1" dirty="0">
              <a:solidFill>
                <a:srgbClr val="FF0000"/>
              </a:solidFill>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3278"/>
            <a:ext cx="8229600" cy="6278090"/>
          </a:xfrm>
        </p:spPr>
        <p:txBody>
          <a:bodyPr>
            <a:normAutofit/>
          </a:bodyPr>
          <a:lstStyle/>
          <a:p>
            <a:r>
              <a:rPr lang="en-IN" sz="2000" b="1" i="0" dirty="0">
                <a:solidFill>
                  <a:srgbClr val="FF0000"/>
                </a:solidFill>
                <a:effectLst/>
                <a:latin typeface="Courier New" panose="02070309020205020404" pitchFamily="49" charset="0"/>
              </a:rPr>
              <a:t>#Import Random Forest Model from </a:t>
            </a:r>
            <a:r>
              <a:rPr lang="en-IN" sz="2000" b="1" i="0" dirty="0" err="1">
                <a:solidFill>
                  <a:srgbClr val="FF0000"/>
                </a:solidFill>
                <a:effectLst/>
                <a:latin typeface="Courier New" panose="02070309020205020404" pitchFamily="49" charset="0"/>
              </a:rPr>
              <a:t>sklearn.ensemble</a:t>
            </a:r>
            <a:r>
              <a:rPr lang="en-IN" sz="2000" b="1" i="0" dirty="0">
                <a:solidFill>
                  <a:srgbClr val="FF0000"/>
                </a:solidFill>
                <a:effectLst/>
                <a:latin typeface="Courier New" panose="02070309020205020404" pitchFamily="49" charset="0"/>
              </a:rPr>
              <a:t> import </a:t>
            </a:r>
            <a:r>
              <a:rPr lang="en-IN" sz="2000" b="1" i="0" dirty="0" err="1">
                <a:solidFill>
                  <a:srgbClr val="FF0000"/>
                </a:solidFill>
                <a:effectLst/>
                <a:latin typeface="Courier New" panose="02070309020205020404" pitchFamily="49" charset="0"/>
              </a:rPr>
              <a:t>RandomForestClassifier</a:t>
            </a:r>
            <a:r>
              <a:rPr lang="en-IN" sz="2000" b="1" i="0" dirty="0">
                <a:solidFill>
                  <a:srgbClr val="FF0000"/>
                </a:solidFill>
                <a:effectLst/>
                <a:latin typeface="Courier New" panose="02070309020205020404" pitchFamily="49" charset="0"/>
              </a:rPr>
              <a:t> </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#Create a Gaussian Classifier </a:t>
            </a:r>
            <a:r>
              <a:rPr lang="en-IN" sz="2000" b="1" i="0" dirty="0" err="1">
                <a:solidFill>
                  <a:srgbClr val="FF0000"/>
                </a:solidFill>
                <a:effectLst/>
                <a:latin typeface="Courier New" panose="02070309020205020404" pitchFamily="49" charset="0"/>
              </a:rPr>
              <a:t>clf</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RandomForestClassifier</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n_estimators</a:t>
            </a:r>
            <a:r>
              <a:rPr lang="en-IN" sz="2000" b="1" i="0" dirty="0">
                <a:solidFill>
                  <a:srgbClr val="FF0000"/>
                </a:solidFill>
                <a:effectLst/>
                <a:latin typeface="Courier New" panose="02070309020205020404" pitchFamily="49" charset="0"/>
              </a:rPr>
              <a:t>=100)</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 #Train the model using the training sets </a:t>
            </a:r>
            <a:r>
              <a:rPr lang="en-IN" sz="2000" b="1" i="0" dirty="0" err="1">
                <a:solidFill>
                  <a:srgbClr val="FF0000"/>
                </a:solidFill>
                <a:effectLst/>
                <a:latin typeface="Courier New" panose="02070309020205020404" pitchFamily="49" charset="0"/>
              </a:rPr>
              <a:t>y_pred</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clf.predict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X_test</a:t>
            </a:r>
            <a:r>
              <a:rPr lang="en-IN" sz="2000" b="1" i="0" dirty="0">
                <a:solidFill>
                  <a:srgbClr val="FF0000"/>
                </a:solidFill>
                <a:effectLst/>
                <a:latin typeface="Courier New" panose="02070309020205020404" pitchFamily="49" charset="0"/>
              </a:rPr>
              <a:t>) </a:t>
            </a:r>
            <a:r>
              <a:rPr lang="en-IN" sz="2000" b="1" i="0" dirty="0" err="1">
                <a:solidFill>
                  <a:srgbClr val="FF0000"/>
                </a:solidFill>
                <a:effectLst/>
                <a:latin typeface="Courier New" panose="02070309020205020404" pitchFamily="49" charset="0"/>
              </a:rPr>
              <a:t>clf.fit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X_train,y_train</a:t>
            </a:r>
            <a:r>
              <a:rPr lang="en-IN" sz="2000" b="1" i="0" dirty="0">
                <a:solidFill>
                  <a:srgbClr val="FF0000"/>
                </a:solidFill>
                <a:effectLst/>
                <a:latin typeface="Courier New" panose="02070309020205020404" pitchFamily="49" charset="0"/>
              </a:rPr>
              <a:t>) </a:t>
            </a:r>
            <a:r>
              <a:rPr lang="en-IN" sz="2000" b="1" i="0" dirty="0" err="1">
                <a:solidFill>
                  <a:srgbClr val="FF0000"/>
                </a:solidFill>
                <a:effectLst/>
                <a:latin typeface="Courier New" panose="02070309020205020404" pitchFamily="49" charset="0"/>
              </a:rPr>
              <a:t>y_pred</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clf.predict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X_test</a:t>
            </a:r>
            <a:r>
              <a:rPr lang="en-IN" sz="2000" b="1" i="0" dirty="0">
                <a:solidFill>
                  <a:srgbClr val="FF0000"/>
                </a:solidFill>
                <a:effectLst/>
                <a:latin typeface="Courier New" panose="02070309020205020404" pitchFamily="49" charset="0"/>
              </a:rPr>
              <a:t>)</a:t>
            </a:r>
            <a:endParaRPr lang="en-IN" sz="2000" b="1" i="0" dirty="0">
              <a:solidFill>
                <a:srgbClr val="FF0000"/>
              </a:solidFill>
              <a:effectLst/>
              <a:latin typeface="Courier New" panose="02070309020205020404" pitchFamily="49" charset="0"/>
            </a:endParaRPr>
          </a:p>
          <a:p>
            <a:r>
              <a:rPr lang="en-US" sz="2000" b="1" i="0" dirty="0">
                <a:solidFill>
                  <a:srgbClr val="FF0000"/>
                </a:solidFill>
                <a:effectLst/>
                <a:latin typeface="Courier New" panose="02070309020205020404" pitchFamily="49" charset="0"/>
              </a:rPr>
              <a:t>from </a:t>
            </a:r>
            <a:r>
              <a:rPr lang="en-US" sz="2000" b="1" i="0" dirty="0" err="1">
                <a:solidFill>
                  <a:srgbClr val="FF0000"/>
                </a:solidFill>
                <a:effectLst/>
                <a:latin typeface="Courier New" panose="02070309020205020404" pitchFamily="49" charset="0"/>
              </a:rPr>
              <a:t>sklearn</a:t>
            </a:r>
            <a:r>
              <a:rPr lang="en-US" sz="2000" b="1" i="0" dirty="0">
                <a:solidFill>
                  <a:srgbClr val="FF0000"/>
                </a:solidFill>
                <a:effectLst/>
                <a:latin typeface="Courier New" panose="02070309020205020404" pitchFamily="49" charset="0"/>
              </a:rPr>
              <a:t> import metrics # Model Accuracy, how often is the classifier correct? print("Accuracy:",</a:t>
            </a:r>
            <a:r>
              <a:rPr lang="en-US" sz="2000" b="1" i="0" dirty="0" err="1">
                <a:solidFill>
                  <a:srgbClr val="FF0000"/>
                </a:solidFill>
                <a:effectLst/>
                <a:latin typeface="Courier New" panose="02070309020205020404" pitchFamily="49" charset="0"/>
              </a:rPr>
              <a:t>metrics.accuracy_score</a:t>
            </a:r>
            <a:r>
              <a:rPr lang="en-US" sz="2000" b="1" i="0" dirty="0">
                <a:solidFill>
                  <a:srgbClr val="FF0000"/>
                </a:solidFill>
                <a:effectLst/>
                <a:latin typeface="Courier New" panose="02070309020205020404" pitchFamily="49" charset="0"/>
              </a:rPr>
              <a:t>(</a:t>
            </a:r>
            <a:r>
              <a:rPr lang="en-US" sz="2000" b="1" i="0" dirty="0" err="1">
                <a:solidFill>
                  <a:srgbClr val="FF0000"/>
                </a:solidFill>
                <a:effectLst/>
                <a:latin typeface="Courier New" panose="02070309020205020404" pitchFamily="49" charset="0"/>
              </a:rPr>
              <a:t>y_test</a:t>
            </a:r>
            <a:r>
              <a:rPr lang="en-US" sz="2000" b="1" i="0" dirty="0">
                <a:solidFill>
                  <a:srgbClr val="FF0000"/>
                </a:solidFill>
                <a:effectLst/>
                <a:latin typeface="Courier New" panose="02070309020205020404" pitchFamily="49" charset="0"/>
              </a:rPr>
              <a:t>, </a:t>
            </a:r>
            <a:r>
              <a:rPr lang="en-US" sz="2000" b="1" i="0" dirty="0" err="1">
                <a:solidFill>
                  <a:srgbClr val="FF0000"/>
                </a:solidFill>
                <a:effectLst/>
                <a:latin typeface="Courier New" panose="02070309020205020404" pitchFamily="49" charset="0"/>
              </a:rPr>
              <a:t>y_pred</a:t>
            </a:r>
            <a:r>
              <a:rPr lang="en-US" sz="2000" b="1" i="0" dirty="0">
                <a:solidFill>
                  <a:srgbClr val="FF0000"/>
                </a:solidFill>
                <a:effectLst/>
                <a:latin typeface="Courier New" panose="02070309020205020404" pitchFamily="49" charset="0"/>
              </a:rPr>
              <a:t>))</a:t>
            </a:r>
            <a:endParaRPr lang="en-US" sz="2000" b="1" i="0" dirty="0">
              <a:solidFill>
                <a:srgbClr val="FF0000"/>
              </a:solidFill>
              <a:effectLst/>
              <a:latin typeface="Courier New" panose="02070309020205020404" pitchFamily="49" charset="0"/>
            </a:endParaRPr>
          </a:p>
          <a:p>
            <a:endParaRPr lang="en-US" sz="2000" b="1" dirty="0">
              <a:solidFill>
                <a:srgbClr val="FF0000"/>
              </a:solidFill>
              <a:latin typeface="Courier New" panose="02070309020205020404" pitchFamily="49" charset="0"/>
            </a:endParaRPr>
          </a:p>
          <a:p>
            <a:r>
              <a:rPr lang="en-US" sz="2000" b="0" i="0" dirty="0" err="1">
                <a:solidFill>
                  <a:srgbClr val="839496"/>
                </a:solidFill>
                <a:effectLst/>
                <a:latin typeface="Courier New" panose="02070309020205020404" pitchFamily="49" charset="0"/>
              </a:rPr>
              <a:t>clf.predict</a:t>
            </a:r>
            <a:r>
              <a:rPr lang="en-US" sz="2000" b="0" i="0" dirty="0">
                <a:solidFill>
                  <a:srgbClr val="839496"/>
                </a:solidFill>
                <a:effectLst/>
                <a:latin typeface="Courier New" panose="02070309020205020404" pitchFamily="49" charset="0"/>
              </a:rPr>
              <a:t>([[</a:t>
            </a:r>
            <a:r>
              <a:rPr lang="en-US" sz="2000" b="0" i="0" dirty="0">
                <a:solidFill>
                  <a:srgbClr val="2AA198"/>
                </a:solidFill>
                <a:effectLst/>
                <a:latin typeface="Courier New" panose="02070309020205020404" pitchFamily="49" charset="0"/>
              </a:rPr>
              <a:t>3</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5</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4</a:t>
            </a:r>
            <a:r>
              <a:rPr lang="en-US" sz="2000" b="0" i="0" dirty="0">
                <a:solidFill>
                  <a:srgbClr val="839496"/>
                </a:solidFill>
                <a:effectLst/>
                <a:latin typeface="Courier New" panose="02070309020205020404" pitchFamily="49" charset="0"/>
              </a:rPr>
              <a:t>, </a:t>
            </a:r>
            <a:r>
              <a:rPr lang="en-US" sz="2000" b="0" i="0" dirty="0">
                <a:solidFill>
                  <a:srgbClr val="2AA198"/>
                </a:solidFill>
                <a:effectLst/>
                <a:latin typeface="Courier New" panose="02070309020205020404" pitchFamily="49" charset="0"/>
              </a:rPr>
              <a:t>2</a:t>
            </a:r>
            <a:r>
              <a:rPr lang="en-US" sz="2000" b="0" i="0" dirty="0">
                <a:solidFill>
                  <a:srgbClr val="839496"/>
                </a:solidFill>
                <a:effectLst/>
                <a:latin typeface="Courier New" panose="02070309020205020404" pitchFamily="49" charset="0"/>
              </a:rPr>
              <a:t>]])</a:t>
            </a:r>
            <a:endParaRPr lang="en-IN" sz="2000" dirty="0">
              <a:solidFill>
                <a:srgbClr val="FF0000"/>
              </a:solidFill>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000" b="1" i="0" dirty="0">
                <a:solidFill>
                  <a:srgbClr val="3D4251"/>
                </a:solidFill>
                <a:effectLst/>
                <a:latin typeface="Lato"/>
              </a:rPr>
              <a:t>Finding Important Features in Scikit-learn</a:t>
            </a:r>
            <a:br>
              <a:rPr lang="en-US" b="1" i="0" dirty="0">
                <a:solidFill>
                  <a:srgbClr val="3D4251"/>
                </a:solidFill>
                <a:effectLst/>
                <a:latin typeface="Lato"/>
              </a:rPr>
            </a:br>
            <a:endParaRPr lang="en-IN" dirty="0"/>
          </a:p>
        </p:txBody>
      </p:sp>
      <p:sp>
        <p:nvSpPr>
          <p:cNvPr id="3" name="Content Placeholder 2"/>
          <p:cNvSpPr>
            <a:spLocks noGrp="1"/>
          </p:cNvSpPr>
          <p:nvPr>
            <p:ph idx="1"/>
          </p:nvPr>
        </p:nvSpPr>
        <p:spPr>
          <a:xfrm>
            <a:off x="457200" y="332656"/>
            <a:ext cx="8229600" cy="6525344"/>
          </a:xfrm>
        </p:spPr>
        <p:txBody>
          <a:bodyPr/>
          <a:lstStyle/>
          <a:p>
            <a:r>
              <a:rPr lang="en-IN" b="0" i="0" dirty="0">
                <a:solidFill>
                  <a:srgbClr val="859900"/>
                </a:solidFill>
                <a:effectLst/>
                <a:latin typeface="Courier New" panose="02070309020205020404" pitchFamily="49" charset="0"/>
              </a:rPr>
              <a:t>import</a:t>
            </a:r>
            <a:r>
              <a:rPr lang="en-IN" b="0" i="0" dirty="0">
                <a:solidFill>
                  <a:srgbClr val="839496"/>
                </a:solidFill>
                <a:effectLst/>
                <a:latin typeface="Courier New" panose="02070309020205020404" pitchFamily="49" charset="0"/>
              </a:rPr>
              <a:t> pandas </a:t>
            </a:r>
            <a:r>
              <a:rPr lang="en-IN" b="0" i="0" dirty="0">
                <a:solidFill>
                  <a:srgbClr val="859900"/>
                </a:solidFill>
                <a:effectLst/>
                <a:latin typeface="Courier New" panose="02070309020205020404" pitchFamily="49" charset="0"/>
              </a:rPr>
              <a:t>as</a:t>
            </a:r>
            <a:r>
              <a:rPr lang="en-IN" b="0" i="0" dirty="0">
                <a:solidFill>
                  <a:srgbClr val="839496"/>
                </a:solidFill>
                <a:effectLst/>
                <a:latin typeface="Courier New" panose="02070309020205020404" pitchFamily="49" charset="0"/>
              </a:rPr>
              <a:t> pd </a:t>
            </a:r>
            <a:endParaRPr lang="en-IN" b="0" i="0" dirty="0">
              <a:solidFill>
                <a:srgbClr val="839496"/>
              </a:solidFill>
              <a:effectLst/>
              <a:latin typeface="Courier New" panose="02070309020205020404" pitchFamily="49" charset="0"/>
            </a:endParaRPr>
          </a:p>
          <a:p>
            <a:r>
              <a:rPr lang="en-IN" sz="2000" b="1" i="0" dirty="0" err="1">
                <a:solidFill>
                  <a:srgbClr val="FF0000"/>
                </a:solidFill>
                <a:effectLst/>
                <a:latin typeface="Courier New" panose="02070309020205020404" pitchFamily="49" charset="0"/>
              </a:rPr>
              <a:t>feature_imp</a:t>
            </a:r>
            <a:r>
              <a:rPr lang="en-IN" sz="2000" b="1" dirty="0">
                <a:solidFill>
                  <a:srgbClr val="FF0000"/>
                </a:solidFill>
                <a:latin typeface="Courier New" panose="02070309020205020404" pitchFamily="49" charset="0"/>
              </a:rPr>
              <a:t>=</a:t>
            </a:r>
            <a:r>
              <a:rPr lang="en-IN" sz="2000" b="1" i="0" dirty="0" err="1">
                <a:solidFill>
                  <a:srgbClr val="FF0000"/>
                </a:solidFill>
                <a:effectLst/>
                <a:latin typeface="Courier New" panose="02070309020205020404" pitchFamily="49" charset="0"/>
              </a:rPr>
              <a:t>pd.Series</a:t>
            </a:r>
            <a:r>
              <a:rPr lang="en-IN" sz="2000" b="1" i="0" dirty="0">
                <a:solidFill>
                  <a:srgbClr val="FF0000"/>
                </a:solidFill>
                <a:effectLst/>
                <a:latin typeface="Courier New" panose="02070309020205020404" pitchFamily="49" charset="0"/>
              </a:rPr>
              <a:t>(clf.feature_</a:t>
            </a:r>
            <a:r>
              <a:rPr lang="en-IN" sz="2000" b="1" i="0" dirty="0" err="1">
                <a:solidFill>
                  <a:srgbClr val="FF0000"/>
                </a:solidFill>
                <a:effectLst/>
                <a:latin typeface="Courier New" panose="02070309020205020404" pitchFamily="49" charset="0"/>
              </a:rPr>
              <a:t>importances</a:t>
            </a:r>
            <a:r>
              <a:rPr lang="en-IN" sz="2000" b="1" i="0" dirty="0">
                <a:solidFill>
                  <a:srgbClr val="FF0000"/>
                </a:solidFill>
                <a:effectLst/>
                <a:latin typeface="Courier New" panose="02070309020205020404" pitchFamily="49" charset="0"/>
              </a:rPr>
              <a:t>_,index=</a:t>
            </a:r>
            <a:r>
              <a:rPr lang="en-IN" sz="2000" b="1" i="0" dirty="0" err="1">
                <a:solidFill>
                  <a:srgbClr val="FF0000"/>
                </a:solidFill>
                <a:effectLst/>
                <a:latin typeface="Courier New" panose="02070309020205020404" pitchFamily="49" charset="0"/>
              </a:rPr>
              <a:t>iris.feature_names</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sort_values</a:t>
            </a:r>
            <a:r>
              <a:rPr lang="en-IN" sz="2000" b="1" i="0" dirty="0">
                <a:solidFill>
                  <a:srgbClr val="FF0000"/>
                </a:solidFill>
                <a:effectLst/>
                <a:latin typeface="Courier New" panose="02070309020205020404" pitchFamily="49" charset="0"/>
              </a:rPr>
              <a:t>(ascending=False)</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 </a:t>
            </a:r>
            <a:r>
              <a:rPr lang="en-IN" sz="2000" b="1" i="0" dirty="0" err="1">
                <a:solidFill>
                  <a:srgbClr val="FF0000"/>
                </a:solidFill>
                <a:effectLst/>
                <a:latin typeface="Courier New" panose="02070309020205020404" pitchFamily="49" charset="0"/>
              </a:rPr>
              <a:t>feature_imp</a:t>
            </a:r>
            <a:endParaRPr lang="en-IN" sz="20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import </a:t>
            </a:r>
            <a:r>
              <a:rPr lang="en-IN" sz="1600" b="1" i="0" dirty="0" err="1">
                <a:solidFill>
                  <a:srgbClr val="FF0000"/>
                </a:solidFill>
                <a:effectLst/>
                <a:latin typeface="Courier New" panose="02070309020205020404" pitchFamily="49" charset="0"/>
              </a:rPr>
              <a:t>matplotlib.pyplot</a:t>
            </a:r>
            <a:r>
              <a:rPr lang="en-IN" sz="1600" b="1" i="0" dirty="0">
                <a:solidFill>
                  <a:srgbClr val="FF0000"/>
                </a:solidFill>
                <a:effectLst/>
                <a:latin typeface="Courier New" panose="02070309020205020404" pitchFamily="49" charset="0"/>
              </a:rPr>
              <a:t> as </a:t>
            </a:r>
            <a:r>
              <a:rPr lang="en-IN" sz="1600" b="1" i="0" dirty="0" err="1">
                <a:solidFill>
                  <a:srgbClr val="FF0000"/>
                </a:solidFill>
                <a:effectLst/>
                <a:latin typeface="Courier New" panose="02070309020205020404" pitchFamily="49" charset="0"/>
              </a:rPr>
              <a:t>plt</a:t>
            </a:r>
            <a:r>
              <a:rPr lang="en-IN" sz="1600" b="1" i="0" dirty="0">
                <a:solidFill>
                  <a:srgbClr val="FF0000"/>
                </a:solidFill>
                <a:effectLst/>
                <a:latin typeface="Courier New" panose="02070309020205020404" pitchFamily="49" charset="0"/>
              </a:rPr>
              <a:t> </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import seaborn as </a:t>
            </a:r>
            <a:r>
              <a:rPr lang="en-IN" sz="1600" b="1" i="0" dirty="0" err="1">
                <a:solidFill>
                  <a:srgbClr val="FF0000"/>
                </a:solidFill>
                <a:effectLst/>
                <a:latin typeface="Courier New" panose="02070309020205020404" pitchFamily="49" charset="0"/>
              </a:rPr>
              <a:t>sns</a:t>
            </a:r>
            <a:r>
              <a:rPr lang="en-IN" sz="1600" b="1" i="0" dirty="0">
                <a:solidFill>
                  <a:srgbClr val="FF0000"/>
                </a:solidFill>
                <a:effectLst/>
                <a:latin typeface="Courier New" panose="02070309020205020404" pitchFamily="49" charset="0"/>
              </a:rPr>
              <a:t> </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%matplotlib inline</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 Creating a bar plot</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a:t>
            </a:r>
            <a:r>
              <a:rPr lang="en-IN" sz="1600" b="1" i="0" dirty="0" err="1">
                <a:solidFill>
                  <a:srgbClr val="FF0000"/>
                </a:solidFill>
                <a:effectLst/>
                <a:latin typeface="Courier New" panose="02070309020205020404" pitchFamily="49" charset="0"/>
              </a:rPr>
              <a:t>sns.barplot</a:t>
            </a:r>
            <a:r>
              <a:rPr lang="en-IN" sz="1600" b="1" i="0" dirty="0">
                <a:solidFill>
                  <a:srgbClr val="FF0000"/>
                </a:solidFill>
                <a:effectLst/>
                <a:latin typeface="Courier New" panose="02070309020205020404" pitchFamily="49" charset="0"/>
              </a:rPr>
              <a:t>(x=</a:t>
            </a:r>
            <a:r>
              <a:rPr lang="en-IN" sz="1600" b="1" i="0" dirty="0" err="1">
                <a:solidFill>
                  <a:srgbClr val="FF0000"/>
                </a:solidFill>
                <a:effectLst/>
                <a:latin typeface="Courier New" panose="02070309020205020404" pitchFamily="49" charset="0"/>
              </a:rPr>
              <a:t>feature_imp</a:t>
            </a:r>
            <a:r>
              <a:rPr lang="en-IN" sz="1600" b="1" i="0" dirty="0">
                <a:solidFill>
                  <a:srgbClr val="FF0000"/>
                </a:solidFill>
                <a:effectLst/>
                <a:latin typeface="Courier New" panose="02070309020205020404" pitchFamily="49" charset="0"/>
              </a:rPr>
              <a:t>, y=</a:t>
            </a:r>
            <a:r>
              <a:rPr lang="en-IN" sz="1600" b="1" i="0" dirty="0" err="1">
                <a:solidFill>
                  <a:srgbClr val="FF0000"/>
                </a:solidFill>
                <a:effectLst/>
                <a:latin typeface="Courier New" panose="02070309020205020404" pitchFamily="49" charset="0"/>
              </a:rPr>
              <a:t>feature_imp.index</a:t>
            </a:r>
            <a:r>
              <a:rPr lang="en-IN" sz="1600" b="1" i="0" dirty="0">
                <a:solidFill>
                  <a:srgbClr val="FF0000"/>
                </a:solidFill>
                <a:effectLst/>
                <a:latin typeface="Courier New" panose="02070309020205020404" pitchFamily="49" charset="0"/>
              </a:rPr>
              <a:t>)</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 Add labels to your graph</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a:t>
            </a:r>
            <a:r>
              <a:rPr lang="en-IN" sz="1600" b="1" i="0" dirty="0" err="1">
                <a:solidFill>
                  <a:srgbClr val="FF0000"/>
                </a:solidFill>
                <a:effectLst/>
                <a:latin typeface="Courier New" panose="02070309020205020404" pitchFamily="49" charset="0"/>
              </a:rPr>
              <a:t>plt.xlabel</a:t>
            </a:r>
            <a:r>
              <a:rPr lang="en-IN" sz="1600" b="1" i="0" dirty="0">
                <a:solidFill>
                  <a:srgbClr val="FF0000"/>
                </a:solidFill>
                <a:effectLst/>
                <a:latin typeface="Courier New" panose="02070309020205020404" pitchFamily="49" charset="0"/>
              </a:rPr>
              <a:t>('Feature Importance Score’) </a:t>
            </a:r>
            <a:endParaRPr lang="en-IN" sz="1600" b="1" i="0" dirty="0">
              <a:solidFill>
                <a:srgbClr val="FF0000"/>
              </a:solidFill>
              <a:effectLst/>
              <a:latin typeface="Courier New" panose="02070309020205020404" pitchFamily="49" charset="0"/>
            </a:endParaRPr>
          </a:p>
          <a:p>
            <a:r>
              <a:rPr lang="en-IN" sz="1600" b="1" i="0" dirty="0" err="1">
                <a:solidFill>
                  <a:srgbClr val="FF0000"/>
                </a:solidFill>
                <a:effectLst/>
                <a:latin typeface="Courier New" panose="02070309020205020404" pitchFamily="49" charset="0"/>
              </a:rPr>
              <a:t>plt.ylabel</a:t>
            </a:r>
            <a:r>
              <a:rPr lang="en-IN" sz="1600" b="1" i="0" dirty="0">
                <a:solidFill>
                  <a:srgbClr val="FF0000"/>
                </a:solidFill>
                <a:effectLst/>
                <a:latin typeface="Courier New" panose="02070309020205020404" pitchFamily="49" charset="0"/>
              </a:rPr>
              <a:t>('Features’)</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a:t>
            </a:r>
            <a:r>
              <a:rPr lang="en-IN" sz="1600" b="1" i="0" dirty="0" err="1">
                <a:solidFill>
                  <a:srgbClr val="FF0000"/>
                </a:solidFill>
                <a:effectLst/>
                <a:latin typeface="Courier New" panose="02070309020205020404" pitchFamily="49" charset="0"/>
              </a:rPr>
              <a:t>plt.title</a:t>
            </a:r>
            <a:r>
              <a:rPr lang="en-IN" sz="1600" b="1" i="0" dirty="0">
                <a:solidFill>
                  <a:srgbClr val="FF0000"/>
                </a:solidFill>
                <a:effectLst/>
                <a:latin typeface="Courier New" panose="02070309020205020404" pitchFamily="49" charset="0"/>
              </a:rPr>
              <a:t>("Visualizing Important Features")</a:t>
            </a:r>
            <a:endParaRPr lang="en-IN" sz="1600" b="1" i="0" dirty="0">
              <a:solidFill>
                <a:srgbClr val="FF0000"/>
              </a:solidFill>
              <a:effectLst/>
              <a:latin typeface="Courier New" panose="02070309020205020404" pitchFamily="49" charset="0"/>
            </a:endParaRPr>
          </a:p>
          <a:p>
            <a:r>
              <a:rPr lang="en-IN" sz="1600" b="1" i="0" dirty="0">
                <a:solidFill>
                  <a:srgbClr val="FF0000"/>
                </a:solidFill>
                <a:effectLst/>
                <a:latin typeface="Courier New" panose="02070309020205020404" pitchFamily="49" charset="0"/>
              </a:rPr>
              <a:t> </a:t>
            </a:r>
            <a:r>
              <a:rPr lang="en-IN" sz="1600" b="1" i="0" dirty="0" err="1">
                <a:solidFill>
                  <a:srgbClr val="FF0000"/>
                </a:solidFill>
                <a:effectLst/>
                <a:latin typeface="Courier New" panose="02070309020205020404" pitchFamily="49" charset="0"/>
              </a:rPr>
              <a:t>plt.legend</a:t>
            </a:r>
            <a:r>
              <a:rPr lang="en-IN" sz="1600" b="1" i="0" dirty="0">
                <a:solidFill>
                  <a:srgbClr val="FF0000"/>
                </a:solidFill>
                <a:effectLst/>
                <a:latin typeface="Courier New" panose="02070309020205020404" pitchFamily="49" charset="0"/>
              </a:rPr>
              <a:t>() </a:t>
            </a:r>
            <a:endParaRPr lang="en-IN" sz="1600" b="1" i="0" dirty="0">
              <a:solidFill>
                <a:srgbClr val="FF0000"/>
              </a:solidFill>
              <a:effectLst/>
              <a:latin typeface="Courier New" panose="02070309020205020404" pitchFamily="49" charset="0"/>
            </a:endParaRPr>
          </a:p>
          <a:p>
            <a:r>
              <a:rPr lang="en-IN" sz="1600" b="1" i="0" dirty="0" err="1">
                <a:solidFill>
                  <a:srgbClr val="FF0000"/>
                </a:solidFill>
                <a:effectLst/>
                <a:latin typeface="Courier New" panose="02070309020205020404" pitchFamily="49" charset="0"/>
              </a:rPr>
              <a:t>plt.show</a:t>
            </a:r>
            <a:r>
              <a:rPr lang="en-IN" sz="1600" b="1" i="0" dirty="0">
                <a:solidFill>
                  <a:srgbClr val="FF0000"/>
                </a:solidFill>
                <a:effectLst/>
                <a:latin typeface="Courier New" panose="02070309020205020404" pitchFamily="49" charset="0"/>
              </a:rPr>
              <a:t>()</a:t>
            </a:r>
            <a:endParaRPr lang="en-IN" sz="1600" b="1" dirty="0">
              <a:solidFill>
                <a:srgbClr val="FF0000"/>
              </a:solidFill>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200" b="1" i="0" dirty="0">
                <a:solidFill>
                  <a:srgbClr val="3D4251"/>
                </a:solidFill>
                <a:effectLst/>
                <a:latin typeface="Lato"/>
              </a:rPr>
              <a:t>Generating the Model on Selected Features</a:t>
            </a:r>
            <a:br>
              <a:rPr lang="en-US" b="1" i="0" dirty="0">
                <a:solidFill>
                  <a:srgbClr val="3D4251"/>
                </a:solidFill>
                <a:effectLst/>
                <a:latin typeface="Lato"/>
              </a:rPr>
            </a:br>
            <a:endParaRPr lang="en-IN" dirty="0"/>
          </a:p>
        </p:txBody>
      </p:sp>
      <p:sp>
        <p:nvSpPr>
          <p:cNvPr id="3" name="Content Placeholder 2"/>
          <p:cNvSpPr>
            <a:spLocks noGrp="1"/>
          </p:cNvSpPr>
          <p:nvPr>
            <p:ph idx="1"/>
          </p:nvPr>
        </p:nvSpPr>
        <p:spPr>
          <a:xfrm>
            <a:off x="457200" y="332656"/>
            <a:ext cx="8229600" cy="6696744"/>
          </a:xfrm>
        </p:spPr>
        <p:txBody>
          <a:bodyPr>
            <a:normAutofit/>
          </a:bodyPr>
          <a:lstStyle/>
          <a:p>
            <a:r>
              <a:rPr lang="en-US" b="0" i="0" dirty="0">
                <a:solidFill>
                  <a:srgbClr val="3D4251"/>
                </a:solidFill>
                <a:effectLst/>
                <a:latin typeface="Lora"/>
              </a:rPr>
              <a:t>Here, you can remove the "sepal width" feature because it has very low importance, and select the 3 remaining features.</a:t>
            </a:r>
            <a:endParaRPr lang="en-US" b="0" i="0" dirty="0">
              <a:solidFill>
                <a:srgbClr val="3D4251"/>
              </a:solidFill>
              <a:effectLst/>
              <a:latin typeface="Lora"/>
            </a:endParaRPr>
          </a:p>
          <a:p>
            <a:r>
              <a:rPr lang="en-IN" sz="2200" b="1" i="0" dirty="0">
                <a:solidFill>
                  <a:srgbClr val="FF0000"/>
                </a:solidFill>
                <a:effectLst/>
                <a:latin typeface="Courier New" panose="02070309020205020404" pitchFamily="49" charset="0"/>
              </a:rPr>
              <a:t>from </a:t>
            </a:r>
            <a:r>
              <a:rPr lang="en-IN" sz="2200" b="1" i="0" dirty="0" err="1">
                <a:solidFill>
                  <a:srgbClr val="FF0000"/>
                </a:solidFill>
                <a:effectLst/>
                <a:latin typeface="Courier New" panose="02070309020205020404" pitchFamily="49" charset="0"/>
              </a:rPr>
              <a:t>sklearn.model_selection</a:t>
            </a:r>
            <a:r>
              <a:rPr lang="en-IN" sz="2200" b="1" i="0" dirty="0">
                <a:solidFill>
                  <a:srgbClr val="FF0000"/>
                </a:solidFill>
                <a:effectLst/>
                <a:latin typeface="Courier New" panose="02070309020205020404" pitchFamily="49" charset="0"/>
              </a:rPr>
              <a:t> import </a:t>
            </a:r>
            <a:r>
              <a:rPr lang="en-IN" sz="2200" b="1" i="0" dirty="0" err="1">
                <a:solidFill>
                  <a:srgbClr val="FF0000"/>
                </a:solidFill>
                <a:effectLst/>
                <a:latin typeface="Courier New" panose="02070309020205020404" pitchFamily="49" charset="0"/>
              </a:rPr>
              <a:t>train_test_split</a:t>
            </a:r>
            <a:r>
              <a:rPr lang="en-IN" sz="2200" b="1" i="0" dirty="0">
                <a:solidFill>
                  <a:srgbClr val="FF0000"/>
                </a:solidFill>
                <a:effectLst/>
                <a:latin typeface="Courier New" panose="02070309020205020404" pitchFamily="49" charset="0"/>
              </a:rPr>
              <a:t> </a:t>
            </a:r>
            <a:endParaRPr lang="en-IN" sz="2200" b="1" i="0" dirty="0">
              <a:solidFill>
                <a:srgbClr val="FF0000"/>
              </a:solidFill>
              <a:effectLst/>
              <a:latin typeface="Courier New" panose="02070309020205020404" pitchFamily="49" charset="0"/>
            </a:endParaRPr>
          </a:p>
          <a:p>
            <a:r>
              <a:rPr lang="en-IN" sz="2200" b="1" i="0" dirty="0">
                <a:solidFill>
                  <a:srgbClr val="FF0000"/>
                </a:solidFill>
                <a:effectLst/>
                <a:latin typeface="Courier New" panose="02070309020205020404" pitchFamily="49" charset="0"/>
              </a:rPr>
              <a:t># Split dataset into features and labels X=data[['petal length', 'petal </a:t>
            </a:r>
            <a:r>
              <a:rPr lang="en-IN" sz="2200" b="1" i="0" dirty="0" err="1">
                <a:solidFill>
                  <a:srgbClr val="FF0000"/>
                </a:solidFill>
                <a:effectLst/>
                <a:latin typeface="Courier New" panose="02070309020205020404" pitchFamily="49" charset="0"/>
              </a:rPr>
              <a:t>width','sepal</a:t>
            </a:r>
            <a:r>
              <a:rPr lang="en-IN" sz="2200" b="1" i="0" dirty="0">
                <a:solidFill>
                  <a:srgbClr val="FF0000"/>
                </a:solidFill>
                <a:effectLst/>
                <a:latin typeface="Courier New" panose="02070309020205020404" pitchFamily="49" charset="0"/>
              </a:rPr>
              <a:t> length’]] </a:t>
            </a:r>
            <a:endParaRPr lang="en-IN" sz="2200" b="1" i="0" dirty="0">
              <a:solidFill>
                <a:srgbClr val="FF0000"/>
              </a:solidFill>
              <a:effectLst/>
              <a:latin typeface="Courier New" panose="02070309020205020404" pitchFamily="49" charset="0"/>
            </a:endParaRPr>
          </a:p>
          <a:p>
            <a:r>
              <a:rPr lang="en-IN" sz="2200" b="1" i="0" dirty="0">
                <a:solidFill>
                  <a:srgbClr val="FF0000"/>
                </a:solidFill>
                <a:effectLst/>
                <a:latin typeface="Courier New" panose="02070309020205020404" pitchFamily="49" charset="0"/>
              </a:rPr>
              <a:t># Removed feature "sepal length" y=data['species’]</a:t>
            </a:r>
            <a:endParaRPr lang="en-IN" sz="2200" b="1" i="0" dirty="0">
              <a:solidFill>
                <a:srgbClr val="FF0000"/>
              </a:solidFill>
              <a:effectLst/>
              <a:latin typeface="Courier New" panose="02070309020205020404" pitchFamily="49" charset="0"/>
            </a:endParaRPr>
          </a:p>
          <a:p>
            <a:r>
              <a:rPr lang="en-IN" sz="2200" b="1" i="0" dirty="0">
                <a:solidFill>
                  <a:srgbClr val="FF0000"/>
                </a:solidFill>
                <a:effectLst/>
                <a:latin typeface="Courier New" panose="02070309020205020404" pitchFamily="49" charset="0"/>
              </a:rPr>
              <a:t> # Split dataset into training set and test set </a:t>
            </a:r>
            <a:endParaRPr lang="en-IN" sz="2200" b="1" i="0" dirty="0">
              <a:solidFill>
                <a:srgbClr val="FF0000"/>
              </a:solidFill>
              <a:effectLst/>
              <a:latin typeface="Courier New" panose="02070309020205020404" pitchFamily="49" charset="0"/>
            </a:endParaRPr>
          </a:p>
          <a:p>
            <a:r>
              <a:rPr lang="en-IN" sz="2200" b="1" i="0" dirty="0" err="1">
                <a:solidFill>
                  <a:srgbClr val="FF0000"/>
                </a:solidFill>
                <a:effectLst/>
                <a:latin typeface="Courier New" panose="02070309020205020404" pitchFamily="49" charset="0"/>
              </a:rPr>
              <a:t>X_train</a:t>
            </a:r>
            <a:r>
              <a:rPr lang="en-IN" sz="2200" b="1" i="0" dirty="0">
                <a:solidFill>
                  <a:srgbClr val="FF0000"/>
                </a:solidFill>
                <a:effectLst/>
                <a:latin typeface="Courier New" panose="02070309020205020404" pitchFamily="49" charset="0"/>
              </a:rPr>
              <a:t>, </a:t>
            </a:r>
            <a:r>
              <a:rPr lang="en-IN" sz="2200" b="1" i="0" dirty="0" err="1">
                <a:solidFill>
                  <a:srgbClr val="FF0000"/>
                </a:solidFill>
                <a:effectLst/>
                <a:latin typeface="Courier New" panose="02070309020205020404" pitchFamily="49" charset="0"/>
              </a:rPr>
              <a:t>X_test</a:t>
            </a:r>
            <a:r>
              <a:rPr lang="en-IN" sz="2200" b="1" i="0" dirty="0">
                <a:solidFill>
                  <a:srgbClr val="FF0000"/>
                </a:solidFill>
                <a:effectLst/>
                <a:latin typeface="Courier New" panose="02070309020205020404" pitchFamily="49" charset="0"/>
              </a:rPr>
              <a:t>, </a:t>
            </a:r>
            <a:r>
              <a:rPr lang="en-IN" sz="2200" b="1" i="0" dirty="0" err="1">
                <a:solidFill>
                  <a:srgbClr val="FF0000"/>
                </a:solidFill>
                <a:effectLst/>
                <a:latin typeface="Courier New" panose="02070309020205020404" pitchFamily="49" charset="0"/>
              </a:rPr>
              <a:t>y_train</a:t>
            </a:r>
            <a:r>
              <a:rPr lang="en-IN" sz="2200" b="1" i="0" dirty="0">
                <a:solidFill>
                  <a:srgbClr val="FF0000"/>
                </a:solidFill>
                <a:effectLst/>
                <a:latin typeface="Courier New" panose="02070309020205020404" pitchFamily="49" charset="0"/>
              </a:rPr>
              <a:t>, </a:t>
            </a:r>
            <a:r>
              <a:rPr lang="en-IN" sz="2200" b="1" i="0" dirty="0" err="1">
                <a:solidFill>
                  <a:srgbClr val="FF0000"/>
                </a:solidFill>
                <a:effectLst/>
                <a:latin typeface="Courier New" panose="02070309020205020404" pitchFamily="49" charset="0"/>
              </a:rPr>
              <a:t>y_test</a:t>
            </a:r>
            <a:r>
              <a:rPr lang="en-IN" sz="2200" b="1" i="0" dirty="0">
                <a:solidFill>
                  <a:srgbClr val="FF0000"/>
                </a:solidFill>
                <a:effectLst/>
                <a:latin typeface="Courier New" panose="02070309020205020404" pitchFamily="49" charset="0"/>
              </a:rPr>
              <a:t> = </a:t>
            </a:r>
            <a:r>
              <a:rPr lang="en-IN" sz="2200" b="1" i="0" dirty="0" err="1">
                <a:solidFill>
                  <a:srgbClr val="FF0000"/>
                </a:solidFill>
                <a:effectLst/>
                <a:latin typeface="Courier New" panose="02070309020205020404" pitchFamily="49" charset="0"/>
              </a:rPr>
              <a:t>train_test_split</a:t>
            </a:r>
            <a:r>
              <a:rPr lang="en-IN" sz="2200" b="1" i="0" dirty="0">
                <a:solidFill>
                  <a:srgbClr val="FF0000"/>
                </a:solidFill>
                <a:effectLst/>
                <a:latin typeface="Courier New" panose="02070309020205020404" pitchFamily="49" charset="0"/>
              </a:rPr>
              <a:t>(X, y, </a:t>
            </a:r>
            <a:r>
              <a:rPr lang="en-IN" sz="2200" b="1" i="0" dirty="0" err="1">
                <a:solidFill>
                  <a:srgbClr val="FF0000"/>
                </a:solidFill>
                <a:effectLst/>
                <a:latin typeface="Courier New" panose="02070309020205020404" pitchFamily="49" charset="0"/>
              </a:rPr>
              <a:t>test_size</a:t>
            </a:r>
            <a:r>
              <a:rPr lang="en-IN" sz="2200" b="1" i="0" dirty="0">
                <a:solidFill>
                  <a:srgbClr val="FF0000"/>
                </a:solidFill>
                <a:effectLst/>
                <a:latin typeface="Courier New" panose="02070309020205020404" pitchFamily="49" charset="0"/>
              </a:rPr>
              <a:t>=0.70, </a:t>
            </a:r>
            <a:r>
              <a:rPr lang="en-IN" sz="2200" b="1" i="0" dirty="0" err="1">
                <a:solidFill>
                  <a:srgbClr val="FF0000"/>
                </a:solidFill>
                <a:effectLst/>
                <a:latin typeface="Courier New" panose="02070309020205020404" pitchFamily="49" charset="0"/>
              </a:rPr>
              <a:t>random_state</a:t>
            </a:r>
            <a:r>
              <a:rPr lang="en-IN" sz="2200" b="1" i="0" dirty="0">
                <a:solidFill>
                  <a:srgbClr val="FF0000"/>
                </a:solidFill>
                <a:effectLst/>
                <a:latin typeface="Courier New" panose="02070309020205020404" pitchFamily="49" charset="0"/>
              </a:rPr>
              <a:t>=5) # 70% training and 30% test</a:t>
            </a:r>
            <a:endParaRPr lang="en-IN" sz="2200" b="1" dirty="0">
              <a:solidFill>
                <a:srgbClr val="FF0000"/>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120680"/>
          </a:xfrm>
        </p:spPr>
        <p:txBody>
          <a:bodyPr>
            <a:normAutofit/>
          </a:bodyPr>
          <a:lstStyle/>
          <a:p>
            <a:r>
              <a:rPr lang="en-IN" sz="2000" b="1" i="0" dirty="0">
                <a:solidFill>
                  <a:srgbClr val="FF0000"/>
                </a:solidFill>
                <a:effectLst/>
                <a:latin typeface="Courier New" panose="02070309020205020404" pitchFamily="49" charset="0"/>
              </a:rPr>
              <a:t>from </a:t>
            </a:r>
            <a:r>
              <a:rPr lang="en-IN" sz="2000" b="1" i="0" dirty="0" err="1">
                <a:solidFill>
                  <a:srgbClr val="FF0000"/>
                </a:solidFill>
                <a:effectLst/>
                <a:latin typeface="Courier New" panose="02070309020205020404" pitchFamily="49" charset="0"/>
              </a:rPr>
              <a:t>sklearn.ensemble</a:t>
            </a:r>
            <a:r>
              <a:rPr lang="en-IN" sz="2000" b="1" i="0" dirty="0">
                <a:solidFill>
                  <a:srgbClr val="FF0000"/>
                </a:solidFill>
                <a:effectLst/>
                <a:latin typeface="Courier New" panose="02070309020205020404" pitchFamily="49" charset="0"/>
              </a:rPr>
              <a:t> import </a:t>
            </a:r>
            <a:r>
              <a:rPr lang="en-IN" sz="2000" b="1" i="0" dirty="0" err="1">
                <a:solidFill>
                  <a:srgbClr val="FF0000"/>
                </a:solidFill>
                <a:effectLst/>
                <a:latin typeface="Courier New" panose="02070309020205020404" pitchFamily="49" charset="0"/>
              </a:rPr>
              <a:t>RandomForestClassifier</a:t>
            </a:r>
            <a:r>
              <a:rPr lang="en-IN" sz="2000" b="1" i="0" dirty="0">
                <a:solidFill>
                  <a:srgbClr val="FF0000"/>
                </a:solidFill>
                <a:effectLst/>
                <a:latin typeface="Courier New" panose="02070309020205020404" pitchFamily="49" charset="0"/>
              </a:rPr>
              <a:t> </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#Create a Gaussian Classifier </a:t>
            </a:r>
            <a:r>
              <a:rPr lang="en-IN" sz="2000" b="1" i="0" dirty="0" err="1">
                <a:solidFill>
                  <a:srgbClr val="FF0000"/>
                </a:solidFill>
                <a:effectLst/>
                <a:latin typeface="Courier New" panose="02070309020205020404" pitchFamily="49" charset="0"/>
              </a:rPr>
              <a:t>clf</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RandomForestClassifier</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n_estimators</a:t>
            </a:r>
            <a:r>
              <a:rPr lang="en-IN" sz="2000" b="1" i="0" dirty="0">
                <a:solidFill>
                  <a:srgbClr val="FF0000"/>
                </a:solidFill>
                <a:effectLst/>
                <a:latin typeface="Courier New" panose="02070309020205020404" pitchFamily="49" charset="0"/>
              </a:rPr>
              <a:t>=100) #Train the model using the training sets </a:t>
            </a:r>
            <a:r>
              <a:rPr lang="en-IN" sz="2000" b="1" i="0" dirty="0" err="1">
                <a:solidFill>
                  <a:srgbClr val="FF0000"/>
                </a:solidFill>
                <a:effectLst/>
                <a:latin typeface="Courier New" panose="02070309020205020404" pitchFamily="49" charset="0"/>
              </a:rPr>
              <a:t>y_pred</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clf.predict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X_test</a:t>
            </a:r>
            <a:r>
              <a:rPr lang="en-IN" sz="2000" b="1" i="0" dirty="0">
                <a:solidFill>
                  <a:srgbClr val="FF0000"/>
                </a:solidFill>
                <a:effectLst/>
                <a:latin typeface="Courier New" panose="02070309020205020404" pitchFamily="49" charset="0"/>
              </a:rPr>
              <a:t>) </a:t>
            </a:r>
            <a:r>
              <a:rPr lang="en-IN" sz="2000" b="1" i="0" dirty="0" err="1">
                <a:solidFill>
                  <a:srgbClr val="FF0000"/>
                </a:solidFill>
                <a:effectLst/>
                <a:latin typeface="Courier New" panose="02070309020205020404" pitchFamily="49" charset="0"/>
              </a:rPr>
              <a:t>clf.fit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X_train,y_train</a:t>
            </a:r>
            <a:r>
              <a:rPr lang="en-IN" sz="2000" b="1" i="0" dirty="0">
                <a:solidFill>
                  <a:srgbClr val="FF0000"/>
                </a:solidFill>
                <a:effectLst/>
                <a:latin typeface="Courier New" panose="02070309020205020404" pitchFamily="49" charset="0"/>
              </a:rPr>
              <a:t>) # prediction on test set </a:t>
            </a:r>
            <a:r>
              <a:rPr lang="en-IN" sz="2000" b="1" i="0" dirty="0" err="1">
                <a:solidFill>
                  <a:srgbClr val="FF0000"/>
                </a:solidFill>
                <a:effectLst/>
                <a:latin typeface="Courier New" panose="02070309020205020404" pitchFamily="49" charset="0"/>
              </a:rPr>
              <a:t>y_pred</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clf.predict</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X_test</a:t>
            </a:r>
            <a:r>
              <a:rPr lang="en-IN" sz="2000" b="1" i="0" dirty="0">
                <a:solidFill>
                  <a:srgbClr val="FF0000"/>
                </a:solidFill>
                <a:effectLst/>
                <a:latin typeface="Courier New" panose="02070309020205020404" pitchFamily="49" charset="0"/>
              </a:rPr>
              <a:t>) </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#Import scikit-learn metrics module for accuracy calculation</a:t>
            </a:r>
            <a:endParaRPr lang="en-IN" sz="2000" b="1" i="0" dirty="0">
              <a:solidFill>
                <a:srgbClr val="FF0000"/>
              </a:solidFill>
              <a:effectLst/>
              <a:latin typeface="Courier New" panose="02070309020205020404" pitchFamily="49" charset="0"/>
            </a:endParaRPr>
          </a:p>
          <a:p>
            <a:r>
              <a:rPr lang="en-IN" sz="2000" b="1" i="0" dirty="0">
                <a:solidFill>
                  <a:srgbClr val="FF0000"/>
                </a:solidFill>
                <a:effectLst/>
                <a:latin typeface="Courier New" panose="02070309020205020404" pitchFamily="49" charset="0"/>
              </a:rPr>
              <a:t> from </a:t>
            </a:r>
            <a:r>
              <a:rPr lang="en-IN" sz="2000" b="1" i="0" dirty="0" err="1">
                <a:solidFill>
                  <a:srgbClr val="FF0000"/>
                </a:solidFill>
                <a:effectLst/>
                <a:latin typeface="Courier New" panose="02070309020205020404" pitchFamily="49" charset="0"/>
              </a:rPr>
              <a:t>sklearn</a:t>
            </a:r>
            <a:r>
              <a:rPr lang="en-IN" sz="2000" b="1" i="0" dirty="0">
                <a:solidFill>
                  <a:srgbClr val="FF0000"/>
                </a:solidFill>
                <a:effectLst/>
                <a:latin typeface="Courier New" panose="02070309020205020404" pitchFamily="49" charset="0"/>
              </a:rPr>
              <a:t> import metrics # Model Accuracy, how often is the classifier correct? print("Accuracy:",</a:t>
            </a:r>
            <a:r>
              <a:rPr lang="en-IN" sz="2000" b="1" i="0" dirty="0" err="1">
                <a:solidFill>
                  <a:srgbClr val="FF0000"/>
                </a:solidFill>
                <a:effectLst/>
                <a:latin typeface="Courier New" panose="02070309020205020404" pitchFamily="49" charset="0"/>
              </a:rPr>
              <a:t>metrics.accuracy_score</a:t>
            </a:r>
            <a:r>
              <a:rPr lang="en-IN" sz="2000" b="1" i="0" dirty="0">
                <a:solidFill>
                  <a:srgbClr val="FF0000"/>
                </a:solidFill>
                <a:effectLst/>
                <a:latin typeface="Courier New" panose="02070309020205020404" pitchFamily="49" charset="0"/>
              </a:rPr>
              <a:t>(</a:t>
            </a:r>
            <a:r>
              <a:rPr lang="en-IN" sz="2000" b="1" i="0" dirty="0" err="1">
                <a:solidFill>
                  <a:srgbClr val="FF0000"/>
                </a:solidFill>
                <a:effectLst/>
                <a:latin typeface="Courier New" panose="02070309020205020404" pitchFamily="49" charset="0"/>
              </a:rPr>
              <a:t>y_test</a:t>
            </a:r>
            <a:r>
              <a:rPr lang="en-IN" sz="2000" b="1" i="0" dirty="0">
                <a:solidFill>
                  <a:srgbClr val="FF0000"/>
                </a:solidFill>
                <a:effectLst/>
                <a:latin typeface="Courier New" panose="02070309020205020404" pitchFamily="49" charset="0"/>
              </a:rPr>
              <a:t>, </a:t>
            </a:r>
            <a:r>
              <a:rPr lang="en-IN" sz="2000" b="1" i="0" dirty="0" err="1">
                <a:solidFill>
                  <a:srgbClr val="FF0000"/>
                </a:solidFill>
                <a:effectLst/>
                <a:latin typeface="Courier New" panose="02070309020205020404" pitchFamily="49" charset="0"/>
              </a:rPr>
              <a:t>y_pred</a:t>
            </a:r>
            <a:r>
              <a:rPr lang="en-IN" sz="2000" b="1" i="0" dirty="0">
                <a:solidFill>
                  <a:srgbClr val="FF0000"/>
                </a:solidFill>
                <a:effectLst/>
                <a:latin typeface="Courier New" panose="02070309020205020404" pitchFamily="49" charset="0"/>
              </a:rPr>
              <a:t>))</a:t>
            </a:r>
            <a:endParaRPr lang="en-IN" sz="2000" b="1" dirty="0">
              <a:solidFill>
                <a:srgbClr val="FF0000"/>
              </a:solidFill>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Cross-Validation in Machine Learning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6106690"/>
          </a:xfrm>
        </p:spPr>
        <p:txBody>
          <a:bodyPr>
            <a:normAutofit/>
          </a:bodyPr>
          <a:lstStyle/>
          <a:p>
            <a:r>
              <a:rPr lang="en-US" sz="1800" b="0" i="0" dirty="0">
                <a:solidFill>
                  <a:srgbClr val="000000"/>
                </a:solidFill>
                <a:effectLst/>
                <a:latin typeface="Verdana" panose="020B0604030504040204" pitchFamily="34" charset="0"/>
              </a:rPr>
              <a:t>Cross-validation is a technique for validating the model efficiency by training it on the subset of input data and testing on previously unseen subset of the input data. </a:t>
            </a:r>
            <a:r>
              <a:rPr lang="en-US" sz="1800" b="1" i="1" dirty="0">
                <a:effectLst/>
                <a:latin typeface="Verdana" panose="020B0604030504040204" pitchFamily="34" charset="0"/>
              </a:rPr>
              <a:t>We can also say that it is a technique to check how a statistical model generalizes to an independent dataset</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dirty="0">
                <a:solidFill>
                  <a:srgbClr val="000000"/>
                </a:solidFill>
                <a:effectLst/>
                <a:latin typeface="Verdana" panose="020B0604030504040204" pitchFamily="34" charset="0"/>
              </a:rPr>
              <a:t>Reserve a subset of the dataset as a validation set.</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dirty="0">
                <a:solidFill>
                  <a:srgbClr val="000000"/>
                </a:solidFill>
                <a:effectLst/>
                <a:latin typeface="Verdana" panose="020B0604030504040204" pitchFamily="34" charset="0"/>
              </a:rPr>
              <a:t>Provide the training to the model using the training dataset.</a:t>
            </a:r>
            <a:endParaRPr lang="en-US" sz="2000" b="0" dirty="0">
              <a:solidFill>
                <a:srgbClr val="000000"/>
              </a:solidFill>
              <a:effectLst/>
              <a:latin typeface="Verdana" panose="020B0604030504040204" pitchFamily="34" charset="0"/>
            </a:endParaRPr>
          </a:p>
          <a:p>
            <a:pPr algn="l">
              <a:buFont typeface="Arial" panose="020B0604020202020204" pitchFamily="34" charset="0"/>
              <a:buChar char="•"/>
            </a:pPr>
            <a:r>
              <a:rPr lang="en-US" sz="2000" b="0" dirty="0">
                <a:solidFill>
                  <a:srgbClr val="000000"/>
                </a:solidFill>
                <a:effectLst/>
                <a:latin typeface="Verdana" panose="020B0604030504040204" pitchFamily="34" charset="0"/>
              </a:rPr>
              <a:t>Now, evaluate model performance using the validation set. If the model performs well with the validation set, perform the further step, else check for the issues.</a:t>
            </a:r>
            <a:endParaRPr lang="en-US" sz="2000" b="0" dirty="0">
              <a:solidFill>
                <a:srgbClr val="000000"/>
              </a:solidFill>
              <a:effectLst/>
              <a:latin typeface="Verdana" panose="020B0604030504040204" pitchFamily="34" charset="0"/>
            </a:endParaRPr>
          </a:p>
          <a:p>
            <a:endParaRPr lang="en-IN" sz="1800" dirty="0"/>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Methods used for Cross-Validation</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6106690"/>
          </a:xfrm>
        </p:spPr>
        <p:txBody>
          <a:bodyPr/>
          <a:lstStyle/>
          <a:p>
            <a:pPr algn="l"/>
            <a:r>
              <a:rPr lang="en-US" b="0" i="0" dirty="0">
                <a:solidFill>
                  <a:srgbClr val="000000"/>
                </a:solidFill>
                <a:effectLst/>
                <a:latin typeface="Verdana" panose="020B0604030504040204" pitchFamily="34" charset="0"/>
              </a:rPr>
              <a:t>There are some common methods that are used for cross-validation. These methods are given below:</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Validation Set Approach</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Leave-P-out cross-validation</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Leave one out cross-validation</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K-fold cross-validation</a:t>
            </a:r>
            <a:endParaRPr lang="en-US" b="0" i="0" dirty="0">
              <a:solidFill>
                <a:srgbClr val="000000"/>
              </a:solidFill>
              <a:effectLst/>
              <a:latin typeface="Verdana" panose="020B0604030504040204" pitchFamily="34" charset="0"/>
            </a:endParaRPr>
          </a:p>
          <a:p>
            <a:pPr algn="l">
              <a:buFont typeface="+mj-lt"/>
              <a:buAutoNum type="arabicPeriod"/>
            </a:pPr>
            <a:r>
              <a:rPr lang="en-US" b="1" i="0" dirty="0">
                <a:solidFill>
                  <a:srgbClr val="000000"/>
                </a:solidFill>
                <a:effectLst/>
                <a:latin typeface="Verdana" panose="020B0604030504040204" pitchFamily="34" charset="0"/>
              </a:rPr>
              <a:t>Stratified k-fold cross-validation</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b="0" i="0" dirty="0">
                <a:solidFill>
                  <a:srgbClr val="610B4B"/>
                </a:solidFill>
                <a:effectLst/>
                <a:latin typeface="erdana"/>
              </a:rPr>
              <a:t>K-Fold Cross-Validation</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620688"/>
            <a:ext cx="8229600" cy="6237312"/>
          </a:xfrm>
        </p:spPr>
        <p:txBody>
          <a:bodyPr/>
          <a:lstStyle/>
          <a:p>
            <a:r>
              <a:rPr lang="en-US" b="0" i="0" dirty="0">
                <a:solidFill>
                  <a:srgbClr val="000000"/>
                </a:solidFill>
                <a:effectLst/>
                <a:latin typeface="Verdana" panose="020B0604030504040204" pitchFamily="34" charset="0"/>
              </a:rPr>
              <a:t>K-fold cross-validation approach divides the input dataset into K groups of samples of equal sizes. These samples are called </a:t>
            </a:r>
            <a:r>
              <a:rPr lang="en-US" b="1" i="0" dirty="0">
                <a:effectLst/>
                <a:latin typeface="Verdana" panose="020B0604030504040204" pitchFamily="34" charset="0"/>
              </a:rPr>
              <a:t>folds</a:t>
            </a:r>
            <a:r>
              <a:rPr lang="en-US" b="0" i="0" dirty="0">
                <a:solidFill>
                  <a:srgbClr val="000000"/>
                </a:solidFill>
                <a:effectLst/>
                <a:latin typeface="Verdana" panose="020B0604030504040204" pitchFamily="34" charset="0"/>
              </a:rPr>
              <a:t>.</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 For each learning set, the prediction function uses k-1 folds, and the rest of the folds are used for the test set.</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 </a:t>
            </a:r>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a:t>Array dimensions</a:t>
            </a:r>
            <a:endParaRPr lang="en-IN" dirty="0"/>
          </a:p>
        </p:txBody>
      </p:sp>
      <p:sp>
        <p:nvSpPr>
          <p:cNvPr id="3" name="Content Placeholder 2"/>
          <p:cNvSpPr>
            <a:spLocks noGrp="1"/>
          </p:cNvSpPr>
          <p:nvPr>
            <p:ph idx="1"/>
          </p:nvPr>
        </p:nvSpPr>
        <p:spPr>
          <a:xfrm>
            <a:off x="457200" y="928670"/>
            <a:ext cx="8229600" cy="5197493"/>
          </a:xfrm>
        </p:spPr>
        <p:txBody>
          <a:bodyPr/>
          <a:lstStyle/>
          <a:p>
            <a:r>
              <a:rPr lang="en-IN" dirty="0"/>
              <a:t>Create an array a</a:t>
            </a:r>
            <a:endParaRPr lang="en-IN" dirty="0"/>
          </a:p>
          <a:p>
            <a:r>
              <a:rPr lang="en-IN" dirty="0"/>
              <a:t>a=</a:t>
            </a:r>
            <a:r>
              <a:rPr lang="en-IN" dirty="0" err="1"/>
              <a:t>np.array</a:t>
            </a:r>
            <a:r>
              <a:rPr lang="en-IN" dirty="0"/>
              <a:t>([[1,2,3],[4,5,6],[7,8,9]])</a:t>
            </a:r>
            <a:endParaRPr lang="en-IN" dirty="0"/>
          </a:p>
          <a:p>
            <a:r>
              <a:rPr lang="en-IN" dirty="0"/>
              <a:t>shape()-&gt; returns dimensions of an array</a:t>
            </a:r>
            <a:endParaRPr lang="en-IN" dirty="0"/>
          </a:p>
          <a:p>
            <a:r>
              <a:rPr lang="en-IN" dirty="0" err="1"/>
              <a:t>array_name.shape</a:t>
            </a:r>
            <a:endParaRPr lang="en-IN" dirty="0"/>
          </a:p>
          <a:p>
            <a:endParaRPr lang="en-IN" dirty="0"/>
          </a:p>
          <a:p>
            <a:endParaRPr lang="en-IN" dirty="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237312"/>
          </a:xfrm>
        </p:spPr>
        <p:txBody>
          <a:bodyPr/>
          <a:lstStyle/>
          <a:p>
            <a:pPr algn="l"/>
            <a:r>
              <a:rPr lang="en-US" b="0" i="0" dirty="0">
                <a:solidFill>
                  <a:srgbClr val="000000"/>
                </a:solidFill>
                <a:effectLst/>
                <a:latin typeface="Verdana" panose="020B0604030504040204" pitchFamily="34" charset="0"/>
              </a:rPr>
              <a:t>The steps for k-fold cross-validation are: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Split the input dataset into K groups</a:t>
            </a: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For each group:</a:t>
            </a:r>
            <a:endParaRPr lang="en-US"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US" b="0" dirty="0">
                <a:solidFill>
                  <a:srgbClr val="000000"/>
                </a:solidFill>
                <a:effectLst/>
                <a:latin typeface="Verdana" panose="020B0604030504040204" pitchFamily="34" charset="0"/>
              </a:rPr>
              <a:t>Take one group as the reserve or test data set.</a:t>
            </a:r>
            <a:endParaRPr lang="en-US"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US" b="0" dirty="0">
                <a:solidFill>
                  <a:srgbClr val="000000"/>
                </a:solidFill>
                <a:effectLst/>
                <a:latin typeface="Verdana" panose="020B0604030504040204" pitchFamily="34" charset="0"/>
              </a:rPr>
              <a:t>Use remaining groups as the training dataset</a:t>
            </a:r>
            <a:endParaRPr lang="en-US" b="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US" b="0" dirty="0">
                <a:solidFill>
                  <a:srgbClr val="000000"/>
                </a:solidFill>
                <a:effectLst/>
                <a:latin typeface="Verdana" panose="020B0604030504040204" pitchFamily="34" charset="0"/>
              </a:rPr>
              <a:t>Fit the model on the training set and evaluate the performance of the model using the test set.</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39"/>
            <a:ext cx="8229600" cy="9998093"/>
          </a:xfrm>
        </p:spPr>
        <p:txBody>
          <a:bodyPr>
            <a:normAutofit/>
          </a:bodyPr>
          <a:lstStyle/>
          <a:p>
            <a:r>
              <a:rPr lang="en-US" sz="1800" b="0" i="0" dirty="0">
                <a:solidFill>
                  <a:srgbClr val="000000"/>
                </a:solidFill>
                <a:effectLst/>
                <a:latin typeface="Verdana" panose="020B0604030504040204" pitchFamily="34" charset="0"/>
              </a:rPr>
              <a:t>Let's take an example of 5-folds cross-validation. So, the dataset is grouped into 5 folds. On 1</a:t>
            </a:r>
            <a:r>
              <a:rPr lang="en-US" sz="1800" b="0" i="0" baseline="30000" dirty="0">
                <a:solidFill>
                  <a:srgbClr val="000000"/>
                </a:solidFill>
                <a:effectLst/>
                <a:latin typeface="Verdana" panose="020B0604030504040204" pitchFamily="34" charset="0"/>
              </a:rPr>
              <a:t>st</a:t>
            </a:r>
            <a:r>
              <a:rPr lang="en-US" sz="1800" b="0" i="0" dirty="0">
                <a:solidFill>
                  <a:srgbClr val="000000"/>
                </a:solidFill>
                <a:effectLst/>
                <a:latin typeface="Verdana" panose="020B0604030504040204" pitchFamily="34" charset="0"/>
              </a:rPr>
              <a:t> iteration, the first fold is reserved for test the model, and rest are used to train the model. On 2</a:t>
            </a:r>
            <a:r>
              <a:rPr lang="en-US" sz="1800" b="0" i="0" baseline="30000" dirty="0">
                <a:solidFill>
                  <a:srgbClr val="000000"/>
                </a:solidFill>
                <a:effectLst/>
                <a:latin typeface="Verdana" panose="020B0604030504040204" pitchFamily="34" charset="0"/>
              </a:rPr>
              <a:t>nd</a:t>
            </a:r>
            <a:r>
              <a:rPr lang="en-US" sz="1800" b="0" i="0" dirty="0">
                <a:solidFill>
                  <a:srgbClr val="000000"/>
                </a:solidFill>
                <a:effectLst/>
                <a:latin typeface="Verdana" panose="020B0604030504040204" pitchFamily="34" charset="0"/>
              </a:rPr>
              <a:t> iteration, the second fold is used to test the model, and rest are used to train the model. This process will continue until each fold is not used for the test fold.</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IN" sz="1800" dirty="0"/>
          </a:p>
        </p:txBody>
      </p:sp>
      <p:pic>
        <p:nvPicPr>
          <p:cNvPr id="1026" name="Picture 2" descr="Cross-Validation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324100"/>
            <a:ext cx="7620000" cy="3409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4B"/>
                </a:solidFill>
                <a:effectLst/>
                <a:latin typeface="erdana"/>
              </a:rPr>
              <a:t>Stratified k-fold cross-validation</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6336704"/>
          </a:xfrm>
        </p:spPr>
        <p:txBody>
          <a:bodyPr>
            <a:normAutofit/>
          </a:bodyPr>
          <a:lstStyle/>
          <a:p>
            <a:r>
              <a:rPr lang="en-US" sz="1800" b="0" i="0" dirty="0">
                <a:solidFill>
                  <a:srgbClr val="000000"/>
                </a:solidFill>
                <a:effectLst/>
                <a:latin typeface="Verdana" panose="020B0604030504040204" pitchFamily="34" charset="0"/>
              </a:rPr>
              <a:t>This technique is similar to k-fold cross-validation with some little changes. This approach works on stratification concept, it is a process of rearranging the data to ensure that each fold or group is a good representative of the complete dataset. To deal with the bias and variance, it is one of the best approaches.</a:t>
            </a:r>
            <a:endParaRPr lang="en-US" sz="1800" b="0" i="0" dirty="0">
              <a:solidFill>
                <a:srgbClr val="000000"/>
              </a:solidFill>
              <a:effectLst/>
              <a:latin typeface="Verdana" panose="020B0604030504040204" pitchFamily="34" charset="0"/>
            </a:endParaRPr>
          </a:p>
          <a:p>
            <a:endParaRPr lang="en-US" sz="2400" dirty="0">
              <a:solidFill>
                <a:srgbClr val="000000"/>
              </a:solidFill>
              <a:latin typeface="Verdana" panose="020B0604030504040204" pitchFamily="34" charset="0"/>
            </a:endParaRPr>
          </a:p>
          <a:p>
            <a:r>
              <a:rPr lang="en-US" sz="2400" b="0" i="0" dirty="0">
                <a:solidFill>
                  <a:srgbClr val="000000"/>
                </a:solidFill>
                <a:effectLst/>
                <a:latin typeface="Verdana" panose="020B0604030504040204" pitchFamily="34" charset="0"/>
              </a:rPr>
              <a:t>It can be understood with an example of housing prices, such that the price of some houses can be much high than other houses. To tackle such situations, a stratified k-fold cross-validation technique is useful.</a:t>
            </a:r>
            <a:endParaRPr lang="en-IN" sz="2400"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552728"/>
          </a:xfrm>
        </p:spPr>
        <p:txBody>
          <a:bodyPr>
            <a:normAutofit/>
          </a:bodyPr>
          <a:lstStyle/>
          <a:p>
            <a:r>
              <a:rPr lang="en-IN" sz="1800" dirty="0"/>
              <a:t>from </a:t>
            </a:r>
            <a:r>
              <a:rPr lang="en-IN" sz="1800" dirty="0" err="1"/>
              <a:t>sklearn.linear_model</a:t>
            </a:r>
            <a:r>
              <a:rPr lang="en-IN" sz="1800" dirty="0"/>
              <a:t> import </a:t>
            </a:r>
            <a:r>
              <a:rPr lang="en-IN" sz="1800" dirty="0" err="1"/>
              <a:t>LogisticRegression</a:t>
            </a:r>
            <a:endParaRPr lang="en-IN" sz="1800" dirty="0"/>
          </a:p>
          <a:p>
            <a:r>
              <a:rPr lang="en-IN" sz="1800" dirty="0"/>
              <a:t>from </a:t>
            </a:r>
            <a:r>
              <a:rPr lang="en-IN" sz="1800" dirty="0" err="1"/>
              <a:t>sklearn.svm</a:t>
            </a:r>
            <a:r>
              <a:rPr lang="en-IN" sz="1800" dirty="0"/>
              <a:t> import SVC</a:t>
            </a:r>
            <a:endParaRPr lang="en-IN" sz="1800" dirty="0"/>
          </a:p>
          <a:p>
            <a:r>
              <a:rPr lang="en-IN" sz="1800" dirty="0"/>
              <a:t>from </a:t>
            </a:r>
            <a:r>
              <a:rPr lang="en-IN" sz="1800" dirty="0" err="1"/>
              <a:t>sklearn.ensemble</a:t>
            </a:r>
            <a:r>
              <a:rPr lang="en-IN" sz="1800" dirty="0"/>
              <a:t> import </a:t>
            </a:r>
            <a:r>
              <a:rPr lang="en-IN" sz="1800" dirty="0" err="1"/>
              <a:t>RandomForestClassifier</a:t>
            </a:r>
            <a:endParaRPr lang="en-IN" sz="1800" dirty="0"/>
          </a:p>
          <a:p>
            <a:r>
              <a:rPr lang="en-IN" sz="1800" dirty="0"/>
              <a:t>import </a:t>
            </a:r>
            <a:r>
              <a:rPr lang="en-IN" sz="1800" dirty="0" err="1"/>
              <a:t>numpy</a:t>
            </a:r>
            <a:r>
              <a:rPr lang="en-IN" sz="1800" dirty="0"/>
              <a:t> as np</a:t>
            </a:r>
            <a:endParaRPr lang="en-IN" sz="1800" dirty="0"/>
          </a:p>
          <a:p>
            <a:r>
              <a:rPr lang="en-IN" sz="1800" dirty="0"/>
              <a:t>from </a:t>
            </a:r>
            <a:r>
              <a:rPr lang="en-IN" sz="1800" dirty="0" err="1"/>
              <a:t>sklearn.datasets</a:t>
            </a:r>
            <a:r>
              <a:rPr lang="en-IN" sz="1800" dirty="0"/>
              <a:t> import </a:t>
            </a:r>
            <a:r>
              <a:rPr lang="en-IN" sz="1800" dirty="0" err="1"/>
              <a:t>load_digits</a:t>
            </a:r>
            <a:endParaRPr lang="en-IN" sz="1800" dirty="0"/>
          </a:p>
          <a:p>
            <a:r>
              <a:rPr lang="en-IN" sz="1800" dirty="0"/>
              <a:t>import </a:t>
            </a:r>
            <a:r>
              <a:rPr lang="en-IN" sz="1800" dirty="0" err="1"/>
              <a:t>matplotlib.pyplot</a:t>
            </a:r>
            <a:r>
              <a:rPr lang="en-IN" sz="1800" dirty="0"/>
              <a:t> as </a:t>
            </a:r>
            <a:r>
              <a:rPr lang="en-IN" sz="1800" dirty="0" err="1"/>
              <a:t>plt</a:t>
            </a:r>
            <a:endParaRPr lang="en-IN" sz="1800" dirty="0"/>
          </a:p>
          <a:p>
            <a:r>
              <a:rPr lang="en-IN" sz="1800" dirty="0"/>
              <a:t>digits = </a:t>
            </a:r>
            <a:r>
              <a:rPr lang="en-IN" sz="1800" dirty="0" err="1"/>
              <a:t>load_digits</a:t>
            </a:r>
            <a:r>
              <a:rPr lang="en-IN" sz="1800" dirty="0"/>
              <a:t>()</a:t>
            </a:r>
            <a:endParaRPr lang="en-IN" sz="1800" dirty="0"/>
          </a:p>
          <a:p>
            <a:r>
              <a:rPr lang="en-IN" sz="1800" dirty="0"/>
              <a:t>from </a:t>
            </a:r>
            <a:r>
              <a:rPr lang="en-IN" sz="1800" dirty="0" err="1"/>
              <a:t>sklearn.model_selection</a:t>
            </a:r>
            <a:r>
              <a:rPr lang="en-IN" sz="1800" dirty="0"/>
              <a:t> import </a:t>
            </a:r>
            <a:r>
              <a:rPr lang="en-IN" sz="1800" dirty="0" err="1"/>
              <a:t>train_test_split</a:t>
            </a:r>
            <a:endParaRPr lang="en-IN" sz="1800" dirty="0"/>
          </a:p>
          <a:p>
            <a:r>
              <a:rPr lang="en-IN" sz="1800" dirty="0" err="1"/>
              <a:t>X_train</a:t>
            </a:r>
            <a:r>
              <a:rPr lang="en-IN" sz="1800" dirty="0"/>
              <a:t>, </a:t>
            </a:r>
            <a:r>
              <a:rPr lang="en-IN" sz="1800" dirty="0" err="1"/>
              <a:t>X_test</a:t>
            </a:r>
            <a:r>
              <a:rPr lang="en-IN" sz="1800" dirty="0"/>
              <a:t>, </a:t>
            </a:r>
            <a:r>
              <a:rPr lang="en-IN" sz="1800" dirty="0" err="1"/>
              <a:t>y_train</a:t>
            </a:r>
            <a:r>
              <a:rPr lang="en-IN" sz="1800" dirty="0"/>
              <a:t>, </a:t>
            </a:r>
            <a:r>
              <a:rPr lang="en-IN" sz="1800" dirty="0" err="1"/>
              <a:t>y_test</a:t>
            </a:r>
            <a:r>
              <a:rPr lang="en-IN" sz="1800" dirty="0"/>
              <a:t> = </a:t>
            </a:r>
            <a:r>
              <a:rPr lang="en-IN" sz="1800" dirty="0" err="1"/>
              <a:t>train_test_split</a:t>
            </a:r>
            <a:r>
              <a:rPr lang="en-IN" sz="1800" dirty="0"/>
              <a:t>(</a:t>
            </a:r>
            <a:r>
              <a:rPr lang="en-IN" sz="1800" dirty="0" err="1"/>
              <a:t>digits.data,digits.target,test_size</a:t>
            </a:r>
            <a:r>
              <a:rPr lang="en-IN" sz="1800" dirty="0"/>
              <a:t>=0.3)</a:t>
            </a:r>
            <a:endParaRPr lang="en-IN" sz="1800" dirty="0"/>
          </a:p>
          <a:p>
            <a:endParaRPr lang="en-IN" sz="1800" dirty="0"/>
          </a:p>
          <a:p>
            <a:r>
              <a:rPr lang="en-IN" sz="1800" dirty="0"/>
              <a:t>from </a:t>
            </a:r>
            <a:r>
              <a:rPr lang="en-IN" sz="1800" dirty="0" err="1"/>
              <a:t>sklearn.model_selection</a:t>
            </a:r>
            <a:r>
              <a:rPr lang="en-IN" sz="1800" dirty="0"/>
              <a:t> import </a:t>
            </a:r>
            <a:r>
              <a:rPr lang="en-IN" sz="1800" dirty="0" err="1"/>
              <a:t>KFold</a:t>
            </a:r>
            <a:endParaRPr lang="en-IN" sz="1800" dirty="0"/>
          </a:p>
          <a:p>
            <a:r>
              <a:rPr lang="en-IN" sz="1800" dirty="0" err="1"/>
              <a:t>kf</a:t>
            </a:r>
            <a:r>
              <a:rPr lang="en-IN" sz="1800" dirty="0"/>
              <a:t> = </a:t>
            </a:r>
            <a:r>
              <a:rPr lang="en-IN" sz="1800" dirty="0" err="1"/>
              <a:t>KFold</a:t>
            </a:r>
            <a:r>
              <a:rPr lang="en-IN" sz="1800" dirty="0"/>
              <a:t>(</a:t>
            </a:r>
            <a:r>
              <a:rPr lang="en-IN" sz="1800" dirty="0" err="1"/>
              <a:t>n_splits</a:t>
            </a:r>
            <a:r>
              <a:rPr lang="en-IN" sz="1800" dirty="0"/>
              <a:t>=3)</a:t>
            </a:r>
            <a:endParaRPr lang="en-IN" sz="1800" dirty="0"/>
          </a:p>
          <a:p>
            <a:r>
              <a:rPr lang="en-IN" sz="1800" dirty="0" err="1"/>
              <a:t>Kf</a:t>
            </a:r>
            <a:endParaRPr lang="en-IN" sz="1800" dirty="0"/>
          </a:p>
          <a:p>
            <a:endParaRPr lang="en-IN" sz="1800" dirty="0"/>
          </a:p>
          <a:p>
            <a:r>
              <a:rPr lang="en-IN" sz="1800" dirty="0"/>
              <a:t>def </a:t>
            </a:r>
            <a:r>
              <a:rPr lang="en-IN" sz="1800" dirty="0" err="1"/>
              <a:t>get_score</a:t>
            </a:r>
            <a:r>
              <a:rPr lang="en-IN" sz="1800" dirty="0"/>
              <a:t>(model, </a:t>
            </a:r>
            <a:r>
              <a:rPr lang="en-IN" sz="1800" dirty="0" err="1"/>
              <a:t>X_train</a:t>
            </a:r>
            <a:r>
              <a:rPr lang="en-IN" sz="1800" dirty="0"/>
              <a:t>, </a:t>
            </a:r>
            <a:r>
              <a:rPr lang="en-IN" sz="1800" dirty="0" err="1"/>
              <a:t>X_test</a:t>
            </a:r>
            <a:r>
              <a:rPr lang="en-IN" sz="1800" dirty="0"/>
              <a:t>, </a:t>
            </a:r>
            <a:r>
              <a:rPr lang="en-IN" sz="1800" dirty="0" err="1"/>
              <a:t>y_train</a:t>
            </a:r>
            <a:r>
              <a:rPr lang="en-IN" sz="1800" dirty="0"/>
              <a:t>, </a:t>
            </a:r>
            <a:r>
              <a:rPr lang="en-IN" sz="1800" dirty="0" err="1"/>
              <a:t>y_test</a:t>
            </a:r>
            <a:r>
              <a:rPr lang="en-IN" sz="1800" dirty="0"/>
              <a:t>):</a:t>
            </a:r>
            <a:endParaRPr lang="en-IN" sz="1800" dirty="0"/>
          </a:p>
          <a:p>
            <a:r>
              <a:rPr lang="en-IN" sz="1800" dirty="0"/>
              <a:t>    </a:t>
            </a:r>
            <a:r>
              <a:rPr lang="en-IN" sz="1800" dirty="0" err="1"/>
              <a:t>model.fit</a:t>
            </a:r>
            <a:r>
              <a:rPr lang="en-IN" sz="1800" dirty="0"/>
              <a:t>(</a:t>
            </a:r>
            <a:r>
              <a:rPr lang="en-IN" sz="1800" dirty="0" err="1"/>
              <a:t>X_train</a:t>
            </a:r>
            <a:r>
              <a:rPr lang="en-IN" sz="1800" dirty="0"/>
              <a:t>, </a:t>
            </a:r>
            <a:r>
              <a:rPr lang="en-IN" sz="1800" dirty="0" err="1"/>
              <a:t>y_train</a:t>
            </a:r>
            <a:r>
              <a:rPr lang="en-IN" sz="1800" dirty="0"/>
              <a:t>)</a:t>
            </a:r>
            <a:endParaRPr lang="en-IN" sz="1800" dirty="0"/>
          </a:p>
          <a:p>
            <a:r>
              <a:rPr lang="en-IN" sz="1800" dirty="0"/>
              <a:t>    return </a:t>
            </a:r>
            <a:r>
              <a:rPr lang="en-IN" sz="1800" dirty="0" err="1"/>
              <a:t>model.score</a:t>
            </a:r>
            <a:r>
              <a:rPr lang="en-IN" sz="1800" dirty="0"/>
              <a:t>(</a:t>
            </a:r>
            <a:r>
              <a:rPr lang="en-IN" sz="1800" dirty="0" err="1"/>
              <a:t>X_test</a:t>
            </a:r>
            <a:r>
              <a:rPr lang="en-IN" sz="1800" dirty="0"/>
              <a:t>, </a:t>
            </a:r>
            <a:r>
              <a:rPr lang="en-IN" sz="1800" dirty="0" err="1"/>
              <a:t>y_test</a:t>
            </a:r>
            <a:r>
              <a:rPr lang="en-IN" sz="1800" dirty="0"/>
              <a:t>)</a:t>
            </a:r>
            <a:endParaRPr lang="en-IN" sz="1800" dirty="0"/>
          </a:p>
          <a:p>
            <a:endParaRPr lang="en-IN" sz="1800" dirty="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188913"/>
            <a:ext cx="8229600" cy="6553200"/>
          </a:xfrm>
        </p:spPr>
        <p:txBody>
          <a:bodyPr/>
          <a:lstStyle/>
          <a:p>
            <a:r>
              <a:rPr lang="en-IN" sz="1800" dirty="0"/>
              <a:t>from </a:t>
            </a:r>
            <a:r>
              <a:rPr lang="en-IN" sz="1800" dirty="0" err="1"/>
              <a:t>sklearn.model_selection</a:t>
            </a:r>
            <a:r>
              <a:rPr lang="en-IN" sz="1800" dirty="0"/>
              <a:t> import </a:t>
            </a:r>
            <a:r>
              <a:rPr lang="en-IN" sz="1800" dirty="0" err="1"/>
              <a:t>StratifiedKFold</a:t>
            </a:r>
            <a:endParaRPr lang="en-IN" sz="1800" dirty="0"/>
          </a:p>
          <a:p>
            <a:r>
              <a:rPr lang="en-IN" sz="1800" dirty="0"/>
              <a:t>folds = </a:t>
            </a:r>
            <a:r>
              <a:rPr lang="en-IN" sz="1800" dirty="0" err="1"/>
              <a:t>StratifiedKFold</a:t>
            </a:r>
            <a:r>
              <a:rPr lang="en-IN" sz="1800" dirty="0"/>
              <a:t>(</a:t>
            </a:r>
            <a:r>
              <a:rPr lang="en-IN" sz="1800" dirty="0" err="1"/>
              <a:t>n_splits</a:t>
            </a:r>
            <a:r>
              <a:rPr lang="en-IN" sz="1800" dirty="0"/>
              <a:t>=3)</a:t>
            </a:r>
            <a:endParaRPr lang="en-IN" sz="1800" dirty="0"/>
          </a:p>
          <a:p>
            <a:endParaRPr lang="en-IN" sz="1800" dirty="0"/>
          </a:p>
          <a:p>
            <a:r>
              <a:rPr lang="en-IN" sz="1800" dirty="0" err="1"/>
              <a:t>scores_logistic</a:t>
            </a:r>
            <a:r>
              <a:rPr lang="en-IN" sz="1800" dirty="0"/>
              <a:t> = []</a:t>
            </a:r>
            <a:endParaRPr lang="en-IN" sz="1800" dirty="0"/>
          </a:p>
          <a:p>
            <a:r>
              <a:rPr lang="en-IN" sz="1800" dirty="0" err="1"/>
              <a:t>scores_svm</a:t>
            </a:r>
            <a:r>
              <a:rPr lang="en-IN" sz="1800" dirty="0"/>
              <a:t> = []</a:t>
            </a:r>
            <a:endParaRPr lang="en-IN" sz="1800" dirty="0"/>
          </a:p>
          <a:p>
            <a:r>
              <a:rPr lang="en-IN" sz="1800" dirty="0" err="1"/>
              <a:t>scores_rf</a:t>
            </a:r>
            <a:r>
              <a:rPr lang="en-IN" sz="1800" dirty="0"/>
              <a:t> = []</a:t>
            </a:r>
            <a:endParaRPr lang="en-IN" sz="1800" dirty="0"/>
          </a:p>
          <a:p>
            <a:r>
              <a:rPr lang="en-IN" sz="1800" dirty="0"/>
              <a:t>for </a:t>
            </a:r>
            <a:r>
              <a:rPr lang="en-IN" sz="1800" dirty="0" err="1"/>
              <a:t>train_index</a:t>
            </a:r>
            <a:r>
              <a:rPr lang="en-IN" sz="1800" dirty="0"/>
              <a:t>, </a:t>
            </a:r>
            <a:r>
              <a:rPr lang="en-IN" sz="1800" dirty="0" err="1"/>
              <a:t>test_index</a:t>
            </a:r>
            <a:r>
              <a:rPr lang="en-IN" sz="1800" dirty="0"/>
              <a:t> in </a:t>
            </a:r>
            <a:r>
              <a:rPr lang="en-IN" sz="1800" dirty="0" err="1"/>
              <a:t>folds.split</a:t>
            </a:r>
            <a:r>
              <a:rPr lang="en-IN" sz="1800" dirty="0"/>
              <a:t>(</a:t>
            </a:r>
            <a:r>
              <a:rPr lang="en-IN" sz="1800" dirty="0" err="1"/>
              <a:t>digits.data,digits.target</a:t>
            </a:r>
            <a:r>
              <a:rPr lang="en-IN" sz="1800" dirty="0"/>
              <a:t>):</a:t>
            </a:r>
            <a:endParaRPr lang="en-IN" sz="1800" dirty="0"/>
          </a:p>
          <a:p>
            <a:r>
              <a:rPr lang="en-IN" sz="1800" dirty="0"/>
              <a:t>    </a:t>
            </a:r>
            <a:r>
              <a:rPr lang="en-IN" sz="1800" dirty="0" err="1"/>
              <a:t>X_train</a:t>
            </a:r>
            <a:r>
              <a:rPr lang="en-IN" sz="1800" dirty="0"/>
              <a:t>, </a:t>
            </a:r>
            <a:r>
              <a:rPr lang="en-IN" sz="1800" dirty="0" err="1"/>
              <a:t>X_test</a:t>
            </a:r>
            <a:r>
              <a:rPr lang="en-IN" sz="1800" dirty="0"/>
              <a:t>, </a:t>
            </a:r>
            <a:r>
              <a:rPr lang="en-IN" sz="1800" dirty="0" err="1"/>
              <a:t>y_train</a:t>
            </a:r>
            <a:r>
              <a:rPr lang="en-IN" sz="1800" dirty="0"/>
              <a:t>, </a:t>
            </a:r>
            <a:r>
              <a:rPr lang="en-IN" sz="1800" dirty="0" err="1"/>
              <a:t>y_test</a:t>
            </a:r>
            <a:r>
              <a:rPr lang="en-IN" sz="1800" dirty="0"/>
              <a:t> = </a:t>
            </a:r>
            <a:r>
              <a:rPr lang="en-IN" sz="1800" dirty="0" err="1"/>
              <a:t>digits.data</a:t>
            </a:r>
            <a:r>
              <a:rPr lang="en-IN" sz="1800" dirty="0"/>
              <a:t>[</a:t>
            </a:r>
            <a:r>
              <a:rPr lang="en-IN" sz="1800" dirty="0" err="1"/>
              <a:t>train_index</a:t>
            </a:r>
            <a:r>
              <a:rPr lang="en-IN" sz="1800" dirty="0"/>
              <a:t>], </a:t>
            </a:r>
            <a:r>
              <a:rPr lang="en-IN" sz="1800" dirty="0" err="1"/>
              <a:t>digits.data</a:t>
            </a:r>
            <a:r>
              <a:rPr lang="en-IN" sz="1800" dirty="0"/>
              <a:t>[</a:t>
            </a:r>
            <a:r>
              <a:rPr lang="en-IN" sz="1800" dirty="0" err="1"/>
              <a:t>test_index</a:t>
            </a:r>
            <a:r>
              <a:rPr lang="en-IN" sz="1800" dirty="0"/>
              <a:t>], \</a:t>
            </a:r>
            <a:endParaRPr lang="en-IN" sz="1800" dirty="0"/>
          </a:p>
          <a:p>
            <a:r>
              <a:rPr lang="en-IN" sz="1800" dirty="0"/>
              <a:t>                                       </a:t>
            </a:r>
            <a:r>
              <a:rPr lang="en-IN" sz="1800" dirty="0" err="1"/>
              <a:t>digits.target</a:t>
            </a:r>
            <a:r>
              <a:rPr lang="en-IN" sz="1800" dirty="0"/>
              <a:t>[</a:t>
            </a:r>
            <a:r>
              <a:rPr lang="en-IN" sz="1800" dirty="0" err="1"/>
              <a:t>train_index</a:t>
            </a:r>
            <a:r>
              <a:rPr lang="en-IN" sz="1800" dirty="0"/>
              <a:t>], </a:t>
            </a:r>
            <a:r>
              <a:rPr lang="en-IN" sz="1800" dirty="0" err="1"/>
              <a:t>digits.target</a:t>
            </a:r>
            <a:r>
              <a:rPr lang="en-IN" sz="1800" dirty="0"/>
              <a:t>[</a:t>
            </a:r>
            <a:r>
              <a:rPr lang="en-IN" sz="1800" dirty="0" err="1"/>
              <a:t>test_index</a:t>
            </a:r>
            <a:r>
              <a:rPr lang="en-IN" sz="1800" dirty="0"/>
              <a:t>]</a:t>
            </a:r>
            <a:endParaRPr lang="en-IN" sz="1800" dirty="0"/>
          </a:p>
          <a:p>
            <a:r>
              <a:rPr lang="en-IN" sz="1800" dirty="0"/>
              <a:t>    </a:t>
            </a:r>
            <a:r>
              <a:rPr lang="en-IN" sz="1800" dirty="0" err="1"/>
              <a:t>scores_logistic.append</a:t>
            </a:r>
            <a:r>
              <a:rPr lang="en-IN" sz="1800" dirty="0"/>
              <a:t>(</a:t>
            </a:r>
            <a:r>
              <a:rPr lang="en-IN" sz="1800" dirty="0" err="1"/>
              <a:t>get_score</a:t>
            </a:r>
            <a:r>
              <a:rPr lang="en-IN" sz="1800" dirty="0"/>
              <a:t>(</a:t>
            </a:r>
            <a:r>
              <a:rPr lang="en-IN" sz="1800" dirty="0" err="1"/>
              <a:t>LogisticRegression</a:t>
            </a:r>
            <a:r>
              <a:rPr lang="en-IN" sz="1800" dirty="0"/>
              <a:t>(), </a:t>
            </a:r>
            <a:r>
              <a:rPr lang="en-IN" sz="1800" dirty="0" err="1"/>
              <a:t>X_train</a:t>
            </a:r>
            <a:r>
              <a:rPr lang="en-IN" sz="1800" dirty="0"/>
              <a:t>, </a:t>
            </a:r>
            <a:r>
              <a:rPr lang="en-IN" sz="1800" dirty="0" err="1"/>
              <a:t>X_test</a:t>
            </a:r>
            <a:r>
              <a:rPr lang="en-IN" sz="1800" dirty="0"/>
              <a:t>, </a:t>
            </a:r>
            <a:r>
              <a:rPr lang="en-IN" sz="1800" dirty="0" err="1"/>
              <a:t>y_train</a:t>
            </a:r>
            <a:r>
              <a:rPr lang="en-IN" sz="1800" dirty="0"/>
              <a:t>, </a:t>
            </a:r>
            <a:r>
              <a:rPr lang="en-IN" sz="1800" dirty="0" err="1"/>
              <a:t>y_test</a:t>
            </a:r>
            <a:r>
              <a:rPr lang="en-IN" sz="1800" dirty="0"/>
              <a:t>))</a:t>
            </a:r>
            <a:endParaRPr lang="en-IN" sz="1800" dirty="0"/>
          </a:p>
          <a:p>
            <a:r>
              <a:rPr lang="en-IN" sz="1800" dirty="0"/>
              <a:t>    </a:t>
            </a:r>
            <a:r>
              <a:rPr lang="en-IN" sz="1800" dirty="0" err="1"/>
              <a:t>scores_svm.append</a:t>
            </a:r>
            <a:r>
              <a:rPr lang="en-IN" sz="1800" dirty="0"/>
              <a:t>(</a:t>
            </a:r>
            <a:r>
              <a:rPr lang="en-IN" sz="1800" dirty="0" err="1"/>
              <a:t>get_score</a:t>
            </a:r>
            <a:r>
              <a:rPr lang="en-IN" sz="1800" dirty="0"/>
              <a:t>(SVC(),</a:t>
            </a:r>
            <a:r>
              <a:rPr lang="en-IN" sz="1800" dirty="0" err="1"/>
              <a:t>X_train,X_test,y_train,y_test</a:t>
            </a:r>
            <a:r>
              <a:rPr lang="en-IN" sz="1800" dirty="0"/>
              <a:t>))</a:t>
            </a:r>
            <a:endParaRPr lang="en-IN" sz="1800" dirty="0"/>
          </a:p>
          <a:p>
            <a:r>
              <a:rPr lang="en-IN" sz="1800" dirty="0"/>
              <a:t>       </a:t>
            </a:r>
            <a:r>
              <a:rPr lang="en-IN" sz="1800" dirty="0" err="1"/>
              <a:t>scores_rf.append</a:t>
            </a:r>
            <a:r>
              <a:rPr lang="en-IN" sz="1800" dirty="0"/>
              <a:t>(</a:t>
            </a:r>
            <a:r>
              <a:rPr lang="en-IN" sz="1800" dirty="0" err="1"/>
              <a:t>get_score</a:t>
            </a:r>
            <a:r>
              <a:rPr lang="en-IN" sz="1800" dirty="0"/>
              <a:t>(</a:t>
            </a:r>
            <a:r>
              <a:rPr lang="en-IN" sz="1800" dirty="0" err="1"/>
              <a:t>RandomForestClassifier</a:t>
            </a:r>
            <a:r>
              <a:rPr lang="en-IN" sz="1800" dirty="0"/>
              <a:t>(</a:t>
            </a:r>
            <a:r>
              <a:rPr lang="en-IN" sz="1800" dirty="0" err="1"/>
              <a:t>n_estimators</a:t>
            </a:r>
            <a:r>
              <a:rPr lang="en-IN" sz="1800" dirty="0"/>
              <a:t>=40),</a:t>
            </a:r>
            <a:r>
              <a:rPr lang="en-IN" sz="1800" dirty="0" err="1"/>
              <a:t>X_train,X_test,y_train,y_test</a:t>
            </a:r>
            <a:r>
              <a:rPr lang="en-IN" sz="1800" dirty="0"/>
              <a:t>))</a:t>
            </a:r>
            <a:endParaRPr lang="en-IN" sz="1800" dirty="0"/>
          </a:p>
          <a:p>
            <a:endParaRPr lang="en-IN" sz="1800" dirty="0"/>
          </a:p>
          <a:p>
            <a:r>
              <a:rPr lang="en-US" sz="1800" dirty="0"/>
              <a:t>from </a:t>
            </a:r>
            <a:r>
              <a:rPr lang="en-US" sz="1800" dirty="0" err="1"/>
              <a:t>sklearn.model_selection</a:t>
            </a:r>
            <a:r>
              <a:rPr lang="en-US" sz="1800" dirty="0"/>
              <a:t> import </a:t>
            </a:r>
            <a:r>
              <a:rPr lang="en-US" sz="1800" dirty="0" err="1"/>
              <a:t>cross_val_score</a:t>
            </a:r>
            <a:endParaRPr lang="en-IN" sz="1800" dirty="0"/>
          </a:p>
          <a:p>
            <a:r>
              <a:rPr lang="en-IN" sz="1800" dirty="0" err="1"/>
              <a:t>cross_val_score</a:t>
            </a:r>
            <a:r>
              <a:rPr lang="en-IN" sz="1800" dirty="0"/>
              <a:t>(</a:t>
            </a:r>
            <a:r>
              <a:rPr lang="en-IN" sz="1800" dirty="0" err="1"/>
              <a:t>LogisticRegression</a:t>
            </a:r>
            <a:r>
              <a:rPr lang="en-IN" sz="1800" dirty="0"/>
              <a:t>(),</a:t>
            </a:r>
            <a:r>
              <a:rPr lang="en-IN" sz="1800" dirty="0" err="1"/>
              <a:t>digits.data,digits.target</a:t>
            </a:r>
            <a:r>
              <a:rPr lang="en-IN" sz="1800" dirty="0"/>
              <a:t>)</a:t>
            </a:r>
            <a:endParaRPr lang="en-IN" sz="1800" dirty="0"/>
          </a:p>
          <a:p>
            <a:endParaRPr lang="en-IN" dirty="0"/>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Clustering</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r>
              <a:rPr lang="en-US" sz="1800" b="0" i="0" dirty="0">
                <a:solidFill>
                  <a:srgbClr val="000000"/>
                </a:solidFill>
                <a:effectLst/>
                <a:latin typeface="Verdana" panose="020B0604030504040204" pitchFamily="34" charset="0"/>
              </a:rPr>
              <a:t>Clustering or cluster analysis is a machine learning technique, which groups the </a:t>
            </a:r>
            <a:r>
              <a:rPr lang="en-US" sz="1800" b="0" i="0" dirty="0" err="1">
                <a:solidFill>
                  <a:srgbClr val="000000"/>
                </a:solidFill>
                <a:effectLst/>
                <a:latin typeface="Verdana" panose="020B0604030504040204" pitchFamily="34" charset="0"/>
              </a:rPr>
              <a:t>unlabelled</a:t>
            </a:r>
            <a:r>
              <a:rPr lang="en-US" sz="1800" b="0" i="0" dirty="0">
                <a:solidFill>
                  <a:srgbClr val="000000"/>
                </a:solidFill>
                <a:effectLst/>
                <a:latin typeface="Verdana" panose="020B0604030504040204" pitchFamily="34" charset="0"/>
              </a:rPr>
              <a:t> dataset. It can be defined as </a:t>
            </a:r>
            <a:r>
              <a:rPr lang="en-US" sz="1800" b="1" i="1" dirty="0">
                <a:effectLst/>
                <a:latin typeface="Verdana" panose="020B0604030504040204" pitchFamily="34" charset="0"/>
              </a:rPr>
              <a:t>"A way of grouping the data points into different clusters, consisting of similar data points. The objects with the possible similarities remain in a group that has less or no similarities with another group.“</a:t>
            </a:r>
            <a:endParaRPr lang="en-US" sz="1800" b="1" i="1" dirty="0">
              <a:effectLst/>
              <a:latin typeface="Verdana" panose="020B0604030504040204" pitchFamily="34" charset="0"/>
            </a:endParaRPr>
          </a:p>
          <a:p>
            <a:r>
              <a:rPr lang="en-US" sz="1800" b="0" i="0" dirty="0">
                <a:solidFill>
                  <a:srgbClr val="000000"/>
                </a:solidFill>
                <a:effectLst/>
                <a:latin typeface="Verdana" panose="020B0604030504040204" pitchFamily="34" charset="0"/>
              </a:rPr>
              <a:t>It does it by finding some similar patterns in the </a:t>
            </a:r>
            <a:r>
              <a:rPr lang="en-US" sz="1800" b="0" i="0" dirty="0" err="1">
                <a:solidFill>
                  <a:srgbClr val="000000"/>
                </a:solidFill>
                <a:effectLst/>
                <a:latin typeface="Verdana" panose="020B0604030504040204" pitchFamily="34" charset="0"/>
              </a:rPr>
              <a:t>unlabelled</a:t>
            </a:r>
            <a:r>
              <a:rPr lang="en-US" sz="1800" b="0" i="0" dirty="0">
                <a:solidFill>
                  <a:srgbClr val="000000"/>
                </a:solidFill>
                <a:effectLst/>
                <a:latin typeface="Verdana" panose="020B0604030504040204" pitchFamily="34" charset="0"/>
              </a:rPr>
              <a:t> dataset such as shape, size, color, behavior, etc., and divides them as per the presence and absence of those similar patterns.</a:t>
            </a:r>
            <a:endParaRPr lang="en-US" sz="18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It is an </a:t>
            </a:r>
            <a:r>
              <a:rPr lang="en-US" sz="1600" b="0" i="0" u="none" strike="noStrike" dirty="0">
                <a:solidFill>
                  <a:srgbClr val="008000"/>
                </a:solidFill>
                <a:effectLst/>
                <a:latin typeface="Verdana" panose="020B0604030504040204" pitchFamily="34" charset="0"/>
                <a:hlinkClick r:id="rId1"/>
              </a:rPr>
              <a:t>unsupervised learning</a:t>
            </a:r>
            <a:r>
              <a:rPr lang="en-US" sz="1600" b="0" i="0" dirty="0">
                <a:solidFill>
                  <a:srgbClr val="000000"/>
                </a:solidFill>
                <a:effectLst/>
                <a:latin typeface="Verdana" panose="020B0604030504040204" pitchFamily="34" charset="0"/>
              </a:rPr>
              <a:t> method, hence no supervision is provided to the algorithm, and it deals with the unlabeled dataset.</a:t>
            </a:r>
            <a:endParaRPr lang="en-IN" sz="1600" dirty="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effectLst/>
                <a:latin typeface="Verdana" panose="020B0604030504040204" pitchFamily="34" charset="0"/>
              </a:rPr>
              <a:t>Example</a:t>
            </a:r>
            <a:endParaRPr lang="en-IN" dirty="0"/>
          </a:p>
        </p:txBody>
      </p:sp>
      <p:sp>
        <p:nvSpPr>
          <p:cNvPr id="3" name="Content Placeholder 2"/>
          <p:cNvSpPr>
            <a:spLocks noGrp="1"/>
          </p:cNvSpPr>
          <p:nvPr>
            <p:ph idx="1"/>
          </p:nvPr>
        </p:nvSpPr>
        <p:spPr>
          <a:xfrm>
            <a:off x="457200" y="731838"/>
            <a:ext cx="8229600" cy="5394326"/>
          </a:xfrm>
        </p:spPr>
        <p:txBody>
          <a:bodyPr>
            <a:normAutofit fontScale="85000" lnSpcReduction="10000"/>
          </a:bodyPr>
          <a:lstStyle/>
          <a:p>
            <a:r>
              <a:rPr lang="en-US" b="0" i="0" dirty="0">
                <a:solidFill>
                  <a:srgbClr val="000000"/>
                </a:solidFill>
                <a:effectLst/>
                <a:latin typeface="Verdana" panose="020B0604030504040204" pitchFamily="34" charset="0"/>
              </a:rPr>
              <a:t>Let's understand the clustering technique with the real-world example of Mall: </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When we visit any shopping mall, we can observe that the things with similar usage are grouped together. </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Such as the t-shirts are grouped in one section, and trousers are at other sections, similarly, at vegetable sections, apples, bananas, Mangoes, etc., are grouped in separate sections, so that we can easily find out the things. </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The clustering technique also works in the same way.</a:t>
            </a:r>
            <a:endParaRPr lang="en-IN"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normAutofit/>
          </a:bodyPr>
          <a:lstStyle/>
          <a:p>
            <a:r>
              <a:rPr lang="en-US" sz="1800" b="0" i="0" dirty="0">
                <a:solidFill>
                  <a:srgbClr val="000000"/>
                </a:solidFill>
                <a:effectLst/>
                <a:latin typeface="Verdana" panose="020B0604030504040204" pitchFamily="34" charset="0"/>
              </a:rPr>
              <a:t>Apart from these general usages, it is used by the </a:t>
            </a:r>
            <a:r>
              <a:rPr lang="en-US" sz="1800" b="1" i="0" dirty="0">
                <a:effectLst/>
                <a:latin typeface="Verdana" panose="020B0604030504040204" pitchFamily="34" charset="0"/>
              </a:rPr>
              <a:t>Amazon</a:t>
            </a:r>
            <a:r>
              <a:rPr lang="en-US" sz="1800" b="0" i="0" dirty="0">
                <a:solidFill>
                  <a:srgbClr val="000000"/>
                </a:solidFill>
                <a:effectLst/>
                <a:latin typeface="Verdana" panose="020B0604030504040204" pitchFamily="34" charset="0"/>
              </a:rPr>
              <a:t> in its recommendation system to provide the recommendations as per the past search of products.</a:t>
            </a:r>
            <a:endParaRPr lang="en-US" sz="1800" b="0" i="0" dirty="0">
              <a:solidFill>
                <a:srgbClr val="000000"/>
              </a:solidFill>
              <a:effectLst/>
              <a:latin typeface="Verdana" panose="020B0604030504040204" pitchFamily="34" charset="0"/>
            </a:endParaRPr>
          </a:p>
          <a:p>
            <a:r>
              <a:rPr lang="en-US" sz="1600" b="1" i="0" dirty="0">
                <a:effectLst/>
                <a:latin typeface="Verdana" panose="020B0604030504040204" pitchFamily="34" charset="0"/>
              </a:rPr>
              <a:t>Netflix</a:t>
            </a:r>
            <a:r>
              <a:rPr lang="en-US" sz="1600" b="0" i="0" dirty="0">
                <a:solidFill>
                  <a:srgbClr val="000000"/>
                </a:solidFill>
                <a:effectLst/>
                <a:latin typeface="Verdana" panose="020B0604030504040204" pitchFamily="34" charset="0"/>
              </a:rPr>
              <a:t> also uses this technique to recommend the movies and web-series to its users as per the watch history.</a:t>
            </a:r>
            <a:endParaRPr lang="en-US" sz="1600" b="0" i="0" dirty="0">
              <a:solidFill>
                <a:srgbClr val="000000"/>
              </a:solidFill>
              <a:effectLst/>
              <a:latin typeface="Verdana" panose="020B0604030504040204" pitchFamily="34" charset="0"/>
            </a:endParaRPr>
          </a:p>
          <a:p>
            <a:endParaRPr lang="en-US" sz="1600" dirty="0">
              <a:solidFill>
                <a:srgbClr val="000000"/>
              </a:solidFill>
              <a:latin typeface="Verdana" panose="020B0604030504040204" pitchFamily="34" charset="0"/>
            </a:endParaRPr>
          </a:p>
          <a:p>
            <a:endParaRPr lang="en-US" sz="1600" dirty="0">
              <a:solidFill>
                <a:srgbClr val="000000"/>
              </a:solidFill>
              <a:latin typeface="Verdana" panose="020B0604030504040204" pitchFamily="34" charset="0"/>
            </a:endParaRPr>
          </a:p>
          <a:p>
            <a:endParaRPr lang="en-US" sz="1600" dirty="0">
              <a:solidFill>
                <a:srgbClr val="000000"/>
              </a:solidFill>
              <a:latin typeface="Verdana" panose="020B0604030504040204" pitchFamily="34" charset="0"/>
            </a:endParaRPr>
          </a:p>
          <a:p>
            <a:endParaRPr lang="en-US" sz="1600" dirty="0">
              <a:solidFill>
                <a:srgbClr val="000000"/>
              </a:solidFill>
              <a:latin typeface="Verdana" panose="020B0604030504040204" pitchFamily="34" charset="0"/>
            </a:endParaRPr>
          </a:p>
          <a:p>
            <a:endParaRPr lang="en-IN" sz="1600" dirty="0"/>
          </a:p>
        </p:txBody>
      </p:sp>
      <p:pic>
        <p:nvPicPr>
          <p:cNvPr id="1026" name="Picture 2" descr="Clustering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0750" y="1843088"/>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Clustering in Machine Learning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2000" b="0" i="0" dirty="0">
                <a:solidFill>
                  <a:srgbClr val="333333"/>
                </a:solidFill>
                <a:effectLst/>
                <a:latin typeface="inter-regular"/>
              </a:rPr>
              <a:t>Clustering or cluster analysis is a machine learning technique, which groups the </a:t>
            </a:r>
            <a:r>
              <a:rPr lang="en-US" sz="2000" b="0" i="0" dirty="0" err="1">
                <a:solidFill>
                  <a:srgbClr val="333333"/>
                </a:solidFill>
                <a:effectLst/>
                <a:latin typeface="inter-regular"/>
              </a:rPr>
              <a:t>unlabelled</a:t>
            </a:r>
            <a:r>
              <a:rPr lang="en-US" sz="2000" b="0" i="0" dirty="0">
                <a:solidFill>
                  <a:srgbClr val="333333"/>
                </a:solidFill>
                <a:effectLst/>
                <a:latin typeface="inter-regular"/>
              </a:rPr>
              <a:t> dataset. It can be defined as </a:t>
            </a:r>
            <a:r>
              <a:rPr lang="en-US" sz="2000" b="1" i="1" dirty="0">
                <a:solidFill>
                  <a:srgbClr val="333333"/>
                </a:solidFill>
                <a:effectLst/>
                <a:latin typeface="inter-bold"/>
              </a:rPr>
              <a:t>"A way of grouping the data points into different clusters, consisting of similar data points. The objects with the possible similarities remain in a group that has less or no similarities with another group.“</a:t>
            </a:r>
            <a:endParaRPr lang="en-US" sz="2000" b="1" i="1" dirty="0">
              <a:solidFill>
                <a:srgbClr val="333333"/>
              </a:solidFill>
              <a:effectLst/>
              <a:latin typeface="inter-bold"/>
            </a:endParaRPr>
          </a:p>
          <a:p>
            <a:r>
              <a:rPr lang="en-US" sz="1800" b="0" i="0" dirty="0">
                <a:solidFill>
                  <a:srgbClr val="333333"/>
                </a:solidFill>
                <a:effectLst/>
                <a:latin typeface="inter-regular"/>
              </a:rPr>
              <a:t>It does it by finding some similar patterns in the </a:t>
            </a:r>
            <a:r>
              <a:rPr lang="en-US" sz="1800" b="0" i="0" dirty="0" err="1">
                <a:solidFill>
                  <a:srgbClr val="333333"/>
                </a:solidFill>
                <a:effectLst/>
                <a:latin typeface="inter-regular"/>
              </a:rPr>
              <a:t>unlabelled</a:t>
            </a:r>
            <a:r>
              <a:rPr lang="en-US" sz="1800" b="0" i="0" dirty="0">
                <a:solidFill>
                  <a:srgbClr val="333333"/>
                </a:solidFill>
                <a:effectLst/>
                <a:latin typeface="inter-regular"/>
              </a:rPr>
              <a:t> dataset such as shape, size, color, behavior, etc., and divides them as per the presence and absence of those similar patterns</a:t>
            </a:r>
            <a:r>
              <a:rPr lang="en-US" sz="1200" b="0" i="0" dirty="0">
                <a:solidFill>
                  <a:srgbClr val="333333"/>
                </a:solidFill>
                <a:effectLst/>
                <a:latin typeface="inter-regular"/>
              </a:rPr>
              <a:t>.</a:t>
            </a:r>
            <a:endParaRPr lang="en-US" sz="1200" b="0" i="0" dirty="0">
              <a:solidFill>
                <a:srgbClr val="333333"/>
              </a:solidFill>
              <a:effectLst/>
              <a:latin typeface="inter-regular"/>
            </a:endParaRPr>
          </a:p>
          <a:p>
            <a:r>
              <a:rPr lang="en-US" sz="2000" b="0" i="0" dirty="0">
                <a:solidFill>
                  <a:srgbClr val="333333"/>
                </a:solidFill>
                <a:effectLst/>
                <a:latin typeface="inter-regular"/>
              </a:rPr>
              <a:t>It is an </a:t>
            </a:r>
            <a:r>
              <a:rPr lang="en-US" sz="2000" b="0" i="0" u="none" strike="noStrike" dirty="0">
                <a:solidFill>
                  <a:srgbClr val="008000"/>
                </a:solidFill>
                <a:effectLst/>
                <a:latin typeface="inter-regular"/>
                <a:hlinkClick r:id="rId1"/>
              </a:rPr>
              <a:t>unsupervised learning</a:t>
            </a:r>
            <a:r>
              <a:rPr lang="en-US" sz="2000" b="0" i="0" dirty="0">
                <a:solidFill>
                  <a:srgbClr val="333333"/>
                </a:solidFill>
                <a:effectLst/>
                <a:latin typeface="inter-regular"/>
              </a:rPr>
              <a:t> method, hence no supervision is provided to the algorithm, and it deals with the unlabeled dataset.</a:t>
            </a:r>
            <a:endParaRPr lang="en-US" sz="2000" b="0" i="0" dirty="0">
              <a:solidFill>
                <a:srgbClr val="333333"/>
              </a:solidFill>
              <a:effectLst/>
              <a:latin typeface="inter-regular"/>
            </a:endParaRPr>
          </a:p>
          <a:p>
            <a:r>
              <a:rPr lang="en-US" sz="2000" b="0" i="0" dirty="0">
                <a:solidFill>
                  <a:srgbClr val="333333"/>
                </a:solidFill>
                <a:effectLst/>
                <a:latin typeface="inter-regular"/>
              </a:rPr>
              <a:t>After applying this clustering technique, each cluster or group is provided with a cluster-ID. ML system can use this id to simplify the processing of large and complex datasets.</a:t>
            </a:r>
            <a:endParaRPr lang="en-US" sz="2000" b="0" i="0" dirty="0">
              <a:solidFill>
                <a:srgbClr val="333333"/>
              </a:solidFill>
              <a:effectLst/>
              <a:latin typeface="inter-regular"/>
            </a:endParaRPr>
          </a:p>
          <a:p>
            <a:endParaRPr lang="en-US" sz="2000" dirty="0">
              <a:solidFill>
                <a:srgbClr val="333333"/>
              </a:solidFill>
              <a:latin typeface="inter-regular"/>
            </a:endParaRPr>
          </a:p>
          <a:p>
            <a:r>
              <a:rPr lang="en-US" sz="1800" b="0" i="0" dirty="0">
                <a:solidFill>
                  <a:srgbClr val="333333"/>
                </a:solidFill>
                <a:effectLst/>
                <a:latin typeface="inter-regular"/>
              </a:rPr>
              <a:t>The clustering technique is commonly used for </a:t>
            </a:r>
            <a:r>
              <a:rPr lang="en-US" sz="1800" b="1" i="0" dirty="0">
                <a:solidFill>
                  <a:srgbClr val="333333"/>
                </a:solidFill>
                <a:effectLst/>
                <a:latin typeface="inter-bold"/>
              </a:rPr>
              <a:t>statistical data analysis.</a:t>
            </a:r>
            <a:endParaRPr lang="en-IN" sz="1800"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dirty="0"/>
              <a:t>Example</a:t>
            </a:r>
            <a:endParaRPr lang="en-IN" dirty="0"/>
          </a:p>
        </p:txBody>
      </p:sp>
      <p:sp>
        <p:nvSpPr>
          <p:cNvPr id="3" name="Content Placeholder 2"/>
          <p:cNvSpPr>
            <a:spLocks noGrp="1"/>
          </p:cNvSpPr>
          <p:nvPr>
            <p:ph idx="1"/>
          </p:nvPr>
        </p:nvSpPr>
        <p:spPr>
          <a:xfrm>
            <a:off x="457200" y="836712"/>
            <a:ext cx="8229600" cy="5289451"/>
          </a:xfrm>
        </p:spPr>
        <p:txBody>
          <a:bodyPr>
            <a:normAutofit lnSpcReduction="10000"/>
          </a:bodyPr>
          <a:lstStyle/>
          <a:p>
            <a:r>
              <a:rPr lang="en-US" sz="2000" b="0" i="0" dirty="0">
                <a:solidFill>
                  <a:srgbClr val="333333"/>
                </a:solidFill>
                <a:effectLst/>
                <a:latin typeface="inter-regular"/>
              </a:rPr>
              <a:t>Let's understand the clustering technique with the real-world example of Mall: When we visit any shopping mall, we can observe that the things with similar usage are grouped together.</a:t>
            </a:r>
            <a:endParaRPr lang="en-US" sz="2000" b="0" i="0" dirty="0">
              <a:solidFill>
                <a:srgbClr val="333333"/>
              </a:solidFill>
              <a:effectLst/>
              <a:latin typeface="inter-regular"/>
            </a:endParaRPr>
          </a:p>
          <a:p>
            <a:r>
              <a:rPr lang="en-US" sz="2000" b="0" i="0" dirty="0">
                <a:solidFill>
                  <a:srgbClr val="333333"/>
                </a:solidFill>
                <a:effectLst/>
                <a:latin typeface="inter-regular"/>
              </a:rPr>
              <a:t> Such as the t-shirts are grouped in one section, and trousers are at other sections, similarly, at vegetable sections, apples, bananas, Mangoes, etc., are grouped in separate sections, so that we can easily find out the things.</a:t>
            </a:r>
            <a:endParaRPr lang="en-US" sz="2000" b="0" i="0" dirty="0">
              <a:solidFill>
                <a:srgbClr val="333333"/>
              </a:solidFill>
              <a:effectLst/>
              <a:latin typeface="inter-regular"/>
            </a:endParaRPr>
          </a:p>
          <a:p>
            <a:r>
              <a:rPr lang="en-US" sz="1400" b="0" i="0" dirty="0">
                <a:solidFill>
                  <a:srgbClr val="333333"/>
                </a:solidFill>
                <a:effectLst/>
                <a:latin typeface="inter-regular"/>
              </a:rPr>
              <a:t>The clustering technique also works in the same way. Other examples of clustering are grouping documents according to the topic.</a:t>
            </a:r>
            <a:endParaRPr lang="en-US" sz="2400" dirty="0">
              <a:solidFill>
                <a:srgbClr val="333333"/>
              </a:solidFill>
              <a:latin typeface="inter-regular"/>
            </a:endParaRPr>
          </a:p>
          <a:p>
            <a:pPr algn="just"/>
            <a:r>
              <a:rPr lang="en-US" sz="1400" b="0" i="0" dirty="0">
                <a:solidFill>
                  <a:srgbClr val="333333"/>
                </a:solidFill>
                <a:effectLst/>
                <a:latin typeface="inter-regular"/>
              </a:rPr>
              <a:t>The clustering technique can be widely used in various tasks. Some most common uses of this technique are:</a:t>
            </a:r>
            <a:endParaRPr lang="en-US" sz="1400" b="0" i="0" dirty="0">
              <a:solidFill>
                <a:srgbClr val="333333"/>
              </a:solidFill>
              <a:effectLst/>
              <a:latin typeface="inter-regular"/>
            </a:endParaRPr>
          </a:p>
          <a:p>
            <a:pPr algn="just">
              <a:buFont typeface="Arial" panose="020B0604020202020204" pitchFamily="34" charset="0"/>
              <a:buChar char="•"/>
            </a:pPr>
            <a:r>
              <a:rPr lang="en-US" sz="1400" b="0" i="0" dirty="0">
                <a:solidFill>
                  <a:srgbClr val="000000"/>
                </a:solidFill>
                <a:effectLst/>
                <a:latin typeface="inter-regular"/>
              </a:rPr>
              <a:t>Market Segmentation</a:t>
            </a:r>
            <a:endParaRPr lang="en-US" sz="1400" b="0" i="0" dirty="0">
              <a:solidFill>
                <a:srgbClr val="000000"/>
              </a:solidFill>
              <a:effectLst/>
              <a:latin typeface="inter-regular"/>
            </a:endParaRPr>
          </a:p>
          <a:p>
            <a:pPr algn="just">
              <a:buFont typeface="Arial" panose="020B0604020202020204" pitchFamily="34" charset="0"/>
              <a:buChar char="•"/>
            </a:pPr>
            <a:r>
              <a:rPr lang="en-US" sz="1400" b="0" i="0" dirty="0">
                <a:solidFill>
                  <a:srgbClr val="000000"/>
                </a:solidFill>
                <a:effectLst/>
                <a:latin typeface="inter-regular"/>
              </a:rPr>
              <a:t>Statistical data analysis</a:t>
            </a:r>
            <a:endParaRPr lang="en-US" sz="1400" b="0" i="0" dirty="0">
              <a:solidFill>
                <a:srgbClr val="000000"/>
              </a:solidFill>
              <a:effectLst/>
              <a:latin typeface="inter-regular"/>
            </a:endParaRPr>
          </a:p>
          <a:p>
            <a:pPr algn="just">
              <a:buFont typeface="Arial" panose="020B0604020202020204" pitchFamily="34" charset="0"/>
              <a:buChar char="•"/>
            </a:pPr>
            <a:r>
              <a:rPr lang="en-US" sz="1400" b="0" i="0" dirty="0">
                <a:solidFill>
                  <a:srgbClr val="000000"/>
                </a:solidFill>
                <a:effectLst/>
                <a:latin typeface="inter-regular"/>
              </a:rPr>
              <a:t>Social network analysis</a:t>
            </a:r>
            <a:endParaRPr lang="en-US" sz="1400" b="0" i="0" dirty="0">
              <a:solidFill>
                <a:srgbClr val="000000"/>
              </a:solidFill>
              <a:effectLst/>
              <a:latin typeface="inter-regular"/>
            </a:endParaRPr>
          </a:p>
          <a:p>
            <a:pPr algn="just">
              <a:buFont typeface="Arial" panose="020B0604020202020204" pitchFamily="34" charset="0"/>
              <a:buChar char="•"/>
            </a:pPr>
            <a:r>
              <a:rPr lang="en-US" sz="1400" b="0" i="0" dirty="0">
                <a:solidFill>
                  <a:srgbClr val="000000"/>
                </a:solidFill>
                <a:effectLst/>
                <a:latin typeface="inter-regular"/>
              </a:rPr>
              <a:t>Image segmentation</a:t>
            </a:r>
            <a:endParaRPr lang="en-US" sz="1400" b="0" i="0" dirty="0">
              <a:solidFill>
                <a:srgbClr val="000000"/>
              </a:solidFill>
              <a:effectLst/>
              <a:latin typeface="inter-regular"/>
            </a:endParaRPr>
          </a:p>
          <a:p>
            <a:pPr algn="just">
              <a:buFont typeface="Arial" panose="020B0604020202020204" pitchFamily="34" charset="0"/>
              <a:buChar char="•"/>
            </a:pPr>
            <a:r>
              <a:rPr lang="en-US" sz="1400" b="0" i="0" dirty="0">
                <a:solidFill>
                  <a:srgbClr val="000000"/>
                </a:solidFill>
                <a:effectLst/>
                <a:latin typeface="inter-regular"/>
              </a:rPr>
              <a:t>Anomaly detection, etc.</a:t>
            </a:r>
            <a:endParaRPr lang="en-US" sz="1400" b="0" i="0" dirty="0">
              <a:solidFill>
                <a:srgbClr val="000000"/>
              </a:solidFill>
              <a:effectLst/>
              <a:latin typeface="inter-regular"/>
            </a:endParaRPr>
          </a:p>
          <a:p>
            <a:pPr algn="just">
              <a:buFont typeface="Arial" panose="020B0604020202020204" pitchFamily="34" charset="0"/>
              <a:buChar char="•"/>
            </a:pPr>
            <a:endParaRPr lang="en-US" sz="1400" dirty="0">
              <a:solidFill>
                <a:srgbClr val="000000"/>
              </a:solidFill>
              <a:latin typeface="inter-regular"/>
            </a:endParaRPr>
          </a:p>
          <a:p>
            <a:pPr algn="just">
              <a:buFont typeface="Arial" panose="020B0604020202020204" pitchFamily="34" charset="0"/>
              <a:buChar char="•"/>
            </a:pPr>
            <a:r>
              <a:rPr lang="en-US" sz="1800" b="0" i="0" dirty="0">
                <a:solidFill>
                  <a:srgbClr val="333333"/>
                </a:solidFill>
                <a:effectLst/>
                <a:latin typeface="inter-regular"/>
              </a:rPr>
              <a:t>Apart from these general usages, it is used by the </a:t>
            </a:r>
            <a:r>
              <a:rPr lang="en-US" sz="1800" b="1" i="0" dirty="0">
                <a:solidFill>
                  <a:srgbClr val="333333"/>
                </a:solidFill>
                <a:effectLst/>
                <a:latin typeface="inter-bold"/>
              </a:rPr>
              <a:t>Amazon</a:t>
            </a:r>
            <a:r>
              <a:rPr lang="en-US" sz="1800" b="0" i="0" dirty="0">
                <a:solidFill>
                  <a:srgbClr val="333333"/>
                </a:solidFill>
                <a:effectLst/>
                <a:latin typeface="inter-regular"/>
              </a:rPr>
              <a:t> in its recommendation system to provide the recommendations as per the past search of products. </a:t>
            </a:r>
            <a:r>
              <a:rPr lang="en-US" sz="1800" b="1" i="0" dirty="0">
                <a:solidFill>
                  <a:srgbClr val="333333"/>
                </a:solidFill>
                <a:effectLst/>
                <a:latin typeface="inter-bold"/>
              </a:rPr>
              <a:t>Netflix</a:t>
            </a:r>
            <a:r>
              <a:rPr lang="en-US" sz="1800" b="0" i="0" dirty="0">
                <a:solidFill>
                  <a:srgbClr val="333333"/>
                </a:solidFill>
                <a:effectLst/>
                <a:latin typeface="inter-regular"/>
              </a:rPr>
              <a:t> also uses this technique to recommend the movies and web-series to its users as per the watch history.</a:t>
            </a:r>
            <a:endParaRPr lang="en-US" sz="1800" b="0" i="0" dirty="0">
              <a:solidFill>
                <a:srgbClr val="000000"/>
              </a:solidFill>
              <a:effectLst/>
              <a:latin typeface="inter-regular"/>
            </a:endParaRPr>
          </a:p>
          <a:p>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000000"/>
                </a:solidFill>
                <a:effectLst/>
                <a:latin typeface="Segoe UI" panose="020B0502040204020203" pitchFamily="34" charset="0"/>
              </a:rPr>
              <a:t>Structured Data</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457200" y="548680"/>
            <a:ext cx="8229600" cy="5577483"/>
          </a:xfrm>
        </p:spPr>
        <p:txBody>
          <a:bodyPr/>
          <a:lstStyle/>
          <a:p>
            <a:r>
              <a:rPr lang="en-US" b="0" i="0" dirty="0">
                <a:solidFill>
                  <a:srgbClr val="000000"/>
                </a:solidFill>
                <a:effectLst/>
                <a:latin typeface="Verdana" panose="020B0604030504040204" pitchFamily="34" charset="0"/>
              </a:rPr>
              <a:t>Structured data is organized and easier to work with.</a:t>
            </a:r>
            <a:endParaRPr lang="en-US" b="0" i="0" dirty="0">
              <a:solidFill>
                <a:srgbClr val="000000"/>
              </a:solidFill>
              <a:effectLst/>
              <a:latin typeface="Verdana" panose="020B0604030504040204" pitchFamily="34" charset="0"/>
            </a:endParaRPr>
          </a:p>
          <a:p>
            <a:endParaRPr lang="en-IN" dirty="0"/>
          </a:p>
        </p:txBody>
      </p:sp>
      <p:pic>
        <p:nvPicPr>
          <p:cNvPr id="4" name="Picture 3"/>
          <p:cNvPicPr>
            <a:picLocks noChangeAspect="1"/>
          </p:cNvPicPr>
          <p:nvPr/>
        </p:nvPicPr>
        <p:blipFill>
          <a:blip r:embed="rId1"/>
          <a:stretch>
            <a:fillRect/>
          </a:stretch>
        </p:blipFill>
        <p:spPr>
          <a:xfrm>
            <a:off x="2915816" y="2296477"/>
            <a:ext cx="2505075" cy="22955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r>
              <a:rPr lang="en-IN" dirty="0"/>
              <a:t>Extract elements from second and third row of array a.</a:t>
            </a:r>
            <a:endParaRPr lang="en-IN" dirty="0"/>
          </a:p>
          <a:p>
            <a:r>
              <a:rPr lang="en-IN" dirty="0"/>
              <a:t>a[1:3]</a:t>
            </a:r>
            <a:endParaRPr lang="en-IN" dirty="0"/>
          </a:p>
          <a:p>
            <a:r>
              <a:rPr lang="en-IN" dirty="0"/>
              <a:t>Extract elements from first column of array a.</a:t>
            </a:r>
            <a:endParaRPr lang="en-IN" dirty="0"/>
          </a:p>
          <a:p>
            <a:r>
              <a:rPr lang="en-IN" dirty="0"/>
              <a:t>a[: , 0] -&gt; this means take all the rows </a:t>
            </a:r>
            <a:endParaRPr lang="en-IN" dirty="0"/>
          </a:p>
          <a:p>
            <a:r>
              <a:rPr lang="en-IN" dirty="0"/>
              <a:t>Extract elements from the first row of array a.</a:t>
            </a:r>
            <a:endParaRPr lang="en-IN" dirty="0"/>
          </a:p>
          <a:p>
            <a:r>
              <a:rPr lang="en-IN" dirty="0"/>
              <a:t>a[0, : ]</a:t>
            </a:r>
            <a:endParaRPr lang="en-IN"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000" b="0" i="0" dirty="0">
                <a:solidFill>
                  <a:srgbClr val="333333"/>
                </a:solidFill>
                <a:effectLst/>
                <a:latin typeface="inter-regular"/>
              </a:rPr>
              <a:t>The below diagram explains the working of the clustering algorithm. We can see the different fruits are divided into several groups with similar properties.</a:t>
            </a:r>
            <a:endParaRPr lang="en-US" sz="2000" b="0" i="0" dirty="0">
              <a:solidFill>
                <a:srgbClr val="333333"/>
              </a:solidFill>
              <a:effectLst/>
              <a:latin typeface="inter-regular"/>
            </a:endParaRPr>
          </a:p>
          <a:p>
            <a:endParaRPr lang="en-US" sz="2000" dirty="0">
              <a:solidFill>
                <a:srgbClr val="333333"/>
              </a:solidFill>
              <a:latin typeface="inter-regular"/>
            </a:endParaRPr>
          </a:p>
          <a:p>
            <a:endParaRPr lang="en-IN" sz="2000" dirty="0"/>
          </a:p>
        </p:txBody>
      </p:sp>
      <p:pic>
        <p:nvPicPr>
          <p:cNvPr id="4" name="Picture 3"/>
          <p:cNvPicPr>
            <a:picLocks noChangeAspect="1"/>
          </p:cNvPicPr>
          <p:nvPr/>
        </p:nvPicPr>
        <p:blipFill>
          <a:blip r:embed="rId1"/>
          <a:stretch>
            <a:fillRect/>
          </a:stretch>
        </p:blipFill>
        <p:spPr>
          <a:xfrm>
            <a:off x="2190750" y="1843087"/>
            <a:ext cx="4762500" cy="3171825"/>
          </a:xfrm>
          <a:prstGeom prst="rect">
            <a:avLst/>
          </a:prstGeom>
        </p:spPr>
      </p:pic>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38"/>
                </a:solidFill>
                <a:effectLst/>
                <a:latin typeface="erdana"/>
              </a:rPr>
              <a:t>Types of Clustering Methods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332656"/>
            <a:ext cx="8229600" cy="6336704"/>
          </a:xfrm>
        </p:spPr>
        <p:txBody>
          <a:bodyPr>
            <a:normAutofit/>
          </a:bodyPr>
          <a:lstStyle/>
          <a:p>
            <a:r>
              <a:rPr lang="en-US" sz="2000" b="0" i="0" dirty="0">
                <a:solidFill>
                  <a:srgbClr val="333333"/>
                </a:solidFill>
                <a:effectLst/>
                <a:latin typeface="inter-regular"/>
              </a:rPr>
              <a:t>The clustering methods are broadly divided into </a:t>
            </a:r>
            <a:r>
              <a:rPr lang="en-US" sz="2000" b="1" i="0" dirty="0">
                <a:solidFill>
                  <a:srgbClr val="333333"/>
                </a:solidFill>
                <a:effectLst/>
                <a:latin typeface="inter-bold"/>
              </a:rPr>
              <a:t>Hard clustering</a:t>
            </a:r>
            <a:r>
              <a:rPr lang="en-US" sz="2000" b="0" i="0" dirty="0">
                <a:solidFill>
                  <a:srgbClr val="333333"/>
                </a:solidFill>
                <a:effectLst/>
                <a:latin typeface="inter-regular"/>
              </a:rPr>
              <a:t> (datapoint belongs to only one group) and </a:t>
            </a:r>
            <a:r>
              <a:rPr lang="en-US" sz="2000" b="1" i="0" dirty="0">
                <a:solidFill>
                  <a:srgbClr val="333333"/>
                </a:solidFill>
                <a:effectLst/>
                <a:latin typeface="inter-bold"/>
              </a:rPr>
              <a:t>Soft Clustering</a:t>
            </a:r>
            <a:r>
              <a:rPr lang="en-US" sz="2000" b="0" i="0" dirty="0">
                <a:solidFill>
                  <a:srgbClr val="333333"/>
                </a:solidFill>
                <a:effectLst/>
                <a:latin typeface="inter-regular"/>
              </a:rPr>
              <a:t> (data points can belong to another group also). But there are also other various approaches of Clustering exist. Below are the main clustering methods used in Machine learning:</a:t>
            </a:r>
            <a:endParaRPr lang="en-US" sz="2000" b="0" i="0" dirty="0">
              <a:solidFill>
                <a:srgbClr val="333333"/>
              </a:solidFill>
              <a:effectLst/>
              <a:latin typeface="inter-regular"/>
            </a:endParaRPr>
          </a:p>
          <a:p>
            <a:endParaRPr lang="en-US" sz="2000" dirty="0">
              <a:solidFill>
                <a:srgbClr val="333333"/>
              </a:solidFill>
              <a:latin typeface="inter-regular"/>
            </a:endParaRPr>
          </a:p>
          <a:p>
            <a:pPr algn="just">
              <a:buFont typeface="+mj-lt"/>
              <a:buAutoNum type="arabicPeriod"/>
            </a:pPr>
            <a:r>
              <a:rPr lang="en-US" sz="2000" b="1" i="0" dirty="0">
                <a:solidFill>
                  <a:srgbClr val="000000"/>
                </a:solidFill>
                <a:effectLst/>
                <a:latin typeface="inter-bold"/>
              </a:rPr>
              <a:t>Partitioning Clustering</a:t>
            </a:r>
            <a:endParaRPr lang="en-US" sz="2000" b="0" i="0" dirty="0">
              <a:solidFill>
                <a:srgbClr val="000000"/>
              </a:solidFill>
              <a:effectLst/>
              <a:latin typeface="inter-regular"/>
            </a:endParaRPr>
          </a:p>
          <a:p>
            <a:pPr algn="just">
              <a:buFont typeface="+mj-lt"/>
              <a:buAutoNum type="arabicPeriod"/>
            </a:pPr>
            <a:r>
              <a:rPr lang="en-US" sz="2000" b="1" i="0" dirty="0">
                <a:solidFill>
                  <a:srgbClr val="000000"/>
                </a:solidFill>
                <a:effectLst/>
                <a:latin typeface="inter-bold"/>
              </a:rPr>
              <a:t>Density-Based Clustering</a:t>
            </a:r>
            <a:endParaRPr lang="en-US" sz="2000" b="0" i="0" dirty="0">
              <a:solidFill>
                <a:srgbClr val="000000"/>
              </a:solidFill>
              <a:effectLst/>
              <a:latin typeface="inter-regular"/>
            </a:endParaRPr>
          </a:p>
          <a:p>
            <a:pPr algn="just">
              <a:buFont typeface="+mj-lt"/>
              <a:buAutoNum type="arabicPeriod"/>
            </a:pPr>
            <a:r>
              <a:rPr lang="en-US" sz="2000" b="1" i="0" dirty="0">
                <a:solidFill>
                  <a:srgbClr val="000000"/>
                </a:solidFill>
                <a:effectLst/>
                <a:latin typeface="inter-bold"/>
              </a:rPr>
              <a:t>Distribution Model-Based Clustering</a:t>
            </a:r>
            <a:endParaRPr lang="en-US" sz="2000" b="0" i="0" dirty="0">
              <a:solidFill>
                <a:srgbClr val="000000"/>
              </a:solidFill>
              <a:effectLst/>
              <a:latin typeface="inter-regular"/>
            </a:endParaRPr>
          </a:p>
          <a:p>
            <a:pPr algn="just">
              <a:buFont typeface="+mj-lt"/>
              <a:buAutoNum type="arabicPeriod"/>
            </a:pPr>
            <a:r>
              <a:rPr lang="en-US" sz="2000" b="1" i="0" dirty="0">
                <a:solidFill>
                  <a:srgbClr val="000000"/>
                </a:solidFill>
                <a:effectLst/>
                <a:latin typeface="inter-bold"/>
              </a:rPr>
              <a:t>Hierarchical Clustering</a:t>
            </a:r>
            <a:endParaRPr lang="en-US" sz="2000" b="0" i="0" dirty="0">
              <a:solidFill>
                <a:srgbClr val="000000"/>
              </a:solidFill>
              <a:effectLst/>
              <a:latin typeface="inter-regular"/>
            </a:endParaRPr>
          </a:p>
          <a:p>
            <a:pPr algn="just">
              <a:buFont typeface="+mj-lt"/>
              <a:buAutoNum type="arabicPeriod"/>
            </a:pPr>
            <a:r>
              <a:rPr lang="en-US" sz="2000" b="1" i="0" dirty="0">
                <a:solidFill>
                  <a:srgbClr val="000000"/>
                </a:solidFill>
                <a:effectLst/>
                <a:latin typeface="inter-bold"/>
              </a:rPr>
              <a:t>Fuzzy Clustering</a:t>
            </a:r>
            <a:endParaRPr lang="en-US" sz="2000" b="0" i="0" dirty="0">
              <a:solidFill>
                <a:srgbClr val="000000"/>
              </a:solidFill>
              <a:effectLst/>
              <a:latin typeface="inter-regular"/>
            </a:endParaRPr>
          </a:p>
          <a:p>
            <a:pPr lvl="1"/>
            <a:endParaRPr lang="en-IN" sz="1600" dirty="0"/>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4B"/>
                </a:solidFill>
                <a:effectLst/>
                <a:latin typeface="erdana"/>
              </a:rPr>
              <a:t>Partitioning Clustering</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1800" b="0" i="0" dirty="0">
                <a:solidFill>
                  <a:srgbClr val="333333"/>
                </a:solidFill>
                <a:effectLst/>
                <a:latin typeface="inter-regular"/>
              </a:rPr>
              <a:t>It is a type of clustering that divides the data into non-hierarchical groups. It is also known as the </a:t>
            </a:r>
            <a:r>
              <a:rPr lang="en-US" sz="1800" b="1" i="0" dirty="0">
                <a:solidFill>
                  <a:srgbClr val="333333"/>
                </a:solidFill>
                <a:effectLst/>
                <a:latin typeface="inter-bold"/>
              </a:rPr>
              <a:t>centroid-based method</a:t>
            </a:r>
            <a:r>
              <a:rPr lang="en-US" sz="1800" b="0" i="0" dirty="0">
                <a:solidFill>
                  <a:srgbClr val="333333"/>
                </a:solidFill>
                <a:effectLst/>
                <a:latin typeface="inter-regular"/>
              </a:rPr>
              <a:t>. The most common example of partitioning clustering is the </a:t>
            </a:r>
            <a:r>
              <a:rPr lang="en-US" sz="1800" b="1" i="0" u="none" strike="noStrike" dirty="0">
                <a:solidFill>
                  <a:srgbClr val="008000"/>
                </a:solidFill>
                <a:effectLst/>
                <a:latin typeface="inter-bold"/>
                <a:hlinkClick r:id="rId1"/>
              </a:rPr>
              <a:t>K-Means Clustering algorithm</a:t>
            </a:r>
            <a:r>
              <a:rPr lang="en-US" sz="1800" b="0" i="0" dirty="0">
                <a:solidFill>
                  <a:srgbClr val="333333"/>
                </a:solidFill>
                <a:effectLst/>
                <a:latin typeface="inter-regular"/>
              </a:rPr>
              <a:t>.</a:t>
            </a:r>
            <a:endParaRPr lang="en-US" sz="1800" b="0" i="0" dirty="0">
              <a:solidFill>
                <a:srgbClr val="333333"/>
              </a:solidFill>
              <a:effectLst/>
              <a:latin typeface="inter-regular"/>
            </a:endParaRPr>
          </a:p>
          <a:p>
            <a:r>
              <a:rPr lang="en-US" sz="1800"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IN" sz="1800" dirty="0"/>
          </a:p>
        </p:txBody>
      </p:sp>
      <p:pic>
        <p:nvPicPr>
          <p:cNvPr id="4" name="Picture 3"/>
          <p:cNvPicPr>
            <a:picLocks noChangeAspect="1"/>
          </p:cNvPicPr>
          <p:nvPr/>
        </p:nvPicPr>
        <p:blipFill>
          <a:blip r:embed="rId2"/>
          <a:stretch>
            <a:fillRect/>
          </a:stretch>
        </p:blipFill>
        <p:spPr>
          <a:xfrm>
            <a:off x="2483768" y="2865289"/>
            <a:ext cx="3810000" cy="3390900"/>
          </a:xfrm>
          <a:prstGeom prst="rect">
            <a:avLst/>
          </a:prstGeo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610B4B"/>
                </a:solidFill>
                <a:effectLst/>
                <a:latin typeface="erdana"/>
              </a:rPr>
              <a:t>Density-Based Clustering</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332656"/>
            <a:ext cx="8229600" cy="5793507"/>
          </a:xfrm>
        </p:spPr>
        <p:txBody>
          <a:bodyPr>
            <a:normAutofit/>
          </a:bodyPr>
          <a:lstStyle/>
          <a:p>
            <a:r>
              <a:rPr lang="en-US" sz="2000" b="0" i="0" dirty="0">
                <a:solidFill>
                  <a:srgbClr val="333333"/>
                </a:solidFill>
                <a:effectLst/>
                <a:latin typeface="inter-regular"/>
              </a:rPr>
              <a:t>The density-based clustering method connects the highly-dense areas into clusters, and the arbitrarily shaped distributions are formed as long as the dense region can be connected.</a:t>
            </a:r>
            <a:endParaRPr lang="en-US" sz="2000" b="0" i="0" dirty="0">
              <a:solidFill>
                <a:srgbClr val="333333"/>
              </a:solidFill>
              <a:effectLst/>
              <a:latin typeface="inter-regular"/>
            </a:endParaRPr>
          </a:p>
          <a:p>
            <a:r>
              <a:rPr lang="en-US" sz="2000" b="0" i="0" dirty="0">
                <a:solidFill>
                  <a:srgbClr val="333333"/>
                </a:solidFill>
                <a:effectLst/>
                <a:latin typeface="inter-regular"/>
              </a:rPr>
              <a:t>This algorithm does it by identifying different clusters in the dataset and connects the areas of high densities into clusters. The dense areas in data space are divided from each other by sparser areas.</a:t>
            </a:r>
            <a:endParaRPr lang="en-US" sz="2000" b="0" i="0" dirty="0">
              <a:solidFill>
                <a:srgbClr val="333333"/>
              </a:solidFill>
              <a:effectLst/>
              <a:latin typeface="inter-regular"/>
            </a:endParaRPr>
          </a:p>
          <a:p>
            <a:r>
              <a:rPr lang="en-US" sz="2000" b="0" i="0" dirty="0">
                <a:solidFill>
                  <a:srgbClr val="333333"/>
                </a:solidFill>
                <a:effectLst/>
                <a:latin typeface="inter-regular"/>
              </a:rPr>
              <a:t>These algorithms can face difficulty in clustering the data points if the dataset has varying densities and high dimensions.</a:t>
            </a:r>
            <a:endParaRPr lang="en-US" sz="2000" b="0" i="0" dirty="0">
              <a:solidFill>
                <a:srgbClr val="333333"/>
              </a:solidFill>
              <a:effectLst/>
              <a:latin typeface="inter-regular"/>
            </a:endParaRPr>
          </a:p>
          <a:p>
            <a:endParaRPr lang="en-US" sz="2000" dirty="0">
              <a:solidFill>
                <a:srgbClr val="333333"/>
              </a:solidFill>
              <a:latin typeface="inter-regular"/>
            </a:endParaRPr>
          </a:p>
          <a:p>
            <a:endParaRPr lang="en-US" sz="2000" dirty="0">
              <a:solidFill>
                <a:srgbClr val="333333"/>
              </a:solidFill>
              <a:latin typeface="inter-regular"/>
            </a:endParaRPr>
          </a:p>
          <a:p>
            <a:endParaRPr lang="en-IN" sz="2000" dirty="0"/>
          </a:p>
        </p:txBody>
      </p:sp>
      <p:pic>
        <p:nvPicPr>
          <p:cNvPr id="4" name="Picture 3"/>
          <p:cNvPicPr>
            <a:picLocks noChangeAspect="1"/>
          </p:cNvPicPr>
          <p:nvPr/>
        </p:nvPicPr>
        <p:blipFill>
          <a:blip r:embed="rId1"/>
          <a:stretch>
            <a:fillRect/>
          </a:stretch>
        </p:blipFill>
        <p:spPr>
          <a:xfrm>
            <a:off x="2339752" y="3057351"/>
            <a:ext cx="3810000" cy="3076575"/>
          </a:xfrm>
          <a:prstGeom prst="rect">
            <a:avLst/>
          </a:prstGeom>
        </p:spPr>
      </p:pic>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0" i="0" dirty="0">
                <a:solidFill>
                  <a:srgbClr val="610B4B"/>
                </a:solidFill>
                <a:effectLst/>
                <a:latin typeface="erdana"/>
              </a:rPr>
              <a:t>Distribution Model-Based Clustering</a:t>
            </a:r>
            <a:br>
              <a:rPr lang="en-IN" b="0" i="0" dirty="0">
                <a:solidFill>
                  <a:srgbClr val="610B4B"/>
                </a:solidFill>
                <a:effectLst/>
                <a:latin typeface="erdana"/>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000" b="0" i="0" dirty="0">
                <a:solidFill>
                  <a:srgbClr val="333333"/>
                </a:solidFill>
                <a:effectLst/>
                <a:latin typeface="inter-regular"/>
              </a:rPr>
              <a:t>In the distribution model-based clustering method, the data is divided based on the probability of how a dataset belongs to a particular distribution. The grouping is done by assuming some distributions commonly </a:t>
            </a:r>
            <a:r>
              <a:rPr lang="en-US" sz="2000" b="1" i="0" dirty="0">
                <a:solidFill>
                  <a:srgbClr val="333333"/>
                </a:solidFill>
                <a:effectLst/>
                <a:latin typeface="inter-bold"/>
              </a:rPr>
              <a:t>Gaussian Distribution</a:t>
            </a:r>
            <a:r>
              <a:rPr lang="en-US" sz="2000" b="0" i="0" dirty="0">
                <a:solidFill>
                  <a:srgbClr val="333333"/>
                </a:solidFill>
                <a:effectLst/>
                <a:latin typeface="inter-regular"/>
              </a:rPr>
              <a:t>.</a:t>
            </a:r>
            <a:endParaRPr lang="en-US" sz="2000" b="0" i="0" dirty="0">
              <a:solidFill>
                <a:srgbClr val="333333"/>
              </a:solidFill>
              <a:effectLst/>
              <a:latin typeface="inter-regular"/>
            </a:endParaRPr>
          </a:p>
          <a:p>
            <a:endParaRPr lang="en-US" sz="2000" dirty="0">
              <a:solidFill>
                <a:srgbClr val="333333"/>
              </a:solidFill>
              <a:latin typeface="inter-regular"/>
            </a:endParaRPr>
          </a:p>
          <a:p>
            <a:r>
              <a:rPr lang="en-US" sz="2000" b="0" i="0" dirty="0">
                <a:solidFill>
                  <a:srgbClr val="333333"/>
                </a:solidFill>
                <a:effectLst/>
                <a:latin typeface="inter-regular"/>
              </a:rPr>
              <a:t>The example of this type is the </a:t>
            </a:r>
            <a:r>
              <a:rPr lang="en-US" sz="2000" b="1" i="0" dirty="0">
                <a:solidFill>
                  <a:srgbClr val="333333"/>
                </a:solidFill>
                <a:effectLst/>
                <a:latin typeface="inter-bold"/>
              </a:rPr>
              <a:t>Expectation-Maximization Clustering algorithm</a:t>
            </a:r>
            <a:r>
              <a:rPr lang="en-US" sz="2000" b="0" i="0" dirty="0">
                <a:solidFill>
                  <a:srgbClr val="333333"/>
                </a:solidFill>
                <a:effectLst/>
                <a:latin typeface="inter-regular"/>
              </a:rPr>
              <a:t> that uses Gaussian Mixture Models (GMM).</a:t>
            </a:r>
            <a:endParaRPr lang="en-US" sz="2000" b="0" i="0" dirty="0">
              <a:solidFill>
                <a:srgbClr val="333333"/>
              </a:solidFill>
              <a:effectLst/>
              <a:latin typeface="inter-regular"/>
            </a:endParaRPr>
          </a:p>
          <a:p>
            <a:endParaRPr lang="en-US" sz="2000" dirty="0">
              <a:solidFill>
                <a:srgbClr val="333333"/>
              </a:solidFill>
              <a:latin typeface="inter-regular"/>
            </a:endParaRPr>
          </a:p>
          <a:p>
            <a:endParaRPr lang="en-US" sz="2000" b="0" i="0" dirty="0">
              <a:solidFill>
                <a:srgbClr val="333333"/>
              </a:solidFill>
              <a:effectLst/>
              <a:latin typeface="inter-regular"/>
            </a:endParaRPr>
          </a:p>
          <a:p>
            <a:endParaRPr lang="en-IN" sz="2000" dirty="0"/>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0" i="0" dirty="0">
                <a:solidFill>
                  <a:srgbClr val="610B38"/>
                </a:solidFill>
                <a:effectLst/>
                <a:latin typeface="erdana"/>
              </a:rPr>
              <a:t>Hierarchical Clustering in Machine Learning</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274638"/>
            <a:ext cx="8229600" cy="6583362"/>
          </a:xfrm>
        </p:spPr>
        <p:txBody>
          <a:bodyPr>
            <a:normAutofit/>
          </a:bodyPr>
          <a:lstStyle/>
          <a:p>
            <a:r>
              <a:rPr lang="en-US" sz="1800" b="0" i="0" dirty="0">
                <a:solidFill>
                  <a:srgbClr val="333333"/>
                </a:solidFill>
                <a:effectLst/>
                <a:latin typeface="inter-regular"/>
              </a:rPr>
              <a:t>Hierarchical clustering can be used as an alternative for the partitioned clustering as there is no requirement of pre-specifying the number of clusters to be created.</a:t>
            </a:r>
            <a:endParaRPr lang="en-US" sz="1800" b="0" i="0" dirty="0">
              <a:solidFill>
                <a:srgbClr val="333333"/>
              </a:solidFill>
              <a:effectLst/>
              <a:latin typeface="inter-regular"/>
            </a:endParaRPr>
          </a:p>
          <a:p>
            <a:r>
              <a:rPr lang="en-US" sz="1800" b="0" i="0" dirty="0">
                <a:solidFill>
                  <a:srgbClr val="333333"/>
                </a:solidFill>
                <a:effectLst/>
                <a:latin typeface="inter-regular"/>
              </a:rPr>
              <a:t>In this technique, the dataset is divided into clusters to create a tree-like structure, which is also called a </a:t>
            </a:r>
            <a:r>
              <a:rPr lang="en-US" sz="1800" b="1" i="0" dirty="0">
                <a:solidFill>
                  <a:srgbClr val="333333"/>
                </a:solidFill>
                <a:effectLst/>
                <a:latin typeface="inter-bold"/>
              </a:rPr>
              <a:t>dendrogram</a:t>
            </a:r>
            <a:r>
              <a:rPr lang="en-US" sz="1800" b="0" i="0" dirty="0">
                <a:solidFill>
                  <a:srgbClr val="333333"/>
                </a:solidFill>
                <a:effectLst/>
                <a:latin typeface="inter-regular"/>
              </a:rPr>
              <a:t>.</a:t>
            </a:r>
            <a:endParaRPr lang="en-US" sz="1800" b="0" i="0" dirty="0">
              <a:solidFill>
                <a:srgbClr val="333333"/>
              </a:solidFill>
              <a:effectLst/>
              <a:latin typeface="inter-regular"/>
            </a:endParaRPr>
          </a:p>
          <a:p>
            <a:r>
              <a:rPr lang="en-US" sz="2400" b="0" i="0" dirty="0">
                <a:solidFill>
                  <a:srgbClr val="333333"/>
                </a:solidFill>
                <a:effectLst/>
                <a:latin typeface="inter-regular"/>
              </a:rPr>
              <a:t>The observations or any number of clusters can be selected by cutting the tree at the correct level. The most common example of this method is the </a:t>
            </a:r>
            <a:r>
              <a:rPr lang="en-US" sz="2400" b="1" i="0" dirty="0">
                <a:solidFill>
                  <a:srgbClr val="333333"/>
                </a:solidFill>
                <a:effectLst/>
                <a:latin typeface="inter-bold"/>
              </a:rPr>
              <a:t>Agglomerative Hierarchical algorithm</a:t>
            </a:r>
            <a:r>
              <a:rPr lang="en-US" sz="2400" b="0" i="0" dirty="0">
                <a:solidFill>
                  <a:srgbClr val="333333"/>
                </a:solidFill>
                <a:effectLst/>
                <a:latin typeface="inter-regular"/>
              </a:rPr>
              <a:t>.</a:t>
            </a:r>
            <a:endParaRPr lang="en-US" sz="2400" b="0" i="0" dirty="0">
              <a:solidFill>
                <a:srgbClr val="333333"/>
              </a:solidFill>
              <a:effectLst/>
              <a:latin typeface="inter-regular"/>
            </a:endParaRPr>
          </a:p>
          <a:p>
            <a:endParaRPr lang="en-IN" sz="2400" dirty="0"/>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Clustering Algorithms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1800" b="0" i="0" dirty="0">
                <a:solidFill>
                  <a:srgbClr val="333333"/>
                </a:solidFill>
                <a:effectLst/>
                <a:latin typeface="inter-regular"/>
              </a:rPr>
              <a:t>The Clustering algorithms can be divided based on their models that are explained above. There are different types of clustering algorithms published, but only a few are commonly used. </a:t>
            </a:r>
            <a:endParaRPr lang="en-US" sz="1800" b="0" i="0" dirty="0">
              <a:solidFill>
                <a:srgbClr val="333333"/>
              </a:solidFill>
              <a:effectLst/>
              <a:latin typeface="inter-regular"/>
            </a:endParaRPr>
          </a:p>
          <a:p>
            <a:r>
              <a:rPr lang="en-US" sz="1800" b="0" i="0" dirty="0">
                <a:solidFill>
                  <a:srgbClr val="333333"/>
                </a:solidFill>
                <a:effectLst/>
                <a:latin typeface="inter-regular"/>
              </a:rPr>
              <a:t>The clustering algorithm is based on the kind of data that we are using. Such as, some algorithms need to guess the number of clusters in the given dataset, whereas some are required to find the minimum distance between the observation of the dataset.</a:t>
            </a:r>
            <a:endParaRPr lang="en-US" sz="1800" b="0" i="0" dirty="0">
              <a:solidFill>
                <a:srgbClr val="333333"/>
              </a:solidFill>
              <a:effectLst/>
              <a:latin typeface="inter-regular"/>
            </a:endParaRPr>
          </a:p>
          <a:p>
            <a:endParaRPr lang="en-US" sz="1800" dirty="0">
              <a:solidFill>
                <a:srgbClr val="333333"/>
              </a:solidFill>
              <a:latin typeface="inter-regular"/>
            </a:endParaRPr>
          </a:p>
          <a:p>
            <a:endParaRPr lang="en-IN" sz="1800"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Applications of Clustering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620688"/>
            <a:ext cx="8229600" cy="5962674"/>
          </a:xfrm>
        </p:spPr>
        <p:txBody>
          <a:bodyPr>
            <a:normAutofit fontScale="70000" lnSpcReduction="20000"/>
          </a:bodyPr>
          <a:lstStyle/>
          <a:p>
            <a:r>
              <a:rPr lang="en-US" sz="1800" b="0" i="0" dirty="0">
                <a:solidFill>
                  <a:srgbClr val="333333"/>
                </a:solidFill>
                <a:effectLst/>
                <a:latin typeface="inter-regular"/>
              </a:rPr>
              <a:t>Below are some commonly known applications of clustering technique in Machine Learning:</a:t>
            </a:r>
            <a:endParaRPr lang="en-US" sz="1800" b="0" i="0" dirty="0">
              <a:solidFill>
                <a:srgbClr val="333333"/>
              </a:solidFill>
              <a:effectLst/>
              <a:latin typeface="inter-regular"/>
            </a:endParaRPr>
          </a:p>
          <a:p>
            <a:endParaRPr lang="en-US" sz="1800"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In Identification of Cancer Cells:</a:t>
            </a:r>
            <a:r>
              <a:rPr lang="en-US" b="0" i="0" dirty="0">
                <a:solidFill>
                  <a:srgbClr val="000000"/>
                </a:solidFill>
                <a:effectLst/>
                <a:latin typeface="inter-regular"/>
              </a:rPr>
              <a:t> The clustering algorithms are widely used for the identification of cancerous cells. It divides the cancerous and non-cancerous data sets into different groups.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In Search Engines:</a:t>
            </a:r>
            <a:r>
              <a:rPr lang="en-US" b="0" i="0" dirty="0">
                <a:solidFill>
                  <a:srgbClr val="000000"/>
                </a:solidFill>
                <a:effectLst/>
                <a:latin typeface="inter-regular"/>
              </a:rPr>
              <a:t> Search engines also work on the clustering technique. The search result appears based on the closest object to the search query. It does it by grouping similar data objects in one group that is far from the other dissimilar objects. The accurate result of a query depends on the quality of the clustering algorithm used.</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Customer Segmentation:</a:t>
            </a:r>
            <a:r>
              <a:rPr lang="en-US" b="0" i="0" dirty="0">
                <a:solidFill>
                  <a:srgbClr val="000000"/>
                </a:solidFill>
                <a:effectLst/>
                <a:latin typeface="inter-regular"/>
              </a:rPr>
              <a:t> It is used in market research to segment the customers based on their choice and preferences.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In Biology:</a:t>
            </a:r>
            <a:r>
              <a:rPr lang="en-US" b="0" i="0" dirty="0">
                <a:solidFill>
                  <a:srgbClr val="000000"/>
                </a:solidFill>
                <a:effectLst/>
                <a:latin typeface="inter-regular"/>
              </a:rPr>
              <a:t> It is used in the biology stream to classify different species of plants and animals using the image recognition technique.</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In Land Use:</a:t>
            </a:r>
            <a:r>
              <a:rPr lang="en-US" b="0" i="0" dirty="0">
                <a:solidFill>
                  <a:srgbClr val="000000"/>
                </a:solidFill>
                <a:effectLst/>
                <a:latin typeface="inter-regular"/>
              </a:rPr>
              <a:t> The clustering technique is used in identifying the area of similar lands use in the GIS database. This can be very useful to find that for what purpose the particular land should be used, that means for which purpose it is more suitable.</a:t>
            </a:r>
            <a:endParaRPr lang="en-US" b="0" i="0" dirty="0">
              <a:solidFill>
                <a:srgbClr val="000000"/>
              </a:solidFill>
              <a:effectLst/>
              <a:latin typeface="inter-regular"/>
            </a:endParaRPr>
          </a:p>
          <a:p>
            <a:endParaRPr lang="en-IN" dirty="0"/>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3100" b="0" i="0" dirty="0">
                <a:solidFill>
                  <a:srgbClr val="610B38"/>
                </a:solidFill>
                <a:effectLst/>
                <a:latin typeface="erdana"/>
              </a:rPr>
              <a:t>Hierarchical Clustering in Machine Learning</a:t>
            </a:r>
            <a:br>
              <a:rPr lang="en-US"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5577483"/>
          </a:xfrm>
        </p:spPr>
        <p:txBody>
          <a:bodyPr>
            <a:normAutofit/>
          </a:bodyPr>
          <a:lstStyle/>
          <a:p>
            <a:r>
              <a:rPr lang="en-US" sz="2000" b="0" i="0" dirty="0">
                <a:solidFill>
                  <a:srgbClr val="333333"/>
                </a:solidFill>
                <a:effectLst/>
                <a:latin typeface="inter-regular"/>
              </a:rPr>
              <a:t>Hierarchical clustering is another unsupervised machine learning algorithm, which is used to group the unlabeled datasets into a cluster and also known as </a:t>
            </a:r>
            <a:r>
              <a:rPr lang="en-US" sz="2000" b="1" i="0" dirty="0">
                <a:solidFill>
                  <a:srgbClr val="333333"/>
                </a:solidFill>
                <a:effectLst/>
                <a:latin typeface="inter-bold"/>
              </a:rPr>
              <a:t>hierarchical cluster analysis</a:t>
            </a:r>
            <a:r>
              <a:rPr lang="en-US" sz="2000" b="0" i="0" dirty="0">
                <a:solidFill>
                  <a:srgbClr val="333333"/>
                </a:solidFill>
                <a:effectLst/>
                <a:latin typeface="inter-regular"/>
              </a:rPr>
              <a:t> or HCA.</a:t>
            </a:r>
            <a:endParaRPr lang="en-US" sz="2000" b="0" i="0" dirty="0">
              <a:solidFill>
                <a:srgbClr val="333333"/>
              </a:solidFill>
              <a:effectLst/>
              <a:latin typeface="inter-regular"/>
            </a:endParaRPr>
          </a:p>
          <a:p>
            <a:r>
              <a:rPr lang="en-US" sz="2400" b="0" i="0" dirty="0">
                <a:solidFill>
                  <a:srgbClr val="333333"/>
                </a:solidFill>
                <a:effectLst/>
                <a:latin typeface="inter-regular"/>
              </a:rPr>
              <a:t>In this algorithm, we develop the hierarchy of clusters in the form of a tree, and this tree-shaped structure is known as the </a:t>
            </a:r>
            <a:r>
              <a:rPr lang="en-US" sz="2400" b="1" i="0" dirty="0">
                <a:solidFill>
                  <a:srgbClr val="333333"/>
                </a:solidFill>
                <a:effectLst/>
                <a:latin typeface="inter-bold"/>
              </a:rPr>
              <a:t>dendrogram</a:t>
            </a:r>
            <a:r>
              <a:rPr lang="en-US" sz="1200" b="0" i="0" dirty="0">
                <a:solidFill>
                  <a:srgbClr val="333333"/>
                </a:solidFill>
                <a:effectLst/>
                <a:latin typeface="inter-regular"/>
              </a:rPr>
              <a:t>.</a:t>
            </a:r>
            <a:endParaRPr lang="en-US" sz="1200" b="0" i="0" dirty="0">
              <a:solidFill>
                <a:srgbClr val="333333"/>
              </a:solidFill>
              <a:effectLst/>
              <a:latin typeface="inter-regular"/>
            </a:endParaRPr>
          </a:p>
          <a:p>
            <a:endParaRPr lang="en-US" sz="1200" dirty="0">
              <a:solidFill>
                <a:srgbClr val="333333"/>
              </a:solidFill>
              <a:latin typeface="inter-regular"/>
            </a:endParaRPr>
          </a:p>
          <a:p>
            <a:r>
              <a:rPr lang="en-US" sz="1800" b="0" i="0" dirty="0">
                <a:solidFill>
                  <a:srgbClr val="333333"/>
                </a:solidFill>
                <a:effectLst/>
                <a:latin typeface="inter-regular"/>
              </a:rPr>
              <a:t>The hierarchical clustering technique has two approaches:</a:t>
            </a:r>
            <a:endParaRPr lang="en-US" sz="1800" b="0" i="0" dirty="0">
              <a:solidFill>
                <a:srgbClr val="333333"/>
              </a:solidFill>
              <a:effectLst/>
              <a:latin typeface="inter-regular"/>
            </a:endParaRPr>
          </a:p>
          <a:p>
            <a:endParaRPr lang="en-IN" sz="2000" dirty="0"/>
          </a:p>
          <a:p>
            <a:pPr algn="just">
              <a:buFont typeface="+mj-lt"/>
              <a:buAutoNum type="arabicPeriod"/>
            </a:pPr>
            <a:r>
              <a:rPr lang="en-US" sz="2000" b="1" i="0" dirty="0">
                <a:solidFill>
                  <a:srgbClr val="000000"/>
                </a:solidFill>
                <a:effectLst/>
                <a:latin typeface="inter-bold"/>
              </a:rPr>
              <a:t>Agglomerative:</a:t>
            </a:r>
            <a:r>
              <a:rPr lang="en-US" sz="2000" b="0" i="0" dirty="0">
                <a:solidFill>
                  <a:srgbClr val="000000"/>
                </a:solidFill>
                <a:effectLst/>
                <a:latin typeface="inter-regular"/>
              </a:rPr>
              <a:t> Agglomerative is a </a:t>
            </a:r>
            <a:r>
              <a:rPr lang="en-US" sz="2000" b="1" i="0" dirty="0">
                <a:solidFill>
                  <a:srgbClr val="000000"/>
                </a:solidFill>
                <a:effectLst/>
                <a:latin typeface="inter-bold"/>
              </a:rPr>
              <a:t>bottom-up</a:t>
            </a:r>
            <a:r>
              <a:rPr lang="en-US" sz="2000" b="0" i="0" dirty="0">
                <a:solidFill>
                  <a:srgbClr val="000000"/>
                </a:solidFill>
                <a:effectLst/>
                <a:latin typeface="inter-regular"/>
              </a:rPr>
              <a:t> approach, in which the algorithm starts with taking all data points as single clusters and merging them until one cluster is left.</a:t>
            </a:r>
            <a:endParaRPr lang="en-US" sz="2000" b="0" i="0" dirty="0">
              <a:solidFill>
                <a:srgbClr val="000000"/>
              </a:solidFill>
              <a:effectLst/>
              <a:latin typeface="inter-regular"/>
            </a:endParaRPr>
          </a:p>
          <a:p>
            <a:pPr algn="just">
              <a:buFont typeface="+mj-lt"/>
              <a:buAutoNum type="arabicPeriod"/>
            </a:pPr>
            <a:r>
              <a:rPr lang="en-US" sz="2000" b="1" i="0" dirty="0">
                <a:solidFill>
                  <a:srgbClr val="000000"/>
                </a:solidFill>
                <a:effectLst/>
                <a:latin typeface="inter-bold"/>
              </a:rPr>
              <a:t>Divisive:</a:t>
            </a:r>
            <a:r>
              <a:rPr lang="en-US" sz="2000" b="0" i="0" dirty="0">
                <a:solidFill>
                  <a:srgbClr val="000000"/>
                </a:solidFill>
                <a:effectLst/>
                <a:latin typeface="inter-regular"/>
              </a:rPr>
              <a:t> Divisive algorithm is the reverse of the agglomerative algorithm as it is a </a:t>
            </a:r>
            <a:r>
              <a:rPr lang="en-US" sz="2000" b="1" i="0" dirty="0">
                <a:solidFill>
                  <a:srgbClr val="000000"/>
                </a:solidFill>
                <a:effectLst/>
                <a:latin typeface="inter-bold"/>
              </a:rPr>
              <a:t>top-down approach.</a:t>
            </a:r>
            <a:endParaRPr lang="en-US" sz="2000" b="0" i="0" dirty="0">
              <a:solidFill>
                <a:srgbClr val="000000"/>
              </a:solidFill>
              <a:effectLst/>
              <a:latin typeface="inter-regular"/>
            </a:endParaRPr>
          </a:p>
          <a:p>
            <a:endParaRPr lang="en-IN" sz="2000" dirty="0"/>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610B38"/>
                </a:solidFill>
                <a:effectLst/>
                <a:latin typeface="erdana"/>
              </a:rPr>
              <a:t>Agglomerative Hierarchical clustering</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76672"/>
            <a:ext cx="8229600" cy="5649491"/>
          </a:xfrm>
        </p:spPr>
        <p:txBody>
          <a:bodyPr>
            <a:normAutofit/>
          </a:bodyPr>
          <a:lstStyle/>
          <a:p>
            <a:r>
              <a:rPr lang="en-US" sz="2000" b="0" i="0" dirty="0">
                <a:solidFill>
                  <a:srgbClr val="333333"/>
                </a:solidFill>
                <a:effectLst/>
                <a:latin typeface="inter-regular"/>
              </a:rPr>
              <a:t>The agglomerative hierarchical clustering algorithm is a popular example of HCA. To group the datasets into clusters, it follows the </a:t>
            </a:r>
            <a:r>
              <a:rPr lang="en-US" sz="2000" b="1" i="0" dirty="0">
                <a:solidFill>
                  <a:srgbClr val="333333"/>
                </a:solidFill>
                <a:effectLst/>
                <a:latin typeface="inter-bold"/>
              </a:rPr>
              <a:t>bottom-up approach</a:t>
            </a:r>
            <a:r>
              <a:rPr lang="en-US" sz="2000" b="0" i="0" dirty="0">
                <a:solidFill>
                  <a:srgbClr val="333333"/>
                </a:solidFill>
                <a:effectLst/>
                <a:latin typeface="inter-regular"/>
              </a:rPr>
              <a:t>.</a:t>
            </a:r>
            <a:endParaRPr lang="en-US" sz="2000" b="0" i="0" dirty="0">
              <a:solidFill>
                <a:srgbClr val="333333"/>
              </a:solidFill>
              <a:effectLst/>
              <a:latin typeface="inter-regular"/>
            </a:endParaRPr>
          </a:p>
          <a:p>
            <a:r>
              <a:rPr lang="en-US" sz="1800" b="0" i="0" dirty="0">
                <a:solidFill>
                  <a:srgbClr val="333333"/>
                </a:solidFill>
                <a:effectLst/>
                <a:latin typeface="inter-regular"/>
              </a:rPr>
              <a:t>It means, this algorithm considers each dataset as a single cluster at the beginning, and then start combining the closest pair of clusters together. It does this until all the clusters are merged into a single cluster that contains all the datasets</a:t>
            </a:r>
            <a:r>
              <a:rPr lang="en-US" sz="1200" b="0" i="0" dirty="0">
                <a:solidFill>
                  <a:srgbClr val="333333"/>
                </a:solidFill>
                <a:effectLst/>
                <a:latin typeface="inter-regular"/>
              </a:rPr>
              <a:t>.</a:t>
            </a:r>
            <a:endParaRPr lang="en-US" sz="1200" b="0" i="0" dirty="0">
              <a:solidFill>
                <a:srgbClr val="333333"/>
              </a:solidFill>
              <a:effectLst/>
              <a:latin typeface="inter-regular"/>
            </a:endParaRPr>
          </a:p>
          <a:p>
            <a:endParaRPr lang="en-US" sz="1200" dirty="0">
              <a:solidFill>
                <a:srgbClr val="333333"/>
              </a:solidFill>
              <a:latin typeface="inter-regular"/>
            </a:endParaRPr>
          </a:p>
          <a:p>
            <a:r>
              <a:rPr lang="en-US" sz="1800" b="0" i="0" dirty="0">
                <a:solidFill>
                  <a:srgbClr val="333333"/>
                </a:solidFill>
                <a:effectLst/>
                <a:latin typeface="inter-regular"/>
              </a:rPr>
              <a:t>This hierarchy of clusters is represented in the form of the dendrogram.</a:t>
            </a:r>
            <a:endParaRPr lang="en-IN" sz="1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a:t>Subset of arrays</a:t>
            </a:r>
            <a:endParaRPr lang="en-IN" dirty="0"/>
          </a:p>
        </p:txBody>
      </p:sp>
      <p:sp>
        <p:nvSpPr>
          <p:cNvPr id="3" name="Content Placeholder 2"/>
          <p:cNvSpPr>
            <a:spLocks noGrp="1"/>
          </p:cNvSpPr>
          <p:nvPr>
            <p:ph idx="1"/>
          </p:nvPr>
        </p:nvSpPr>
        <p:spPr>
          <a:xfrm>
            <a:off x="457200" y="928670"/>
            <a:ext cx="8229600" cy="5197493"/>
          </a:xfrm>
        </p:spPr>
        <p:txBody>
          <a:bodyPr/>
          <a:lstStyle/>
          <a:p>
            <a:r>
              <a:rPr lang="en-IN" dirty="0"/>
              <a:t>Array a=&gt; [[1 2 3]</a:t>
            </a:r>
            <a:endParaRPr lang="en-IN" dirty="0"/>
          </a:p>
          <a:p>
            <a:pPr lvl="5">
              <a:buNone/>
            </a:pPr>
            <a:r>
              <a:rPr lang="en-IN" sz="2800" dirty="0"/>
              <a:t>[4 5 6]</a:t>
            </a:r>
            <a:endParaRPr lang="en-IN" sz="2800" dirty="0"/>
          </a:p>
          <a:p>
            <a:pPr lvl="5">
              <a:buNone/>
            </a:pPr>
            <a:r>
              <a:rPr lang="en-IN" sz="2800" dirty="0"/>
              <a:t>[7 8 9]]</a:t>
            </a:r>
            <a:endParaRPr lang="en-IN" sz="2800" dirty="0"/>
          </a:p>
          <a:p>
            <a:r>
              <a:rPr lang="en-IN" sz="2800" dirty="0"/>
              <a:t>Subset a 2X2 array from the original array a</a:t>
            </a:r>
            <a:endParaRPr lang="en-IN" sz="2800" dirty="0"/>
          </a:p>
          <a:p>
            <a:r>
              <a:rPr lang="en-IN" sz="2800" dirty="0"/>
              <a:t>Consider the first two rows and columns from  a</a:t>
            </a:r>
            <a:endParaRPr lang="en-IN" sz="2800" dirty="0"/>
          </a:p>
          <a:p>
            <a:r>
              <a:rPr lang="en-IN" sz="2800" dirty="0" err="1"/>
              <a:t>a_sub</a:t>
            </a:r>
            <a:r>
              <a:rPr lang="en-IN" sz="2800" dirty="0"/>
              <a:t>=a[:2,:2]</a:t>
            </a:r>
            <a:endParaRPr lang="en-IN" sz="2800" dirty="0"/>
          </a:p>
          <a:p>
            <a:r>
              <a:rPr lang="en-IN" sz="2800" dirty="0"/>
              <a:t>print(</a:t>
            </a:r>
            <a:r>
              <a:rPr lang="en-IN" sz="2800" dirty="0" err="1"/>
              <a:t>a_sub</a:t>
            </a:r>
            <a:r>
              <a:rPr lang="en-IN" sz="2800" dirty="0"/>
              <a:t>)</a:t>
            </a:r>
            <a:endParaRPr lang="en-IN" sz="2800" dirty="0"/>
          </a:p>
          <a:p>
            <a:pPr>
              <a:buNone/>
            </a:pPr>
            <a:endParaRPr lang="en-IN" sz="2800"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lang="en-US" sz="2400" b="0" i="0" dirty="0">
                <a:solidFill>
                  <a:srgbClr val="610B38"/>
                </a:solidFill>
                <a:effectLst/>
                <a:latin typeface="erdana"/>
              </a:rPr>
              <a:t>How the Agglomerative Hierarchical clustering Work?</a:t>
            </a:r>
            <a:br>
              <a:rPr lang="en-US" sz="2400" b="0" i="0" dirty="0">
                <a:solidFill>
                  <a:srgbClr val="610B38"/>
                </a:solidFill>
                <a:effectLst/>
                <a:latin typeface="erdana"/>
              </a:rPr>
            </a:br>
            <a:endParaRPr lang="en-IN" sz="2400" dirty="0"/>
          </a:p>
        </p:txBody>
      </p:sp>
      <p:sp>
        <p:nvSpPr>
          <p:cNvPr id="3" name="Content Placeholder 2"/>
          <p:cNvSpPr>
            <a:spLocks noGrp="1"/>
          </p:cNvSpPr>
          <p:nvPr>
            <p:ph idx="1"/>
          </p:nvPr>
        </p:nvSpPr>
        <p:spPr>
          <a:xfrm>
            <a:off x="251520" y="476672"/>
            <a:ext cx="8435280" cy="6381328"/>
          </a:xfrm>
        </p:spPr>
        <p:txBody>
          <a:bodyPr>
            <a:normAutofit/>
          </a:bodyPr>
          <a:lstStyle/>
          <a:p>
            <a:r>
              <a:rPr lang="en-US" sz="2400" b="1" i="0" dirty="0">
                <a:effectLst/>
                <a:latin typeface="Verdana" panose="020B0604030504040204" pitchFamily="34" charset="0"/>
              </a:rPr>
              <a:t>Step-1:</a:t>
            </a:r>
            <a:r>
              <a:rPr lang="en-US" sz="2400" b="0" i="0" dirty="0">
                <a:solidFill>
                  <a:srgbClr val="000000"/>
                </a:solidFill>
                <a:effectLst/>
                <a:latin typeface="Verdana" panose="020B0604030504040204" pitchFamily="34" charset="0"/>
              </a:rPr>
              <a:t> Create each data point as a single cluster. Let's say there are N data points, so the number of clusters will also be N.</a:t>
            </a:r>
            <a:endParaRPr lang="en-US" sz="2400" b="0" i="0" dirty="0">
              <a:solidFill>
                <a:srgbClr val="000000"/>
              </a:solidFill>
              <a:effectLst/>
              <a:latin typeface="Verdana" panose="020B0604030504040204" pitchFamily="34" charset="0"/>
            </a:endParaRPr>
          </a:p>
          <a:p>
            <a:endParaRPr lang="en-US" sz="2400" dirty="0">
              <a:solidFill>
                <a:srgbClr val="000000"/>
              </a:solidFill>
              <a:latin typeface="Verdana" panose="020B0604030504040204" pitchFamily="34" charset="0"/>
            </a:endParaRPr>
          </a:p>
          <a:p>
            <a:endParaRPr lang="en-US" sz="2400" dirty="0">
              <a:solidFill>
                <a:srgbClr val="000000"/>
              </a:solidFill>
              <a:latin typeface="Verdana" panose="020B0604030504040204" pitchFamily="34" charset="0"/>
            </a:endParaRPr>
          </a:p>
          <a:p>
            <a:endParaRPr lang="en-US" sz="2400" dirty="0">
              <a:solidFill>
                <a:srgbClr val="000000"/>
              </a:solidFill>
              <a:latin typeface="Verdana" panose="020B0604030504040204" pitchFamily="34" charset="0"/>
            </a:endParaRPr>
          </a:p>
          <a:p>
            <a:endParaRPr lang="en-IN" sz="2400" dirty="0"/>
          </a:p>
        </p:txBody>
      </p:sp>
      <p:pic>
        <p:nvPicPr>
          <p:cNvPr id="2050" name="Picture 2" descr="Hierarchical Clustering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1778" y="1928813"/>
            <a:ext cx="3905222"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597352"/>
          </a:xfrm>
        </p:spPr>
        <p:txBody>
          <a:bodyPr>
            <a:normAutofit/>
          </a:bodyPr>
          <a:lstStyle/>
          <a:p>
            <a:r>
              <a:rPr lang="en-US" sz="2000" b="1" i="0" dirty="0">
                <a:effectLst/>
                <a:latin typeface="Verdana" panose="020B0604030504040204" pitchFamily="34" charset="0"/>
              </a:rPr>
              <a:t>Step-2:</a:t>
            </a:r>
            <a:r>
              <a:rPr lang="en-US" sz="2000" b="0" i="0" dirty="0">
                <a:solidFill>
                  <a:srgbClr val="000000"/>
                </a:solidFill>
                <a:effectLst/>
                <a:latin typeface="Verdana" panose="020B0604030504040204" pitchFamily="34" charset="0"/>
              </a:rPr>
              <a:t> Take two closest data points or clusters and merge them to form one cluster. So, there will now be N-1 clusters.</a:t>
            </a:r>
            <a:endParaRPr lang="en-US" sz="2000" b="0"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IN" sz="2000" dirty="0"/>
          </a:p>
        </p:txBody>
      </p:sp>
      <p:pic>
        <p:nvPicPr>
          <p:cNvPr id="3074" name="Picture 2" descr="Hierarchical Clustering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1928813"/>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normAutofit/>
          </a:bodyPr>
          <a:lstStyle/>
          <a:p>
            <a:r>
              <a:rPr lang="en-US" sz="2000" b="1" i="0" dirty="0">
                <a:effectLst/>
                <a:latin typeface="Verdana" panose="020B0604030504040204" pitchFamily="34" charset="0"/>
              </a:rPr>
              <a:t>Step-3</a:t>
            </a:r>
            <a:r>
              <a:rPr lang="en-US" sz="2000" b="0" i="0" dirty="0">
                <a:solidFill>
                  <a:srgbClr val="000000"/>
                </a:solidFill>
                <a:effectLst/>
                <a:latin typeface="Verdana" panose="020B0604030504040204" pitchFamily="34" charset="0"/>
              </a:rPr>
              <a:t>: Again, take the two closest clusters and merge them together to form one cluster. There will be N-2 clusters.</a:t>
            </a:r>
            <a:endParaRPr lang="en-US" sz="2000" b="0" i="0" dirty="0">
              <a:solidFill>
                <a:srgbClr val="000000"/>
              </a:solidFill>
              <a:effectLst/>
              <a:latin typeface="Verdana" panose="020B0604030504040204" pitchFamily="34" charset="0"/>
            </a:endParaRPr>
          </a:p>
          <a:p>
            <a:endParaRPr lang="en-US" sz="2000" dirty="0">
              <a:solidFill>
                <a:srgbClr val="000000"/>
              </a:solidFill>
              <a:latin typeface="Verdana" panose="020B0604030504040204" pitchFamily="34" charset="0"/>
            </a:endParaRPr>
          </a:p>
          <a:p>
            <a:endParaRPr lang="en-US" sz="2000" dirty="0">
              <a:solidFill>
                <a:srgbClr val="000000"/>
              </a:solidFill>
              <a:latin typeface="Verdana" panose="020B0604030504040204" pitchFamily="34" charset="0"/>
            </a:endParaRPr>
          </a:p>
          <a:p>
            <a:endParaRPr lang="en-IN" sz="2000" dirty="0"/>
          </a:p>
        </p:txBody>
      </p:sp>
      <p:pic>
        <p:nvPicPr>
          <p:cNvPr id="4098" name="Picture 2" descr="Hierarchical Clustering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1928813"/>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597352"/>
          </a:xfrm>
        </p:spPr>
        <p:txBody>
          <a:bodyPr>
            <a:normAutofit/>
          </a:bodyPr>
          <a:lstStyle/>
          <a:p>
            <a:r>
              <a:rPr lang="en-US" sz="1800" b="1" i="0" dirty="0">
                <a:effectLst/>
                <a:latin typeface="Verdana" panose="020B0604030504040204" pitchFamily="34" charset="0"/>
              </a:rPr>
              <a:t>Step-4:</a:t>
            </a:r>
            <a:r>
              <a:rPr lang="en-US" sz="1800" b="0" i="0" dirty="0">
                <a:solidFill>
                  <a:srgbClr val="000000"/>
                </a:solidFill>
                <a:effectLst/>
                <a:latin typeface="Verdana" panose="020B0604030504040204" pitchFamily="34" charset="0"/>
              </a:rPr>
              <a:t> Repeat Step 3 until only one cluster left. So, we will get the following clusters. Consider the below images:</a:t>
            </a:r>
            <a:endParaRPr lang="en-US" sz="1800" b="0" i="0" dirty="0">
              <a:solidFill>
                <a:srgbClr val="000000"/>
              </a:solidFill>
              <a:effectLst/>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US" sz="1800" dirty="0">
              <a:solidFill>
                <a:srgbClr val="000000"/>
              </a:solidFill>
              <a:latin typeface="Verdana" panose="020B0604030504040204" pitchFamily="34" charset="0"/>
            </a:endParaRPr>
          </a:p>
          <a:p>
            <a:endParaRPr lang="en-IN" sz="1800" dirty="0"/>
          </a:p>
        </p:txBody>
      </p:sp>
      <p:pic>
        <p:nvPicPr>
          <p:cNvPr id="5124" name="Picture 4" descr="Hierarchical Clustering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1928813"/>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ierarchical Clustering in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667000" y="2058987"/>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08712"/>
          </a:xfrm>
        </p:spPr>
        <p:txBody>
          <a:bodyPr/>
          <a:lstStyle/>
          <a:p>
            <a:r>
              <a:rPr lang="en-US" b="1" dirty="0">
                <a:solidFill>
                  <a:srgbClr val="000000"/>
                </a:solidFill>
                <a:effectLst/>
                <a:latin typeface="Verdana" panose="020B0604030504040204" pitchFamily="34" charset="0"/>
              </a:rPr>
              <a:t>Step-5:</a:t>
            </a:r>
            <a:r>
              <a:rPr lang="en-US" b="0" dirty="0">
                <a:solidFill>
                  <a:srgbClr val="000000"/>
                </a:solidFill>
                <a:effectLst/>
                <a:latin typeface="Verdana" panose="020B0604030504040204" pitchFamily="34" charset="0"/>
              </a:rPr>
              <a:t> Once all the clusters are combined into one big cluster, develop the dendrogram to divide the clusters as per the problem.</a:t>
            </a:r>
            <a:endParaRPr lang="en-US" b="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0" i="0" dirty="0">
                <a:solidFill>
                  <a:srgbClr val="610B4B"/>
                </a:solidFill>
                <a:effectLst/>
                <a:latin typeface="erdana"/>
              </a:rPr>
              <a:t>Measure for the distance between two clusters</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404664"/>
            <a:ext cx="8229600" cy="5721499"/>
          </a:xfrm>
        </p:spPr>
        <p:txBody>
          <a:bodyPr>
            <a:normAutofit/>
          </a:bodyPr>
          <a:lstStyle/>
          <a:p>
            <a:r>
              <a:rPr lang="en-US" sz="2000" b="0" i="0" dirty="0">
                <a:solidFill>
                  <a:srgbClr val="333333"/>
                </a:solidFill>
                <a:effectLst/>
                <a:latin typeface="inter-regular"/>
              </a:rPr>
              <a:t>As we have seen, the </a:t>
            </a:r>
            <a:r>
              <a:rPr lang="en-US" sz="2000" b="1" i="0" dirty="0">
                <a:solidFill>
                  <a:srgbClr val="333333"/>
                </a:solidFill>
                <a:effectLst/>
                <a:latin typeface="inter-bold"/>
              </a:rPr>
              <a:t>closest distance</a:t>
            </a:r>
            <a:r>
              <a:rPr lang="en-US" sz="2000" b="0" i="0" dirty="0">
                <a:solidFill>
                  <a:srgbClr val="333333"/>
                </a:solidFill>
                <a:effectLst/>
                <a:latin typeface="inter-regular"/>
              </a:rPr>
              <a:t> between the two clusters is crucial for the hierarchical clustering. There are various ways to calculate the distance between two clusters, and these ways decide the rule for clustering. These measures are called </a:t>
            </a:r>
            <a:r>
              <a:rPr lang="en-US" sz="2000" b="1" i="0" dirty="0">
                <a:solidFill>
                  <a:srgbClr val="333333"/>
                </a:solidFill>
                <a:effectLst/>
                <a:latin typeface="inter-bold"/>
              </a:rPr>
              <a:t>Linkage methods</a:t>
            </a:r>
            <a:r>
              <a:rPr lang="en-US" sz="2000" b="0" i="0" dirty="0">
                <a:solidFill>
                  <a:srgbClr val="333333"/>
                </a:solidFill>
                <a:effectLst/>
                <a:latin typeface="inter-regular"/>
              </a:rPr>
              <a:t>. Some of the popular linkage methods are given below:</a:t>
            </a:r>
            <a:endParaRPr lang="en-US" sz="2000" b="0" i="0" dirty="0">
              <a:solidFill>
                <a:srgbClr val="333333"/>
              </a:solidFill>
              <a:effectLst/>
              <a:latin typeface="inter-regular"/>
            </a:endParaRPr>
          </a:p>
          <a:p>
            <a:endParaRPr lang="en-US" sz="2000" dirty="0">
              <a:solidFill>
                <a:srgbClr val="333333"/>
              </a:solidFill>
              <a:latin typeface="inter-regular"/>
            </a:endParaRPr>
          </a:p>
          <a:p>
            <a:pPr lvl="1"/>
            <a:r>
              <a:rPr lang="en-US" sz="1600" b="1" i="0" dirty="0">
                <a:solidFill>
                  <a:srgbClr val="000000"/>
                </a:solidFill>
                <a:effectLst/>
                <a:latin typeface="inter-bold"/>
              </a:rPr>
              <a:t>Single Linkage:</a:t>
            </a:r>
            <a:r>
              <a:rPr lang="en-US" sz="1600" b="0" i="0" dirty="0">
                <a:solidFill>
                  <a:srgbClr val="000000"/>
                </a:solidFill>
                <a:effectLst/>
                <a:latin typeface="inter-regular"/>
              </a:rPr>
              <a:t> It is the Shortest Distance between the closest points of the clusters. Consider the below image</a:t>
            </a:r>
            <a:r>
              <a:rPr lang="en-US" sz="1100" b="0" i="0" dirty="0">
                <a:solidFill>
                  <a:srgbClr val="000000"/>
                </a:solidFill>
                <a:effectLst/>
                <a:latin typeface="inter-regular"/>
              </a:rPr>
              <a:t>:</a:t>
            </a:r>
            <a:endParaRPr lang="en-US" sz="1100" b="0" i="0" dirty="0">
              <a:solidFill>
                <a:srgbClr val="000000"/>
              </a:solidFill>
              <a:effectLst/>
              <a:latin typeface="inter-regular"/>
            </a:endParaRPr>
          </a:p>
          <a:p>
            <a:pPr lvl="1"/>
            <a:endParaRPr lang="en-US" sz="1100" dirty="0">
              <a:solidFill>
                <a:srgbClr val="000000"/>
              </a:solidFill>
              <a:latin typeface="inter-regular"/>
            </a:endParaRPr>
          </a:p>
          <a:p>
            <a:pPr lvl="1"/>
            <a:endParaRPr lang="en-IN" sz="1600" dirty="0"/>
          </a:p>
        </p:txBody>
      </p:sp>
      <p:pic>
        <p:nvPicPr>
          <p:cNvPr id="4" name="Picture 3"/>
          <p:cNvPicPr>
            <a:picLocks noChangeAspect="1"/>
          </p:cNvPicPr>
          <p:nvPr/>
        </p:nvPicPr>
        <p:blipFill>
          <a:blip r:embed="rId1"/>
          <a:stretch>
            <a:fillRect/>
          </a:stretch>
        </p:blipFill>
        <p:spPr>
          <a:xfrm>
            <a:off x="2411760" y="3114664"/>
            <a:ext cx="3810000" cy="3000375"/>
          </a:xfrm>
          <a:prstGeom prst="rect">
            <a:avLst/>
          </a:prstGeom>
        </p:spPr>
      </p:pic>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62067"/>
          </a:xfrm>
        </p:spPr>
        <p:txBody>
          <a:bodyPr>
            <a:normAutofit/>
          </a:bodyPr>
          <a:lstStyle/>
          <a:p>
            <a:r>
              <a:rPr lang="en-US" sz="2000" b="1" i="0" dirty="0">
                <a:solidFill>
                  <a:srgbClr val="000000"/>
                </a:solidFill>
                <a:effectLst/>
                <a:latin typeface="inter-bold"/>
              </a:rPr>
              <a:t>Complete Linkage:</a:t>
            </a:r>
            <a:r>
              <a:rPr lang="en-US" sz="2000" b="0" i="0" dirty="0">
                <a:solidFill>
                  <a:srgbClr val="000000"/>
                </a:solidFill>
                <a:effectLst/>
                <a:latin typeface="inter-regular"/>
              </a:rPr>
              <a:t> It is the farthest distance between the two points of two different clusters. It is one of the popular linkage methods as it forms tighter clusters than single-linkage.</a:t>
            </a:r>
            <a:endParaRPr lang="en-US" sz="2000" b="0" i="0" dirty="0">
              <a:solidFill>
                <a:srgbClr val="000000"/>
              </a:solidFill>
              <a:effectLst/>
              <a:latin typeface="inter-regular"/>
            </a:endParaRPr>
          </a:p>
          <a:p>
            <a:endParaRPr lang="en-US" sz="2000" dirty="0">
              <a:solidFill>
                <a:srgbClr val="000000"/>
              </a:solidFill>
              <a:latin typeface="inter-regular"/>
            </a:endParaRPr>
          </a:p>
          <a:p>
            <a:endParaRPr lang="en-IN" sz="2000" dirty="0"/>
          </a:p>
        </p:txBody>
      </p:sp>
      <p:pic>
        <p:nvPicPr>
          <p:cNvPr id="4" name="Picture 3"/>
          <p:cNvPicPr>
            <a:picLocks noChangeAspect="1"/>
          </p:cNvPicPr>
          <p:nvPr/>
        </p:nvPicPr>
        <p:blipFill>
          <a:blip r:embed="rId1"/>
          <a:stretch>
            <a:fillRect/>
          </a:stretch>
        </p:blipFill>
        <p:spPr>
          <a:xfrm>
            <a:off x="2411760" y="1628800"/>
            <a:ext cx="3810000" cy="3000375"/>
          </a:xfrm>
          <a:prstGeom prst="rect">
            <a:avLst/>
          </a:prstGeom>
        </p:spPr>
      </p:pic>
      <p:sp>
        <p:nvSpPr>
          <p:cNvPr id="6" name="TextBox 5"/>
          <p:cNvSpPr txBox="1"/>
          <p:nvPr/>
        </p:nvSpPr>
        <p:spPr>
          <a:xfrm>
            <a:off x="593826" y="4629175"/>
            <a:ext cx="8370661" cy="1754326"/>
          </a:xfrm>
          <a:prstGeom prst="rect">
            <a:avLst/>
          </a:prstGeom>
          <a:noFill/>
        </p:spPr>
        <p:txBody>
          <a:bodyPr wrap="square">
            <a:spAutoFit/>
          </a:bodyPr>
          <a:lstStyle/>
          <a:p>
            <a:pPr algn="just"/>
            <a:r>
              <a:rPr lang="en-US" b="1" i="0" dirty="0">
                <a:solidFill>
                  <a:srgbClr val="000000"/>
                </a:solidFill>
                <a:effectLst/>
                <a:latin typeface="inter-bold"/>
              </a:rPr>
              <a:t>Average Linkage:</a:t>
            </a:r>
            <a:r>
              <a:rPr lang="en-US" b="0" i="0" dirty="0">
                <a:solidFill>
                  <a:srgbClr val="000000"/>
                </a:solidFill>
                <a:effectLst/>
                <a:latin typeface="inter-regular"/>
              </a:rPr>
              <a:t> It is the linkage method in which the distance between each pair of datasets is added up and then divided by the total number of datasets to calculate the average distance between two clusters. It is also one of the most popular linkage methods.</a:t>
            </a:r>
            <a:endParaRPr lang="en-US" b="0" i="0" dirty="0">
              <a:solidFill>
                <a:srgbClr val="000000"/>
              </a:solidFill>
              <a:effectLst/>
              <a:latin typeface="inter-regular"/>
            </a:endParaRPr>
          </a:p>
          <a:p>
            <a:pPr algn="just"/>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US" sz="2400" b="1" i="0" dirty="0">
                <a:solidFill>
                  <a:srgbClr val="000000"/>
                </a:solidFill>
                <a:effectLst/>
                <a:latin typeface="inter-bold"/>
              </a:rPr>
              <a:t>Centroid Linkage:</a:t>
            </a:r>
            <a:r>
              <a:rPr lang="en-US" sz="2400" b="0" i="0" dirty="0">
                <a:solidFill>
                  <a:srgbClr val="000000"/>
                </a:solidFill>
                <a:effectLst/>
                <a:latin typeface="inter-regular"/>
              </a:rPr>
              <a:t> It is the linkage method in which the distance between the centroid of the clusters is calculated. Consider the below image:</a:t>
            </a:r>
            <a:endParaRPr lang="en-US" sz="2400" b="0" i="0" dirty="0">
              <a:solidFill>
                <a:srgbClr val="000000"/>
              </a:solidFill>
              <a:effectLst/>
              <a:latin typeface="inter-regular"/>
            </a:endParaRPr>
          </a:p>
          <a:p>
            <a:endParaRPr lang="en-US" sz="2400" dirty="0">
              <a:solidFill>
                <a:srgbClr val="000000"/>
              </a:solidFill>
              <a:latin typeface="inter-regular"/>
            </a:endParaRPr>
          </a:p>
          <a:p>
            <a:endParaRPr lang="en-US" sz="2400" b="0" i="0" dirty="0">
              <a:solidFill>
                <a:srgbClr val="000000"/>
              </a:solidFill>
              <a:effectLst/>
              <a:latin typeface="inter-regular"/>
            </a:endParaRPr>
          </a:p>
          <a:p>
            <a:endParaRPr lang="en-US" sz="2400" dirty="0">
              <a:solidFill>
                <a:srgbClr val="000000"/>
              </a:solidFill>
              <a:latin typeface="inter-regular"/>
            </a:endParaRPr>
          </a:p>
          <a:p>
            <a:endParaRPr lang="en-US" sz="2400" b="0" i="0" dirty="0">
              <a:solidFill>
                <a:srgbClr val="000000"/>
              </a:solidFill>
              <a:effectLst/>
              <a:latin typeface="inter-regular"/>
            </a:endParaRPr>
          </a:p>
          <a:p>
            <a:endParaRPr lang="en-US" sz="2400" dirty="0">
              <a:solidFill>
                <a:srgbClr val="000000"/>
              </a:solidFill>
              <a:latin typeface="inter-regular"/>
            </a:endParaRPr>
          </a:p>
          <a:p>
            <a:endParaRPr lang="en-US" sz="2400" b="0" i="0" dirty="0">
              <a:solidFill>
                <a:srgbClr val="000000"/>
              </a:solidFill>
              <a:effectLst/>
              <a:latin typeface="inter-regular"/>
            </a:endParaRPr>
          </a:p>
          <a:p>
            <a:endParaRPr lang="en-US" sz="2400" dirty="0">
              <a:solidFill>
                <a:srgbClr val="000000"/>
              </a:solidFill>
              <a:latin typeface="inter-regular"/>
            </a:endParaRPr>
          </a:p>
          <a:p>
            <a:endParaRPr lang="en-US" sz="2400" b="0" i="0" dirty="0">
              <a:solidFill>
                <a:srgbClr val="000000"/>
              </a:solidFill>
              <a:effectLst/>
              <a:latin typeface="inter-regular"/>
            </a:endParaRPr>
          </a:p>
          <a:p>
            <a:r>
              <a:rPr lang="en-US" sz="1400" b="0" i="0" dirty="0">
                <a:solidFill>
                  <a:srgbClr val="333333"/>
                </a:solidFill>
                <a:effectLst/>
                <a:latin typeface="inter-regular"/>
              </a:rPr>
              <a:t>From the above-given approaches, we can apply any of them according to the type of problem or business requirement.</a:t>
            </a:r>
            <a:endParaRPr lang="en-US" sz="2400" b="0" i="0" dirty="0">
              <a:solidFill>
                <a:srgbClr val="000000"/>
              </a:solidFill>
              <a:effectLst/>
              <a:latin typeface="inter-regular"/>
            </a:endParaRPr>
          </a:p>
          <a:p>
            <a:endParaRPr lang="en-US" dirty="0">
              <a:solidFill>
                <a:srgbClr val="000000"/>
              </a:solidFill>
              <a:latin typeface="inter-regular"/>
            </a:endParaRPr>
          </a:p>
          <a:p>
            <a:endParaRPr lang="en-IN" dirty="0"/>
          </a:p>
        </p:txBody>
      </p:sp>
      <p:pic>
        <p:nvPicPr>
          <p:cNvPr id="4" name="Picture 3"/>
          <p:cNvPicPr>
            <a:picLocks noChangeAspect="1"/>
          </p:cNvPicPr>
          <p:nvPr/>
        </p:nvPicPr>
        <p:blipFill>
          <a:blip r:embed="rId1"/>
          <a:stretch>
            <a:fillRect/>
          </a:stretch>
        </p:blipFill>
        <p:spPr>
          <a:xfrm>
            <a:off x="2483768" y="1844824"/>
            <a:ext cx="3810000" cy="3000375"/>
          </a:xfrm>
          <a:prstGeom prst="rect">
            <a:avLst/>
          </a:prstGeom>
        </p:spPr>
      </p:pic>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48" y="-173025"/>
            <a:ext cx="8229600" cy="346050"/>
          </a:xfrm>
        </p:spPr>
        <p:txBody>
          <a:bodyPr>
            <a:normAutofit fontScale="90000"/>
          </a:bodyPr>
          <a:lstStyle/>
          <a:p>
            <a:br>
              <a:rPr lang="en-US" b="0" i="0" dirty="0">
                <a:solidFill>
                  <a:srgbClr val="610B4B"/>
                </a:solidFill>
                <a:effectLst/>
                <a:latin typeface="erdana"/>
              </a:rPr>
            </a:br>
            <a:br>
              <a:rPr lang="en-US" b="0" i="0" dirty="0">
                <a:solidFill>
                  <a:srgbClr val="610B4B"/>
                </a:solidFill>
                <a:effectLst/>
                <a:latin typeface="erdana"/>
              </a:rPr>
            </a:br>
            <a:r>
              <a:rPr lang="en-US" sz="2700" b="0" i="0" dirty="0">
                <a:solidFill>
                  <a:srgbClr val="610B4B"/>
                </a:solidFill>
                <a:effectLst/>
                <a:latin typeface="erdana"/>
              </a:rPr>
              <a:t>Working of Dendrogram in Hierarchical clustering</a:t>
            </a:r>
            <a:br>
              <a:rPr lang="en-US" b="0" i="0" dirty="0">
                <a:solidFill>
                  <a:srgbClr val="610B4B"/>
                </a:solidFill>
                <a:effectLst/>
                <a:latin typeface="erdana"/>
              </a:rPr>
            </a:b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US" sz="2000" b="0" i="0" dirty="0">
                <a:solidFill>
                  <a:srgbClr val="333333"/>
                </a:solidFill>
                <a:effectLst/>
                <a:latin typeface="inter-regular"/>
              </a:rPr>
              <a:t>The dendrogram is a tree-like structure that is mainly used to store each step as a memory that the HC algorithm performs. In the dendrogram plot, the Y-axis shows the Euclidean distances between the data points, and the x-axis shows all the data points of the given dataset.</a:t>
            </a:r>
            <a:endParaRPr lang="en-US" sz="2000" b="0" i="0" dirty="0">
              <a:solidFill>
                <a:srgbClr val="333333"/>
              </a:solidFill>
              <a:effectLst/>
              <a:latin typeface="inter-regular"/>
            </a:endParaRPr>
          </a:p>
          <a:p>
            <a:endParaRPr lang="en-US" sz="2000" dirty="0">
              <a:solidFill>
                <a:srgbClr val="333333"/>
              </a:solidFill>
              <a:latin typeface="inter-regular"/>
            </a:endParaRPr>
          </a:p>
          <a:p>
            <a:r>
              <a:rPr lang="en-US" sz="1200" b="0" i="0" dirty="0">
                <a:solidFill>
                  <a:srgbClr val="333333"/>
                </a:solidFill>
                <a:effectLst/>
                <a:latin typeface="inter-regular"/>
              </a:rPr>
              <a:t>The working of the dendrogram can be explained using the below diagram:</a:t>
            </a:r>
            <a:endParaRPr lang="en-US" sz="2000" b="0" i="0" dirty="0">
              <a:solidFill>
                <a:srgbClr val="333333"/>
              </a:solidFill>
              <a:effectLst/>
              <a:latin typeface="inter-regular"/>
            </a:endParaRPr>
          </a:p>
          <a:p>
            <a:endParaRPr lang="en-IN" sz="2000" dirty="0"/>
          </a:p>
        </p:txBody>
      </p:sp>
      <p:pic>
        <p:nvPicPr>
          <p:cNvPr id="4" name="Picture 3"/>
          <p:cNvPicPr>
            <a:picLocks noChangeAspect="1"/>
          </p:cNvPicPr>
          <p:nvPr/>
        </p:nvPicPr>
        <p:blipFill>
          <a:blip r:embed="rId1"/>
          <a:stretch>
            <a:fillRect/>
          </a:stretch>
        </p:blipFill>
        <p:spPr>
          <a:xfrm>
            <a:off x="683568" y="2708920"/>
            <a:ext cx="7143750" cy="2914650"/>
          </a:xfrm>
          <a:prstGeom prst="rect">
            <a:avLst/>
          </a:prstGeom>
        </p:spPr>
      </p:pic>
      <p:sp>
        <p:nvSpPr>
          <p:cNvPr id="6" name="TextBox 5"/>
          <p:cNvSpPr txBox="1"/>
          <p:nvPr/>
        </p:nvSpPr>
        <p:spPr>
          <a:xfrm>
            <a:off x="1403648" y="5623570"/>
            <a:ext cx="6768752" cy="923330"/>
          </a:xfrm>
          <a:prstGeom prst="rect">
            <a:avLst/>
          </a:prstGeom>
          <a:noFill/>
        </p:spPr>
        <p:txBody>
          <a:bodyPr wrap="square">
            <a:spAutoFit/>
          </a:bodyPr>
          <a:lstStyle/>
          <a:p>
            <a:r>
              <a:rPr lang="en-US" b="0" i="0" dirty="0">
                <a:solidFill>
                  <a:srgbClr val="333333"/>
                </a:solidFill>
                <a:effectLst/>
                <a:latin typeface="inter-regular"/>
              </a:rPr>
              <a:t>In the above diagram, the left part is showing how clusters are created in agglomerative clustering, and the right part is showing the corresponding dendrogram.</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r>
              <a:rPr lang="en-IN" dirty="0"/>
              <a:t>Suppose, you want to modify the value of 1 to 12 in the array </a:t>
            </a:r>
            <a:r>
              <a:rPr lang="en-IN" dirty="0" err="1"/>
              <a:t>a_sub</a:t>
            </a:r>
            <a:r>
              <a:rPr lang="en-IN" dirty="0"/>
              <a:t> :</a:t>
            </a:r>
            <a:endParaRPr lang="en-IN" dirty="0"/>
          </a:p>
          <a:p>
            <a:r>
              <a:rPr lang="en-IN" dirty="0"/>
              <a:t>a=[[1,2]</a:t>
            </a:r>
            <a:endParaRPr lang="en-IN" dirty="0"/>
          </a:p>
          <a:p>
            <a:pPr lvl="2">
              <a:buNone/>
            </a:pPr>
            <a:r>
              <a:rPr lang="en-IN" sz="3200" dirty="0"/>
              <a:t>[4,5]]</a:t>
            </a:r>
            <a:endParaRPr lang="en-IN" sz="3200" dirty="0"/>
          </a:p>
          <a:p>
            <a:pPr lvl="2">
              <a:buNone/>
            </a:pPr>
            <a:endParaRPr lang="en-IN" dirty="0"/>
          </a:p>
          <a:p>
            <a:r>
              <a:rPr lang="en-IN" dirty="0" err="1"/>
              <a:t>a_sub</a:t>
            </a:r>
            <a:r>
              <a:rPr lang="en-IN" dirty="0"/>
              <a:t>[0,0]=12</a:t>
            </a:r>
            <a:endParaRPr lang="en-IN" dirty="0"/>
          </a:p>
          <a:p>
            <a:endParaRPr lang="en-IN" dirty="0"/>
          </a:p>
          <a:p>
            <a:r>
              <a:rPr lang="en-IN" dirty="0"/>
              <a:t>Modifying the subset will automatically update the original array as well.</a:t>
            </a:r>
            <a:endParaRPr lang="en-IN" dirty="0"/>
          </a:p>
          <a:p>
            <a:r>
              <a:rPr lang="en-IN" dirty="0"/>
              <a:t>print(a)</a:t>
            </a:r>
            <a:endParaRPr lang="en-IN"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57200" y="115888"/>
            <a:ext cx="8229600" cy="6010275"/>
          </a:xfrm>
        </p:spPr>
        <p:txBody>
          <a:bodyPr/>
          <a:lstStyle/>
          <a:p>
            <a:r>
              <a:rPr lang="en-US" sz="2000" b="0" i="0" dirty="0">
                <a:solidFill>
                  <a:srgbClr val="000000"/>
                </a:solidFill>
                <a:effectLst/>
                <a:latin typeface="inter-regular"/>
              </a:rPr>
              <a:t>As we have discussed above, firstly, the datapoints P2 and P3 combine together and form a cluster, correspondingly a dendrogram is created, which connects P2 and P3 with a rectangular shape. The </a:t>
            </a:r>
            <a:r>
              <a:rPr lang="en-US" sz="2000" b="0" i="0" dirty="0" err="1">
                <a:solidFill>
                  <a:srgbClr val="000000"/>
                </a:solidFill>
                <a:effectLst/>
                <a:latin typeface="inter-regular"/>
              </a:rPr>
              <a:t>hight</a:t>
            </a:r>
            <a:r>
              <a:rPr lang="en-US" sz="2000" b="0" i="0" dirty="0">
                <a:solidFill>
                  <a:srgbClr val="000000"/>
                </a:solidFill>
                <a:effectLst/>
                <a:latin typeface="inter-regular"/>
              </a:rPr>
              <a:t> is decided according to the Euclidean distance between the data points.</a:t>
            </a:r>
            <a:endParaRPr lang="en-US" sz="2000" b="0" i="0" dirty="0">
              <a:solidFill>
                <a:srgbClr val="000000"/>
              </a:solidFill>
              <a:effectLst/>
              <a:latin typeface="inter-regular"/>
            </a:endParaRPr>
          </a:p>
          <a:p>
            <a:endParaRPr lang="en-US" sz="2000" dirty="0">
              <a:solidFill>
                <a:srgbClr val="000000"/>
              </a:solidFill>
              <a:latin typeface="inter-regular"/>
            </a:endParaRPr>
          </a:p>
          <a:p>
            <a:r>
              <a:rPr lang="en-US" sz="1800" b="0" i="0" dirty="0">
                <a:solidFill>
                  <a:srgbClr val="000000"/>
                </a:solidFill>
                <a:effectLst/>
                <a:latin typeface="inter-regular"/>
              </a:rPr>
              <a:t>In the next step, P5 and P6 form a cluster, and the corresponding dendrogram is created. It is higher than of previous, as the Euclidean distance between P5 and P6 is a little bit greater than the P2 and P3.</a:t>
            </a:r>
            <a:endParaRPr lang="en-US" sz="1800" b="0" i="0" dirty="0">
              <a:solidFill>
                <a:srgbClr val="000000"/>
              </a:solidFill>
              <a:effectLst/>
              <a:latin typeface="inter-regular"/>
            </a:endParaRPr>
          </a:p>
          <a:p>
            <a:r>
              <a:rPr lang="en-US" sz="1800" b="0" i="0" dirty="0">
                <a:solidFill>
                  <a:srgbClr val="000000"/>
                </a:solidFill>
                <a:effectLst/>
                <a:latin typeface="inter-regular"/>
              </a:rPr>
              <a:t>Again, two new dendrograms are created that combine P1, P2, and P3 in one dendrogram, and P4, P5, and P6, in another dendrogram.</a:t>
            </a:r>
            <a:endParaRPr lang="en-US" sz="1800" b="0" i="0" dirty="0">
              <a:solidFill>
                <a:srgbClr val="000000"/>
              </a:solidFill>
              <a:effectLst/>
              <a:latin typeface="inter-regular"/>
            </a:endParaRPr>
          </a:p>
          <a:p>
            <a:r>
              <a:rPr lang="en-US" sz="1800" b="0" i="0" dirty="0">
                <a:solidFill>
                  <a:srgbClr val="000000"/>
                </a:solidFill>
                <a:effectLst/>
                <a:latin typeface="inter-regular"/>
              </a:rPr>
              <a:t>At last, the final dendrogram is created that combines all the data points together.</a:t>
            </a:r>
            <a:endParaRPr lang="en-US" sz="1800" b="0" i="0" dirty="0">
              <a:solidFill>
                <a:srgbClr val="000000"/>
              </a:solidFill>
              <a:effectLst/>
              <a:latin typeface="inter-regular"/>
            </a:endParaRPr>
          </a:p>
          <a:p>
            <a:endParaRPr lang="en-US" sz="1800" b="0" i="0" dirty="0">
              <a:solidFill>
                <a:srgbClr val="000000"/>
              </a:solidFill>
              <a:effectLst/>
              <a:latin typeface="inter-regular"/>
            </a:endParaRPr>
          </a:p>
          <a:p>
            <a:endParaRPr lang="en-IN"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Autofit/>
          </a:bodyPr>
          <a:lstStyle/>
          <a:p>
            <a:r>
              <a:rPr lang="en-US" sz="2000" b="0" i="0" dirty="0">
                <a:solidFill>
                  <a:srgbClr val="610B38"/>
                </a:solidFill>
                <a:effectLst/>
                <a:latin typeface="erdana"/>
              </a:rPr>
              <a:t>Python Implementation of Agglomerative Hierarchical Clustering</a:t>
            </a:r>
            <a:br>
              <a:rPr lang="en-US" sz="2000" b="0" i="0" dirty="0">
                <a:solidFill>
                  <a:srgbClr val="610B38"/>
                </a:solidFill>
                <a:effectLst/>
                <a:latin typeface="erdana"/>
              </a:rPr>
            </a:br>
            <a:endParaRPr lang="en-IN" sz="2000" dirty="0"/>
          </a:p>
        </p:txBody>
      </p:sp>
      <p:sp>
        <p:nvSpPr>
          <p:cNvPr id="3" name="Content Placeholder 2"/>
          <p:cNvSpPr>
            <a:spLocks noGrp="1"/>
          </p:cNvSpPr>
          <p:nvPr>
            <p:ph idx="1"/>
          </p:nvPr>
        </p:nvSpPr>
        <p:spPr>
          <a:xfrm>
            <a:off x="457200" y="548680"/>
            <a:ext cx="8229600" cy="5577483"/>
          </a:xfrm>
        </p:spPr>
        <p:txBody>
          <a:bodyPr>
            <a:normAutofit/>
          </a:bodyPr>
          <a:lstStyle/>
          <a:p>
            <a:r>
              <a:rPr lang="en-US" sz="1800" b="0" i="0" dirty="0">
                <a:solidFill>
                  <a:srgbClr val="333333"/>
                </a:solidFill>
                <a:effectLst/>
                <a:latin typeface="inter-regular"/>
              </a:rPr>
              <a:t>The dataset is containing the information of customers that have visited a mall for shopping. So, the mall owner wants to find some patterns or some particular behavior of his customers using the dataset information.</a:t>
            </a:r>
            <a:endParaRPr lang="en-US" sz="1800" b="0" i="0" dirty="0">
              <a:solidFill>
                <a:srgbClr val="333333"/>
              </a:solidFill>
              <a:effectLst/>
              <a:latin typeface="inter-regular"/>
            </a:endParaRPr>
          </a:p>
          <a:p>
            <a:endParaRPr lang="en-IN" sz="1800" dirty="0"/>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dirty="0"/>
              <a:t>Example</a:t>
            </a:r>
            <a:endParaRPr lang="en-IN" dirty="0"/>
          </a:p>
        </p:txBody>
      </p:sp>
      <p:sp>
        <p:nvSpPr>
          <p:cNvPr id="3" name="Content Placeholder 2"/>
          <p:cNvSpPr>
            <a:spLocks noGrp="1"/>
          </p:cNvSpPr>
          <p:nvPr>
            <p:ph idx="1"/>
          </p:nvPr>
        </p:nvSpPr>
        <p:spPr>
          <a:xfrm>
            <a:off x="457200" y="692696"/>
            <a:ext cx="8229600" cy="5433467"/>
          </a:xfrm>
        </p:spPr>
        <p:txBody>
          <a:bodyPr/>
          <a:lstStyle/>
          <a:p>
            <a:r>
              <a:rPr lang="en-US" sz="2000" b="0" i="0" dirty="0">
                <a:solidFill>
                  <a:srgbClr val="222222"/>
                </a:solidFill>
                <a:effectLst/>
                <a:latin typeface="Lato" panose="020F0502020204030203" pitchFamily="34" charset="0"/>
              </a:rPr>
              <a:t>Suppose a teacher wants to divide her students into different groups. She has the marks scored by each student in an assignment and based on these marks, she wants to segment them into groups. There’s no fixed target here as to how many groups to have.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600" b="0" i="0" dirty="0">
                <a:solidFill>
                  <a:srgbClr val="222222"/>
                </a:solidFill>
                <a:effectLst/>
                <a:latin typeface="Lato" panose="020F0502020204030203" pitchFamily="34" charset="0"/>
              </a:rPr>
              <a:t>Since the teacher does not know what type of students should be assigned to which group, it cannot be solved as a supervised learning problem.</a:t>
            </a:r>
            <a:endParaRPr lang="en-US" sz="16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Since the teacher does not know what type of students should be assigned to which group, it cannot be solved as a supervised learning problem.</a:t>
            </a:r>
            <a:endParaRPr lang="en-US" sz="2000" dirty="0">
              <a:solidFill>
                <a:srgbClr val="222222"/>
              </a:solidFill>
              <a:latin typeface="Lato" panose="020F0502020204030203" pitchFamily="34" charset="0"/>
            </a:endParaRPr>
          </a:p>
          <a:p>
            <a:r>
              <a:rPr lang="en-US" sz="2000" b="0" i="0" dirty="0">
                <a:solidFill>
                  <a:srgbClr val="222222"/>
                </a:solidFill>
                <a:effectLst/>
                <a:latin typeface="Lato" panose="020F0502020204030203" pitchFamily="34" charset="0"/>
              </a:rPr>
              <a:t>Let’s take a sample of 5 students:</a:t>
            </a:r>
            <a:endParaRPr lang="en-US" sz="2000" b="0" i="0" dirty="0">
              <a:solidFill>
                <a:srgbClr val="222222"/>
              </a:solidFill>
              <a:effectLst/>
              <a:latin typeface="Lato" panose="020F0502020204030203" pitchFamily="34" charset="0"/>
            </a:endParaRPr>
          </a:p>
          <a:p>
            <a:endParaRPr lang="en-US" sz="16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3491880" y="4190700"/>
            <a:ext cx="2000250" cy="2362200"/>
          </a:xfrm>
          <a:prstGeom prst="rect">
            <a:avLst/>
          </a:prstGeom>
        </p:spPr>
      </p:pic>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0" i="0" dirty="0">
                <a:solidFill>
                  <a:srgbClr val="222222"/>
                </a:solidFill>
                <a:effectLst/>
                <a:latin typeface="Lato" panose="020F0502020204030203" pitchFamily="34" charset="0"/>
              </a:rPr>
              <a:t>Creating a Proximity Matrix</a:t>
            </a:r>
            <a:br>
              <a:rPr lang="en-IN"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620688"/>
            <a:ext cx="8229600" cy="5505475"/>
          </a:xfrm>
        </p:spPr>
        <p:txBody>
          <a:bodyPr/>
          <a:lstStyle/>
          <a:p>
            <a:r>
              <a:rPr lang="en-US" sz="2000" b="0" i="0" dirty="0">
                <a:solidFill>
                  <a:srgbClr val="222222"/>
                </a:solidFill>
                <a:effectLst/>
                <a:latin typeface="Lato" panose="020F0502020204030203" pitchFamily="34" charset="0"/>
              </a:rPr>
              <a:t>First, we will create a proximity matrix which will tell us the distance between each of these points. Since we are calculating the distance of each point from each of the other points, we will get a square matrix of shape n X n (where n is the number of observations).</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Let’s make the 5 x 5 proximity matrix for our example:</a:t>
            </a:r>
            <a:endParaRPr lang="en-US" sz="2000" b="0" i="0" dirty="0">
              <a:solidFill>
                <a:srgbClr val="222222"/>
              </a:solidFill>
              <a:effectLst/>
              <a:latin typeface="Lato" panose="020F0502020204030203" pitchFamily="34" charset="0"/>
            </a:endParaRPr>
          </a:p>
          <a:p>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2267744" y="2667117"/>
            <a:ext cx="2466975" cy="2419350"/>
          </a:xfrm>
          <a:prstGeom prst="rect">
            <a:avLst/>
          </a:prstGeom>
        </p:spPr>
      </p:pic>
      <p:sp>
        <p:nvSpPr>
          <p:cNvPr id="6" name="TextBox 5"/>
          <p:cNvSpPr txBox="1"/>
          <p:nvPr/>
        </p:nvSpPr>
        <p:spPr>
          <a:xfrm>
            <a:off x="611560" y="5103674"/>
            <a:ext cx="7776864"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The diagonal elements of this matrix will always be 0 as the distance of a point with itself is always 0. We will use the Euclidean distance formula to calculate the rest of the distances. So, let’s say we want to calculate the distance between point 1 and 2:</a:t>
            </a:r>
            <a:endParaRPr lang="en-IN" dirty="0"/>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IN" sz="1600" b="0" i="0" dirty="0">
                <a:solidFill>
                  <a:srgbClr val="222222"/>
                </a:solidFill>
                <a:effectLst/>
                <a:latin typeface="Lato" panose="020F0502020204030203" pitchFamily="34" charset="0"/>
              </a:rPr>
              <a:t>√(10-7)^2 = √9 = 3</a:t>
            </a:r>
            <a:endParaRPr lang="en-IN" sz="1600" b="0" i="0" dirty="0">
              <a:solidFill>
                <a:srgbClr val="222222"/>
              </a:solidFill>
              <a:effectLst/>
              <a:latin typeface="Lato" panose="020F0502020204030203" pitchFamily="34" charset="0"/>
            </a:endParaRPr>
          </a:p>
          <a:p>
            <a:endParaRPr lang="en-IN" sz="1600" dirty="0">
              <a:solidFill>
                <a:srgbClr val="222222"/>
              </a:solidFill>
              <a:latin typeface="Lato" panose="020F0502020204030203" pitchFamily="34" charset="0"/>
            </a:endParaRPr>
          </a:p>
          <a:p>
            <a:r>
              <a:rPr lang="en-US" sz="1600" b="0" i="0" dirty="0">
                <a:solidFill>
                  <a:srgbClr val="222222"/>
                </a:solidFill>
                <a:effectLst/>
                <a:latin typeface="Lato" panose="020F0502020204030203" pitchFamily="34" charset="0"/>
              </a:rPr>
              <a:t>Similarly, we can calculate all the distances and fill the proximity matrix.</a:t>
            </a:r>
            <a:endParaRPr lang="en-US" sz="1600" b="0" i="0" dirty="0">
              <a:solidFill>
                <a:srgbClr val="222222"/>
              </a:solidFill>
              <a:effectLst/>
              <a:latin typeface="Lato" panose="020F0502020204030203" pitchFamily="34" charset="0"/>
            </a:endParaRPr>
          </a:p>
          <a:p>
            <a:endParaRPr lang="en-US" sz="1600" dirty="0">
              <a:solidFill>
                <a:srgbClr val="222222"/>
              </a:solidFill>
              <a:latin typeface="Lato" panose="020F0502020204030203" pitchFamily="34" charset="0"/>
            </a:endParaRPr>
          </a:p>
          <a:p>
            <a:endParaRPr lang="en-IN" sz="1600" dirty="0"/>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sz="2200" b="0" i="0" dirty="0">
                <a:solidFill>
                  <a:srgbClr val="222222"/>
                </a:solidFill>
                <a:effectLst/>
                <a:latin typeface="Lato" panose="020F0502020204030203" pitchFamily="34" charset="0"/>
              </a:rPr>
              <a:t>Steps to Perform Hierarchical Clustering</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274638"/>
            <a:ext cx="8229600" cy="5851525"/>
          </a:xfrm>
        </p:spPr>
        <p:txBody>
          <a:bodyPr/>
          <a:lstStyle/>
          <a:p>
            <a:r>
              <a:rPr lang="en-US" b="1" i="0" dirty="0">
                <a:solidFill>
                  <a:srgbClr val="222222"/>
                </a:solidFill>
                <a:effectLst/>
                <a:latin typeface="Lato" panose="020F0502020204030203" pitchFamily="34" charset="0"/>
              </a:rPr>
              <a:t>Step 1:</a:t>
            </a:r>
            <a:r>
              <a:rPr lang="en-US" b="0" i="0" dirty="0">
                <a:solidFill>
                  <a:srgbClr val="222222"/>
                </a:solidFill>
                <a:effectLst/>
                <a:latin typeface="Lato" panose="020F0502020204030203" pitchFamily="34" charset="0"/>
              </a:rPr>
              <a:t> First, we assign all the points to an individual cluster:</a:t>
            </a:r>
            <a:endParaRPr lang="en-US"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2195736" y="1916832"/>
            <a:ext cx="3009900" cy="438150"/>
          </a:xfrm>
          <a:prstGeom prst="rect">
            <a:avLst/>
          </a:prstGeom>
        </p:spPr>
      </p:pic>
      <p:sp>
        <p:nvSpPr>
          <p:cNvPr id="6" name="TextBox 5"/>
          <p:cNvSpPr txBox="1"/>
          <p:nvPr/>
        </p:nvSpPr>
        <p:spPr>
          <a:xfrm>
            <a:off x="457200" y="2828835"/>
            <a:ext cx="8579296" cy="2031325"/>
          </a:xfrm>
          <a:prstGeom prst="rect">
            <a:avLst/>
          </a:prstGeom>
          <a:noFill/>
        </p:spPr>
        <p:txBody>
          <a:bodyPr wrap="square">
            <a:spAutoFit/>
          </a:bodyPr>
          <a:lstStyle/>
          <a:p>
            <a:r>
              <a:rPr lang="en-US" b="0" i="0" dirty="0">
                <a:solidFill>
                  <a:srgbClr val="222222"/>
                </a:solidFill>
                <a:effectLst/>
                <a:latin typeface="Lato" panose="020F0502020204030203" pitchFamily="34" charset="0"/>
              </a:rPr>
              <a:t>Different colors here represent different clusters. You can see that we have 5 different clusters for the 5 points in our data.</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r>
              <a:rPr lang="en-US" b="1" i="0" dirty="0">
                <a:solidFill>
                  <a:srgbClr val="222222"/>
                </a:solidFill>
                <a:effectLst/>
                <a:latin typeface="Lato" panose="020F0502020204030203" pitchFamily="34" charset="0"/>
              </a:rPr>
              <a:t>Step 2:</a:t>
            </a:r>
            <a:r>
              <a:rPr lang="en-US" b="0" i="0" dirty="0">
                <a:solidFill>
                  <a:srgbClr val="222222"/>
                </a:solidFill>
                <a:effectLst/>
                <a:latin typeface="Lato" panose="020F0502020204030203" pitchFamily="34" charset="0"/>
              </a:rPr>
              <a:t> Next, we will look at the smallest distance in the proximity matrix and merge the points with the smallest distance. We then update the proximity matrix:</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2987824" y="4469224"/>
            <a:ext cx="2019300" cy="2047875"/>
          </a:xfrm>
          <a:prstGeom prst="rect">
            <a:avLst/>
          </a:prstGeom>
        </p:spPr>
      </p:pic>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sz="2000" b="0" i="0" dirty="0">
                <a:solidFill>
                  <a:srgbClr val="222222"/>
                </a:solidFill>
                <a:effectLst/>
                <a:latin typeface="Lato" panose="020F0502020204030203" pitchFamily="34" charset="0"/>
              </a:rPr>
              <a:t>Here, the smallest distance is 3 and hence we will merge point 1 and 2:</a:t>
            </a:r>
            <a:endParaRPr lang="en-US" sz="20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1907704" y="1052736"/>
            <a:ext cx="4680520" cy="1839827"/>
          </a:xfrm>
          <a:prstGeom prst="rect">
            <a:avLst/>
          </a:prstGeom>
        </p:spPr>
      </p:pic>
      <p:sp>
        <p:nvSpPr>
          <p:cNvPr id="6" name="TextBox 5"/>
          <p:cNvSpPr txBox="1"/>
          <p:nvPr/>
        </p:nvSpPr>
        <p:spPr>
          <a:xfrm>
            <a:off x="827584" y="3157401"/>
            <a:ext cx="7272808"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Let’s look at the updated clusters and accordingly update the proximity matrix:</a:t>
            </a:r>
            <a:endParaRPr lang="en-US" b="0" i="0" dirty="0">
              <a:solidFill>
                <a:srgbClr val="222222"/>
              </a:solidFill>
              <a:effectLst/>
              <a:latin typeface="Lato" panose="020F0502020204030203" pitchFamily="34" charset="0"/>
            </a:endParaRPr>
          </a:p>
          <a:p>
            <a:endParaRPr lang="en-US" dirty="0">
              <a:solidFill>
                <a:srgbClr val="222222"/>
              </a:solidFill>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2397063" y="3795489"/>
            <a:ext cx="2066925" cy="2009775"/>
          </a:xfrm>
          <a:prstGeom prst="rect">
            <a:avLst/>
          </a:prstGeom>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US" sz="2000" b="0" i="0" dirty="0">
                <a:solidFill>
                  <a:srgbClr val="222222"/>
                </a:solidFill>
                <a:effectLst/>
                <a:latin typeface="Lato" panose="020F0502020204030203" pitchFamily="34" charset="0"/>
              </a:rPr>
              <a:t>Here, we have taken the maximum of the two marks (7, 10) to replace the marks for this cluster. Instead of the maximum, we can also take the minimum value or the average values as well. Now, we will again calculate the proximity matrix for these clusters:</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pic>
        <p:nvPicPr>
          <p:cNvPr id="4" name="Picture 3"/>
          <p:cNvPicPr>
            <a:picLocks noChangeAspect="1"/>
          </p:cNvPicPr>
          <p:nvPr/>
        </p:nvPicPr>
        <p:blipFill>
          <a:blip r:embed="rId1"/>
          <a:stretch>
            <a:fillRect/>
          </a:stretch>
        </p:blipFill>
        <p:spPr>
          <a:xfrm>
            <a:off x="1858618" y="1497533"/>
            <a:ext cx="2819400" cy="1990725"/>
          </a:xfrm>
          <a:prstGeom prst="rect">
            <a:avLst/>
          </a:prstGeom>
        </p:spPr>
      </p:pic>
      <p:sp>
        <p:nvSpPr>
          <p:cNvPr id="6" name="TextBox 5"/>
          <p:cNvSpPr txBox="1"/>
          <p:nvPr/>
        </p:nvSpPr>
        <p:spPr>
          <a:xfrm>
            <a:off x="456111" y="3605378"/>
            <a:ext cx="8086756" cy="1477328"/>
          </a:xfrm>
          <a:prstGeom prst="rect">
            <a:avLst/>
          </a:prstGeom>
          <a:noFill/>
        </p:spPr>
        <p:txBody>
          <a:bodyPr wrap="square">
            <a:spAutoFit/>
          </a:bodyPr>
          <a:lstStyle/>
          <a:p>
            <a:r>
              <a:rPr lang="en-US" b="1" i="0" dirty="0">
                <a:solidFill>
                  <a:srgbClr val="222222"/>
                </a:solidFill>
                <a:effectLst/>
                <a:latin typeface="Lato" panose="020F0502020204030203" pitchFamily="34" charset="0"/>
              </a:rPr>
              <a:t>Step 3:</a:t>
            </a:r>
            <a:r>
              <a:rPr lang="en-US" b="0" i="0" dirty="0">
                <a:solidFill>
                  <a:srgbClr val="222222"/>
                </a:solidFill>
                <a:effectLst/>
                <a:latin typeface="Lato" panose="020F0502020204030203" pitchFamily="34" charset="0"/>
              </a:rPr>
              <a:t> We will repeat step 2 until only a single cluster is left.</a:t>
            </a:r>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So, we will first look at the minimum distance in the proximity matrix and then merge the closest pair of clusters. We will get the merged clusters as shown below after repeating these steps:</a:t>
            </a:r>
            <a:endParaRPr lang="en-US" b="0" i="0" dirty="0">
              <a:solidFill>
                <a:srgbClr val="222222"/>
              </a:solidFill>
              <a:effectLst/>
              <a:latin typeface="Lato" panose="020F0502020204030203" pitchFamily="34" charset="0"/>
            </a:endParaRPr>
          </a:p>
          <a:p>
            <a:endParaRPr lang="en-IN" dirty="0"/>
          </a:p>
        </p:txBody>
      </p:sp>
      <p:pic>
        <p:nvPicPr>
          <p:cNvPr id="7" name="Picture 6"/>
          <p:cNvPicPr>
            <a:picLocks noChangeAspect="1"/>
          </p:cNvPicPr>
          <p:nvPr/>
        </p:nvPicPr>
        <p:blipFill>
          <a:blip r:embed="rId2"/>
          <a:stretch>
            <a:fillRect/>
          </a:stretch>
        </p:blipFill>
        <p:spPr>
          <a:xfrm>
            <a:off x="4283968" y="4597656"/>
            <a:ext cx="3038475" cy="2143712"/>
          </a:xfrm>
          <a:prstGeom prst="rect">
            <a:avLst/>
          </a:prstGeom>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a:bodyPr>
          <a:lstStyle/>
          <a:p>
            <a:r>
              <a:rPr lang="en-US" sz="1800" b="0" i="0" dirty="0">
                <a:solidFill>
                  <a:srgbClr val="222222"/>
                </a:solidFill>
                <a:effectLst/>
                <a:latin typeface="Lato" panose="020F0502020204030203" pitchFamily="34" charset="0"/>
              </a:rPr>
              <a:t>We started with 5 clusters and finally have a single cluster. </a:t>
            </a:r>
            <a:r>
              <a:rPr lang="en-US" sz="1800" b="1" i="0" dirty="0">
                <a:solidFill>
                  <a:srgbClr val="222222"/>
                </a:solidFill>
                <a:effectLst/>
                <a:latin typeface="Lato" panose="020F0502020204030203" pitchFamily="34" charset="0"/>
              </a:rPr>
              <a:t>This is how agglomerative hierarchical clustering works</a:t>
            </a:r>
            <a:r>
              <a:rPr lang="en-US" sz="1800" b="0" i="0" dirty="0">
                <a:solidFill>
                  <a:srgbClr val="222222"/>
                </a:solidFill>
                <a:effectLst/>
                <a:latin typeface="Lato" panose="020F0502020204030203" pitchFamily="34" charset="0"/>
              </a:rPr>
              <a:t>. But the burning question still remains – how do we decide the number of clusters? Let’s understand that in the next section.</a:t>
            </a:r>
            <a:endParaRPr lang="en-US" sz="1800" b="0" i="0" dirty="0">
              <a:solidFill>
                <a:srgbClr val="222222"/>
              </a:solidFill>
              <a:effectLst/>
              <a:latin typeface="Lato" panose="020F0502020204030203" pitchFamily="34" charset="0"/>
            </a:endParaRPr>
          </a:p>
          <a:p>
            <a:endParaRPr lang="en-US" sz="1800" dirty="0">
              <a:solidFill>
                <a:srgbClr val="222222"/>
              </a:solidFill>
              <a:latin typeface="Lato" panose="020F0502020204030203" pitchFamily="34" charset="0"/>
            </a:endParaRPr>
          </a:p>
          <a:p>
            <a:endParaRPr lang="en-IN" sz="1800" dirty="0"/>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sz="2700" b="0" i="0" dirty="0">
                <a:solidFill>
                  <a:srgbClr val="222222"/>
                </a:solidFill>
                <a:effectLst/>
                <a:latin typeface="Lato" panose="020F0502020204030203" pitchFamily="34" charset="0"/>
              </a:rPr>
              <a:t>How should we Choose the Number of Clusters in Hierarchical Clustering?</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457200" y="731838"/>
            <a:ext cx="8229600" cy="5394326"/>
          </a:xfrm>
        </p:spPr>
        <p:txBody>
          <a:bodyPr/>
          <a:lstStyle/>
          <a:p>
            <a:r>
              <a:rPr lang="en-US" sz="2000" b="0" i="0" dirty="0">
                <a:solidFill>
                  <a:srgbClr val="222222"/>
                </a:solidFill>
                <a:effectLst/>
                <a:latin typeface="Lato" panose="020F0502020204030203" pitchFamily="34" charset="0"/>
              </a:rPr>
              <a:t>To get the number of clusters for hierarchical clustering, we make use of an awesome concept called a </a:t>
            </a:r>
            <a:r>
              <a:rPr lang="en-US" sz="2000" b="1" i="0" dirty="0">
                <a:solidFill>
                  <a:srgbClr val="222222"/>
                </a:solidFill>
                <a:effectLst/>
                <a:latin typeface="Lato" panose="020F0502020204030203" pitchFamily="34" charset="0"/>
              </a:rPr>
              <a:t>Dendrogram</a:t>
            </a:r>
            <a:r>
              <a:rPr lang="en-US" sz="2000" b="0" i="0" dirty="0">
                <a:solidFill>
                  <a:srgbClr val="222222"/>
                </a:solidFill>
                <a:effectLst/>
                <a:latin typeface="Lato" panose="020F0502020204030203" pitchFamily="34" charset="0"/>
              </a:rPr>
              <a:t>.</a:t>
            </a:r>
            <a:endParaRPr lang="en-US" sz="2000" b="0" i="0" dirty="0">
              <a:solidFill>
                <a:srgbClr val="222222"/>
              </a:solidFill>
              <a:effectLst/>
              <a:latin typeface="Lato" panose="020F0502020204030203" pitchFamily="34" charset="0"/>
            </a:endParaRPr>
          </a:p>
          <a:p>
            <a:r>
              <a:rPr lang="en-US" sz="1800" b="0" i="0" dirty="0">
                <a:solidFill>
                  <a:srgbClr val="222222"/>
                </a:solidFill>
                <a:effectLst/>
                <a:latin typeface="Lato" panose="020F0502020204030203" pitchFamily="34" charset="0"/>
              </a:rPr>
              <a:t>A dendrogram is a tree-like diagram that records the sequences of merges or splits.</a:t>
            </a:r>
            <a:endParaRPr lang="en-US" sz="1800" b="0" i="0" dirty="0">
              <a:solidFill>
                <a:srgbClr val="222222"/>
              </a:solidFill>
              <a:effectLst/>
              <a:latin typeface="Lato" panose="020F0502020204030203" pitchFamily="34" charset="0"/>
            </a:endParaRPr>
          </a:p>
          <a:p>
            <a:r>
              <a:rPr lang="en-US" sz="2000" b="0" i="0" dirty="0">
                <a:solidFill>
                  <a:srgbClr val="222222"/>
                </a:solidFill>
                <a:effectLst/>
                <a:latin typeface="Lato" panose="020F0502020204030203" pitchFamily="34" charset="0"/>
              </a:rPr>
              <a:t>Let’s get back to our teacher-student example. Whenever we merge two clusters, a dendrogram will record the distance between these clusters and represent it in graph form. Let’s see how a dendrogram looks like: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US" sz="2000" dirty="0">
              <a:solidFill>
                <a:srgbClr val="222222"/>
              </a:solidFill>
              <a:latin typeface="Lato" panose="020F0502020204030203" pitchFamily="34" charset="0"/>
            </a:endParaRPr>
          </a:p>
          <a:p>
            <a:endParaRPr lang="en-US" sz="2400" b="0" i="0" dirty="0">
              <a:solidFill>
                <a:srgbClr val="222222"/>
              </a:solidFill>
              <a:effectLst/>
              <a:latin typeface="Lato" panose="020F0502020204030203" pitchFamily="34" charset="0"/>
            </a:endParaRPr>
          </a:p>
          <a:p>
            <a:endParaRPr lang="en-IN" dirty="0"/>
          </a:p>
        </p:txBody>
      </p:sp>
      <p:pic>
        <p:nvPicPr>
          <p:cNvPr id="4" name="Picture 3"/>
          <p:cNvPicPr>
            <a:picLocks noChangeAspect="1"/>
          </p:cNvPicPr>
          <p:nvPr/>
        </p:nvPicPr>
        <p:blipFill>
          <a:blip r:embed="rId1"/>
          <a:stretch>
            <a:fillRect/>
          </a:stretch>
        </p:blipFill>
        <p:spPr>
          <a:xfrm>
            <a:off x="2555776" y="3140968"/>
            <a:ext cx="3600450" cy="32099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IN" dirty="0"/>
              <a:t>Modifying array using transpose()</a:t>
            </a:r>
            <a:endParaRPr lang="en-IN" dirty="0"/>
          </a:p>
        </p:txBody>
      </p:sp>
      <p:sp>
        <p:nvSpPr>
          <p:cNvPr id="3" name="Content Placeholder 2"/>
          <p:cNvSpPr>
            <a:spLocks noGrp="1"/>
          </p:cNvSpPr>
          <p:nvPr>
            <p:ph idx="1"/>
          </p:nvPr>
        </p:nvSpPr>
        <p:spPr>
          <a:xfrm>
            <a:off x="457200" y="1071546"/>
            <a:ext cx="8229600" cy="5786454"/>
          </a:xfrm>
        </p:spPr>
        <p:txBody>
          <a:bodyPr/>
          <a:lstStyle/>
          <a:p>
            <a:r>
              <a:rPr lang="en-IN" dirty="0" err="1"/>
              <a:t>numpy.transpose</a:t>
            </a:r>
            <a:r>
              <a:rPr lang="en-IN" dirty="0"/>
              <a:t>()-&gt; permute the dimensions of array.</a:t>
            </a:r>
            <a:endParaRPr lang="en-IN" dirty="0"/>
          </a:p>
          <a:p>
            <a:r>
              <a:rPr lang="en-IN" dirty="0"/>
              <a:t>Syntax: </a:t>
            </a:r>
            <a:r>
              <a:rPr lang="en-IN" dirty="0" err="1"/>
              <a:t>numpy.transpose</a:t>
            </a:r>
            <a:r>
              <a:rPr lang="en-IN" dirty="0"/>
              <a:t>(array)</a:t>
            </a:r>
            <a:endParaRPr lang="en-IN" dirty="0"/>
          </a:p>
          <a:p>
            <a:r>
              <a:rPr lang="en-IN" dirty="0"/>
              <a:t>It will interchange the rows and columns.</a:t>
            </a:r>
            <a:endParaRPr lang="en-IN" dirty="0"/>
          </a:p>
          <a:p>
            <a:endParaRPr lang="en-IN" dirty="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000" b="0" i="0" dirty="0">
                <a:solidFill>
                  <a:srgbClr val="222222"/>
                </a:solidFill>
                <a:effectLst/>
                <a:latin typeface="Lato" panose="020F0502020204030203" pitchFamily="34" charset="0"/>
              </a:rPr>
              <a:t>We have the samples of the dataset on the x-axis and the distance on the y-axis. </a:t>
            </a:r>
            <a:r>
              <a:rPr lang="en-US" sz="2000" b="1" i="0" dirty="0">
                <a:solidFill>
                  <a:srgbClr val="222222"/>
                </a:solidFill>
                <a:effectLst/>
                <a:latin typeface="Lato" panose="020F0502020204030203" pitchFamily="34" charset="0"/>
              </a:rPr>
              <a:t>Whenever two clusters are merged, we will join them in this dendrogram and the height of the join will be the distance between these points.</a:t>
            </a:r>
            <a:r>
              <a:rPr lang="en-US" sz="2000" b="0" i="0" dirty="0">
                <a:solidFill>
                  <a:srgbClr val="222222"/>
                </a:solidFill>
                <a:effectLst/>
                <a:latin typeface="Lato" panose="020F0502020204030203" pitchFamily="34" charset="0"/>
              </a:rPr>
              <a:t> Let’s build the dendrogram for our example: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We started by merging sample 1 and 2 and the distance between these two samples was 3 (refer to the first proximity matrix in the previous section). Let’s plot this in the dendrogram:</a:t>
            </a:r>
            <a:endParaRPr lang="en-US" sz="2000" b="0" i="0" dirty="0">
              <a:solidFill>
                <a:srgbClr val="222222"/>
              </a:solidFill>
              <a:effectLst/>
              <a:latin typeface="Lato" panose="020F0502020204030203" pitchFamily="34" charset="0"/>
            </a:endParaRPr>
          </a:p>
          <a:p>
            <a:endParaRPr lang="en-IN" sz="2000" dirty="0"/>
          </a:p>
        </p:txBody>
      </p:sp>
      <p:pic>
        <p:nvPicPr>
          <p:cNvPr id="4" name="Picture 3"/>
          <p:cNvPicPr>
            <a:picLocks noChangeAspect="1"/>
          </p:cNvPicPr>
          <p:nvPr/>
        </p:nvPicPr>
        <p:blipFill>
          <a:blip r:embed="rId1"/>
          <a:stretch>
            <a:fillRect/>
          </a:stretch>
        </p:blipFill>
        <p:spPr>
          <a:xfrm>
            <a:off x="2051720" y="2420888"/>
            <a:ext cx="3371850" cy="3286125"/>
          </a:xfrm>
          <a:prstGeom prst="rect">
            <a:avLst/>
          </a:prstGeom>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a:bodyPr>
          <a:lstStyle/>
          <a:p>
            <a:r>
              <a:rPr lang="en-US" sz="2000" dirty="0"/>
              <a:t>Here, we can see that we have merged sample 1 and 2. The vertical line represents the distance between these samples. Similarly, we plot all the steps where we merged the clusters and finally, we get a dendrogram like this:</a:t>
            </a:r>
            <a:endParaRPr lang="en-US" sz="2000" dirty="0"/>
          </a:p>
          <a:p>
            <a:endParaRPr lang="en-US" sz="2000" dirty="0"/>
          </a:p>
          <a:p>
            <a:endParaRPr lang="en-IN" sz="2000" dirty="0"/>
          </a:p>
        </p:txBody>
      </p:sp>
      <p:pic>
        <p:nvPicPr>
          <p:cNvPr id="4" name="Picture 3"/>
          <p:cNvPicPr>
            <a:picLocks noChangeAspect="1"/>
          </p:cNvPicPr>
          <p:nvPr/>
        </p:nvPicPr>
        <p:blipFill>
          <a:blip r:embed="rId1"/>
          <a:stretch>
            <a:fillRect/>
          </a:stretch>
        </p:blipFill>
        <p:spPr>
          <a:xfrm>
            <a:off x="2051720" y="2276872"/>
            <a:ext cx="3400425" cy="3257550"/>
          </a:xfrm>
          <a:prstGeom prst="rect">
            <a:avLst/>
          </a:prstGeom>
        </p:spPr>
      </p:pic>
      <p:sp>
        <p:nvSpPr>
          <p:cNvPr id="6" name="TextBox 5"/>
          <p:cNvSpPr txBox="1"/>
          <p:nvPr/>
        </p:nvSpPr>
        <p:spPr>
          <a:xfrm>
            <a:off x="683568" y="5528292"/>
            <a:ext cx="7704856" cy="646331"/>
          </a:xfrm>
          <a:prstGeom prst="rect">
            <a:avLst/>
          </a:prstGeom>
          <a:noFill/>
        </p:spPr>
        <p:txBody>
          <a:bodyPr wrap="square">
            <a:spAutoFit/>
          </a:bodyPr>
          <a:lstStyle/>
          <a:p>
            <a:r>
              <a:rPr lang="en-US" b="1" i="0" dirty="0">
                <a:solidFill>
                  <a:srgbClr val="222222"/>
                </a:solidFill>
                <a:effectLst/>
                <a:latin typeface="Lato" panose="020F0502020204030203" pitchFamily="34" charset="0"/>
              </a:rPr>
              <a:t>More the distance of the vertical lines in the dendrogram, more the distance between those clusters.</a:t>
            </a:r>
            <a:endParaRPr lang="en-IN" dirty="0"/>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6262"/>
            <a:ext cx="8229600" cy="5505475"/>
          </a:xfrm>
        </p:spPr>
        <p:txBody>
          <a:bodyPr>
            <a:normAutofit/>
          </a:bodyPr>
          <a:lstStyle/>
          <a:p>
            <a:r>
              <a:rPr lang="en-US" sz="2000" b="0" i="0" dirty="0">
                <a:solidFill>
                  <a:srgbClr val="222222"/>
                </a:solidFill>
                <a:effectLst/>
                <a:latin typeface="Lato" panose="020F0502020204030203" pitchFamily="34" charset="0"/>
              </a:rPr>
              <a:t>Now, we can set a threshold distance and draw a horizontal line (</a:t>
            </a:r>
            <a:r>
              <a:rPr lang="en-US" sz="2000" b="0" i="1" dirty="0">
                <a:solidFill>
                  <a:srgbClr val="222222"/>
                </a:solidFill>
                <a:effectLst/>
                <a:latin typeface="Lato" panose="020F0502020204030203" pitchFamily="34" charset="0"/>
              </a:rPr>
              <a:t>Generally, we try to set the threshold in such a way that it cuts the tallest vertical line</a:t>
            </a:r>
            <a:r>
              <a:rPr lang="en-US" sz="2000" b="0" i="0" dirty="0">
                <a:solidFill>
                  <a:srgbClr val="222222"/>
                </a:solidFill>
                <a:effectLst/>
                <a:latin typeface="Lato" panose="020F0502020204030203" pitchFamily="34" charset="0"/>
              </a:rPr>
              <a:t>). Let’s set this threshold as 12 and draw a horizontal line:</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pic>
        <p:nvPicPr>
          <p:cNvPr id="4" name="Picture 3"/>
          <p:cNvPicPr>
            <a:picLocks noChangeAspect="1"/>
          </p:cNvPicPr>
          <p:nvPr/>
        </p:nvPicPr>
        <p:blipFill>
          <a:blip r:embed="rId1"/>
          <a:stretch>
            <a:fillRect/>
          </a:stretch>
        </p:blipFill>
        <p:spPr>
          <a:xfrm>
            <a:off x="2195736" y="2420888"/>
            <a:ext cx="3429000" cy="3190875"/>
          </a:xfrm>
          <a:prstGeom prst="rect">
            <a:avLst/>
          </a:prstGeom>
        </p:spPr>
      </p:pic>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r>
              <a:rPr lang="en-US" sz="2000" dirty="0"/>
              <a:t>The number of clusters will be the number of vertical lines which are being intersected by the line drawn using the threshold. </a:t>
            </a:r>
            <a:endParaRPr lang="en-US" sz="2000" dirty="0"/>
          </a:p>
          <a:p>
            <a:r>
              <a:rPr lang="en-US" sz="2000" b="0" i="0" dirty="0">
                <a:solidFill>
                  <a:srgbClr val="222222"/>
                </a:solidFill>
                <a:effectLst/>
                <a:latin typeface="Lato" panose="020F0502020204030203" pitchFamily="34" charset="0"/>
              </a:rPr>
              <a:t> In the above example, since the red line intersects 2 vertical lines, we will have 2 clusters. One cluster will have a sample (1,2,4) and the other will have a sample (3,5).</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endParaRPr lang="en-IN" sz="2000" dirty="0"/>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dirty="0"/>
              <a:t>Implementation</a:t>
            </a:r>
            <a:endParaRPr lang="en-IN" dirty="0"/>
          </a:p>
        </p:txBody>
      </p:sp>
      <p:sp>
        <p:nvSpPr>
          <p:cNvPr id="3" name="Content Placeholder 2"/>
          <p:cNvSpPr>
            <a:spLocks noGrp="1"/>
          </p:cNvSpPr>
          <p:nvPr>
            <p:ph idx="1"/>
          </p:nvPr>
        </p:nvSpPr>
        <p:spPr>
          <a:xfrm>
            <a:off x="457200" y="712266"/>
            <a:ext cx="8229600" cy="5433467"/>
          </a:xfrm>
        </p:spPr>
        <p:txBody>
          <a:bodyPr>
            <a:normAutofit/>
          </a:bodyPr>
          <a:lstStyle/>
          <a:p>
            <a:r>
              <a:rPr lang="en-US" sz="2000" b="0" i="0" dirty="0">
                <a:solidFill>
                  <a:srgbClr val="222222"/>
                </a:solidFill>
                <a:effectLst/>
                <a:latin typeface="Lato" panose="020F0502020204030203" pitchFamily="34" charset="0"/>
              </a:rPr>
              <a:t>The aim of this problem is to segment the clients of a wholesale distributor based on their annual spending on diverse product categories, like milk, grocery, region, etc.</a:t>
            </a:r>
            <a:endParaRPr lang="en-US" sz="2000" b="0" i="0" dirty="0">
              <a:solidFill>
                <a:srgbClr val="222222"/>
              </a:solidFill>
              <a:effectLst/>
              <a:latin typeface="Lato" panose="020F0502020204030203" pitchFamily="34" charset="0"/>
            </a:endParaRPr>
          </a:p>
          <a:p>
            <a:r>
              <a:rPr lang="en-US" sz="1600" b="0" i="0" dirty="0">
                <a:solidFill>
                  <a:srgbClr val="222222"/>
                </a:solidFill>
                <a:effectLst/>
                <a:latin typeface="Lato" panose="020F0502020204030203" pitchFamily="34" charset="0"/>
              </a:rPr>
              <a:t>There are multiple product categories – Fresh, Milk, Grocery, etc. The values represent the number of units purchased by each client for each produc</a:t>
            </a:r>
            <a:r>
              <a:rPr lang="en-US" sz="1600" b="1" i="0" dirty="0">
                <a:solidFill>
                  <a:srgbClr val="222222"/>
                </a:solidFill>
                <a:effectLst/>
                <a:latin typeface="Lato" panose="020F0502020204030203" pitchFamily="34" charset="0"/>
              </a:rPr>
              <a:t>t. Our aim is to make clusters from this data that can segment similar clients together</a:t>
            </a:r>
            <a:r>
              <a:rPr lang="en-US" sz="1600" b="0" i="0" dirty="0">
                <a:solidFill>
                  <a:srgbClr val="222222"/>
                </a:solidFill>
                <a:effectLst/>
                <a:latin typeface="Lato" panose="020F0502020204030203" pitchFamily="34" charset="0"/>
              </a:rPr>
              <a:t>. We will, of course, use Hierarchical Clustering for this problem.</a:t>
            </a:r>
            <a:endParaRPr lang="en-US" sz="1600" dirty="0">
              <a:solidFill>
                <a:srgbClr val="222222"/>
              </a:solidFill>
              <a:latin typeface="Lato" panose="020F0502020204030203" pitchFamily="34" charset="0"/>
            </a:endParaRPr>
          </a:p>
          <a:p>
            <a:r>
              <a:rPr lang="en-US" sz="1600" b="0" i="0" dirty="0">
                <a:solidFill>
                  <a:srgbClr val="222222"/>
                </a:solidFill>
                <a:effectLst/>
                <a:latin typeface="Lato" panose="020F0502020204030203" pitchFamily="34" charset="0"/>
              </a:rPr>
              <a:t>But before applying Hierarchical Clustering, we have to normalize the data so that the scale of each variable is the same. Why is this important? Well, if the scale of the variables is not the same, the model might become biased towards the variables with a higher magnitude like Fresh or Milk.</a:t>
            </a:r>
            <a:endParaRPr lang="en-US" sz="1600" b="0" i="0" dirty="0">
              <a:solidFill>
                <a:srgbClr val="222222"/>
              </a:solidFill>
              <a:effectLst/>
              <a:latin typeface="Lato" panose="020F0502020204030203" pitchFamily="34" charset="0"/>
            </a:endParaRPr>
          </a:p>
          <a:p>
            <a:endParaRPr lang="en-US" sz="1600" dirty="0">
              <a:solidFill>
                <a:srgbClr val="222222"/>
              </a:solidFill>
              <a:latin typeface="Lato" panose="020F0502020204030203" pitchFamily="34" charset="0"/>
            </a:endParaRPr>
          </a:p>
          <a:p>
            <a:r>
              <a:rPr lang="en-US" sz="1050" b="0" i="0" dirty="0">
                <a:solidFill>
                  <a:srgbClr val="222222"/>
                </a:solidFill>
                <a:effectLst/>
                <a:latin typeface="Lato" panose="020F0502020204030203" pitchFamily="34" charset="0"/>
              </a:rPr>
              <a:t>So, let’s first normalize the data and bring all the variables to the same scale:</a:t>
            </a:r>
            <a:endParaRPr lang="en-US" sz="1050" b="0" i="0" dirty="0">
              <a:solidFill>
                <a:srgbClr val="222222"/>
              </a:solidFill>
              <a:effectLst/>
              <a:latin typeface="Lato" panose="020F0502020204030203" pitchFamily="34" charset="0"/>
            </a:endParaRPr>
          </a:p>
          <a:p>
            <a:endParaRPr lang="en-US" sz="1050" dirty="0">
              <a:solidFill>
                <a:srgbClr val="222222"/>
              </a:solidFill>
              <a:latin typeface="Lato" panose="020F0502020204030203" pitchFamily="34" charset="0"/>
            </a:endParaRPr>
          </a:p>
          <a:p>
            <a:r>
              <a:rPr lang="en-US" sz="1600" b="0" i="0" dirty="0">
                <a:solidFill>
                  <a:srgbClr val="222222"/>
                </a:solidFill>
                <a:effectLst/>
                <a:latin typeface="Lato" panose="020F0502020204030203" pitchFamily="34" charset="0"/>
              </a:rPr>
              <a:t>from </a:t>
            </a:r>
            <a:r>
              <a:rPr lang="en-US" sz="1600" b="0" i="0" dirty="0" err="1">
                <a:solidFill>
                  <a:srgbClr val="222222"/>
                </a:solidFill>
                <a:effectLst/>
                <a:latin typeface="Lato" panose="020F0502020204030203" pitchFamily="34" charset="0"/>
              </a:rPr>
              <a:t>sklearn.preprocessing</a:t>
            </a:r>
            <a:r>
              <a:rPr lang="en-US" sz="1600" b="0" i="0" dirty="0">
                <a:solidFill>
                  <a:srgbClr val="222222"/>
                </a:solidFill>
                <a:effectLst/>
                <a:latin typeface="Lato" panose="020F0502020204030203" pitchFamily="34" charset="0"/>
              </a:rPr>
              <a:t> import normalize</a:t>
            </a:r>
            <a:endParaRPr lang="en-US" sz="1600" b="0" i="0" dirty="0">
              <a:solidFill>
                <a:srgbClr val="222222"/>
              </a:solidFill>
              <a:effectLst/>
              <a:latin typeface="Lato" panose="020F0502020204030203" pitchFamily="34" charset="0"/>
            </a:endParaRPr>
          </a:p>
          <a:p>
            <a:r>
              <a:rPr lang="en-US" sz="1600" b="0" i="0" dirty="0" err="1">
                <a:solidFill>
                  <a:srgbClr val="222222"/>
                </a:solidFill>
                <a:effectLst/>
                <a:latin typeface="Lato" panose="020F0502020204030203" pitchFamily="34" charset="0"/>
              </a:rPr>
              <a:t>data_scaled</a:t>
            </a:r>
            <a:r>
              <a:rPr lang="en-US" sz="1600" b="0" i="0" dirty="0">
                <a:solidFill>
                  <a:srgbClr val="222222"/>
                </a:solidFill>
                <a:effectLst/>
                <a:latin typeface="Lato" panose="020F0502020204030203" pitchFamily="34" charset="0"/>
              </a:rPr>
              <a:t> = normalize(data)</a:t>
            </a:r>
            <a:endParaRPr lang="en-US" sz="1600" b="0" i="0" dirty="0">
              <a:solidFill>
                <a:srgbClr val="222222"/>
              </a:solidFill>
              <a:effectLst/>
              <a:latin typeface="Lato" panose="020F0502020204030203" pitchFamily="34" charset="0"/>
            </a:endParaRPr>
          </a:p>
          <a:p>
            <a:r>
              <a:rPr lang="en-US" sz="1600" b="0" i="0" dirty="0" err="1">
                <a:solidFill>
                  <a:srgbClr val="222222"/>
                </a:solidFill>
                <a:effectLst/>
                <a:latin typeface="Lato" panose="020F0502020204030203" pitchFamily="34" charset="0"/>
              </a:rPr>
              <a:t>data_scaled</a:t>
            </a:r>
            <a:r>
              <a:rPr lang="en-US" sz="1600" b="0" i="0" dirty="0">
                <a:solidFill>
                  <a:srgbClr val="222222"/>
                </a:solidFill>
                <a:effectLst/>
                <a:latin typeface="Lato" panose="020F0502020204030203" pitchFamily="34" charset="0"/>
              </a:rPr>
              <a:t> = </a:t>
            </a:r>
            <a:r>
              <a:rPr lang="en-US" sz="1600" b="0" i="0" dirty="0" err="1">
                <a:solidFill>
                  <a:srgbClr val="222222"/>
                </a:solidFill>
                <a:effectLst/>
                <a:latin typeface="Lato" panose="020F0502020204030203" pitchFamily="34" charset="0"/>
              </a:rPr>
              <a:t>pd.DataFrame</a:t>
            </a:r>
            <a:r>
              <a:rPr lang="en-US" sz="1600" b="0" i="0" dirty="0">
                <a:solidFill>
                  <a:srgbClr val="222222"/>
                </a:solidFill>
                <a:effectLst/>
                <a:latin typeface="Lato" panose="020F0502020204030203" pitchFamily="34" charset="0"/>
              </a:rPr>
              <a:t>(</a:t>
            </a:r>
            <a:r>
              <a:rPr lang="en-US" sz="1600" b="0" i="0" dirty="0" err="1">
                <a:solidFill>
                  <a:srgbClr val="222222"/>
                </a:solidFill>
                <a:effectLst/>
                <a:latin typeface="Lato" panose="020F0502020204030203" pitchFamily="34" charset="0"/>
              </a:rPr>
              <a:t>data_scaled</a:t>
            </a:r>
            <a:r>
              <a:rPr lang="en-US" sz="1600" b="0" i="0" dirty="0">
                <a:solidFill>
                  <a:srgbClr val="222222"/>
                </a:solidFill>
                <a:effectLst/>
                <a:latin typeface="Lato" panose="020F0502020204030203" pitchFamily="34" charset="0"/>
              </a:rPr>
              <a:t>, columns=</a:t>
            </a:r>
            <a:r>
              <a:rPr lang="en-US" sz="1600" b="0" i="0" dirty="0" err="1">
                <a:solidFill>
                  <a:srgbClr val="222222"/>
                </a:solidFill>
                <a:effectLst/>
                <a:latin typeface="Lato" panose="020F0502020204030203" pitchFamily="34" charset="0"/>
              </a:rPr>
              <a:t>data.columns</a:t>
            </a:r>
            <a:r>
              <a:rPr lang="en-US" sz="1600" b="0" i="0" dirty="0">
                <a:solidFill>
                  <a:srgbClr val="222222"/>
                </a:solidFill>
                <a:effectLst/>
                <a:latin typeface="Lato" panose="020F0502020204030203" pitchFamily="34" charset="0"/>
              </a:rPr>
              <a:t>)</a:t>
            </a:r>
            <a:endParaRPr lang="en-US" sz="1600" b="0" i="0" dirty="0">
              <a:solidFill>
                <a:srgbClr val="222222"/>
              </a:solidFill>
              <a:effectLst/>
              <a:latin typeface="Lato" panose="020F0502020204030203" pitchFamily="34" charset="0"/>
            </a:endParaRPr>
          </a:p>
          <a:p>
            <a:r>
              <a:rPr lang="en-US" sz="1600" b="0" i="0" dirty="0" err="1">
                <a:solidFill>
                  <a:srgbClr val="222222"/>
                </a:solidFill>
                <a:effectLst/>
                <a:latin typeface="Lato" panose="020F0502020204030203" pitchFamily="34" charset="0"/>
              </a:rPr>
              <a:t>data_scaled.head</a:t>
            </a:r>
            <a:r>
              <a:rPr lang="en-US" sz="1600" b="0" i="0" dirty="0">
                <a:solidFill>
                  <a:srgbClr val="222222"/>
                </a:solidFill>
                <a:effectLst/>
                <a:latin typeface="Lato" panose="020F0502020204030203" pitchFamily="34" charset="0"/>
              </a:rPr>
              <a:t>()</a:t>
            </a:r>
            <a:endParaRPr lang="en-US" sz="1600" b="0" i="0" dirty="0">
              <a:solidFill>
                <a:srgbClr val="222222"/>
              </a:solidFill>
              <a:effectLst/>
              <a:latin typeface="Lato" panose="020F0502020204030203" pitchFamily="34" charset="0"/>
            </a:endParaRPr>
          </a:p>
          <a:p>
            <a:endParaRPr lang="en-US" sz="1600" b="0" i="0" dirty="0">
              <a:solidFill>
                <a:srgbClr val="222222"/>
              </a:solidFill>
              <a:effectLst/>
              <a:latin typeface="Lato" panose="020F0502020204030203" pitchFamily="34" charset="0"/>
            </a:endParaRPr>
          </a:p>
          <a:p>
            <a:endParaRPr lang="en-IN" sz="1600"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fontScale="92500" lnSpcReduction="10000"/>
          </a:bodyPr>
          <a:lstStyle/>
          <a:p>
            <a:r>
              <a:rPr lang="en-US" sz="2000" b="0" i="0" dirty="0">
                <a:solidFill>
                  <a:srgbClr val="222222"/>
                </a:solidFill>
                <a:effectLst/>
                <a:latin typeface="Lato" panose="020F0502020204030203" pitchFamily="34" charset="0"/>
              </a:rPr>
              <a:t>Let’s first draw the dendrogram to help us decide the number of clusters for this particular problem:</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IN" sz="2000" dirty="0"/>
              <a:t>import </a:t>
            </a:r>
            <a:r>
              <a:rPr lang="en-IN" sz="2000" dirty="0" err="1"/>
              <a:t>scipy.cluster.hierarchy</a:t>
            </a:r>
            <a:r>
              <a:rPr lang="en-IN" sz="2000" dirty="0"/>
              <a:t> as </a:t>
            </a:r>
            <a:r>
              <a:rPr lang="en-IN" sz="2000" dirty="0" err="1"/>
              <a:t>shc</a:t>
            </a:r>
            <a:endParaRPr lang="en-IN" sz="2000" dirty="0"/>
          </a:p>
          <a:p>
            <a:r>
              <a:rPr lang="en-IN" sz="2000" dirty="0" err="1"/>
              <a:t>plt.figure</a:t>
            </a:r>
            <a:r>
              <a:rPr lang="en-IN" sz="2000" dirty="0"/>
              <a:t>(</a:t>
            </a:r>
            <a:r>
              <a:rPr lang="en-IN" sz="2000" dirty="0" err="1"/>
              <a:t>figsize</a:t>
            </a:r>
            <a:r>
              <a:rPr lang="en-IN" sz="2000" dirty="0"/>
              <a:t>=(10, 7))  </a:t>
            </a:r>
            <a:endParaRPr lang="en-IN" sz="2000" dirty="0"/>
          </a:p>
          <a:p>
            <a:r>
              <a:rPr lang="en-IN" sz="2000" dirty="0" err="1"/>
              <a:t>plt.title</a:t>
            </a:r>
            <a:r>
              <a:rPr lang="en-IN" sz="2000" dirty="0"/>
              <a:t>("Dendrograms")  </a:t>
            </a:r>
            <a:endParaRPr lang="en-IN" sz="2000" dirty="0"/>
          </a:p>
          <a:p>
            <a:r>
              <a:rPr lang="en-IN" sz="2000" dirty="0" err="1"/>
              <a:t>dend</a:t>
            </a:r>
            <a:r>
              <a:rPr lang="en-IN" sz="2000" dirty="0"/>
              <a:t> = </a:t>
            </a:r>
            <a:r>
              <a:rPr lang="en-IN" sz="2000" dirty="0" err="1"/>
              <a:t>shc.dendrogram</a:t>
            </a:r>
            <a:r>
              <a:rPr lang="en-IN" sz="2000" dirty="0"/>
              <a:t>(</a:t>
            </a:r>
            <a:r>
              <a:rPr lang="en-IN" sz="2000" dirty="0" err="1"/>
              <a:t>shc.linkage</a:t>
            </a:r>
            <a:r>
              <a:rPr lang="en-IN" sz="2000" dirty="0"/>
              <a:t>(</a:t>
            </a:r>
            <a:r>
              <a:rPr lang="en-IN" sz="2000" dirty="0" err="1"/>
              <a:t>data_scaled</a:t>
            </a:r>
            <a:r>
              <a:rPr lang="en-IN" sz="2000" dirty="0"/>
              <a:t>, method='ward’))</a:t>
            </a:r>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The x-axis contains the samples and y-axis represents the distance between these samples. The vertical line with maximum distance is the blue line and hence we can decide a threshold of 6 and cut the dendrogram:</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IN" sz="2000" dirty="0" err="1"/>
              <a:t>plt.figure</a:t>
            </a:r>
            <a:r>
              <a:rPr lang="en-IN" sz="2000" dirty="0"/>
              <a:t>(</a:t>
            </a:r>
            <a:r>
              <a:rPr lang="en-IN" sz="2000" dirty="0" err="1"/>
              <a:t>figsize</a:t>
            </a:r>
            <a:r>
              <a:rPr lang="en-IN" sz="2000" dirty="0"/>
              <a:t>=(10, 7))  </a:t>
            </a:r>
            <a:endParaRPr lang="en-IN" sz="2000" dirty="0"/>
          </a:p>
          <a:p>
            <a:r>
              <a:rPr lang="en-IN" sz="2000" dirty="0" err="1"/>
              <a:t>plt.title</a:t>
            </a:r>
            <a:r>
              <a:rPr lang="en-IN" sz="2000" dirty="0"/>
              <a:t>("Dendrograms")  </a:t>
            </a:r>
            <a:endParaRPr lang="en-IN" sz="2000" dirty="0"/>
          </a:p>
          <a:p>
            <a:r>
              <a:rPr lang="en-IN" sz="2000" dirty="0" err="1"/>
              <a:t>dend</a:t>
            </a:r>
            <a:r>
              <a:rPr lang="en-IN" sz="2000" dirty="0"/>
              <a:t> = </a:t>
            </a:r>
            <a:r>
              <a:rPr lang="en-IN" sz="2000" dirty="0" err="1"/>
              <a:t>shc.dendrogram</a:t>
            </a:r>
            <a:r>
              <a:rPr lang="en-IN" sz="2000" dirty="0"/>
              <a:t>(</a:t>
            </a:r>
            <a:r>
              <a:rPr lang="en-IN" sz="2000" dirty="0" err="1"/>
              <a:t>shc.linkage</a:t>
            </a:r>
            <a:r>
              <a:rPr lang="en-IN" sz="2000" dirty="0"/>
              <a:t>(</a:t>
            </a:r>
            <a:r>
              <a:rPr lang="en-IN" sz="2000" dirty="0" err="1"/>
              <a:t>data_scaled</a:t>
            </a:r>
            <a:r>
              <a:rPr lang="en-IN" sz="2000" dirty="0"/>
              <a:t>, method='ward'))</a:t>
            </a:r>
            <a:endParaRPr lang="en-IN" sz="2000" dirty="0"/>
          </a:p>
          <a:p>
            <a:r>
              <a:rPr lang="en-IN" sz="2000" dirty="0" err="1"/>
              <a:t>plt.axhline</a:t>
            </a:r>
            <a:r>
              <a:rPr lang="en-IN" sz="2000" dirty="0"/>
              <a:t>(y=6, </a:t>
            </a:r>
            <a:r>
              <a:rPr lang="en-IN" sz="2000" dirty="0" err="1"/>
              <a:t>color</a:t>
            </a:r>
            <a:r>
              <a:rPr lang="en-IN" sz="2000" dirty="0"/>
              <a:t>='r', </a:t>
            </a:r>
            <a:r>
              <a:rPr lang="en-IN" sz="2000" dirty="0" err="1"/>
              <a:t>linestyle</a:t>
            </a:r>
            <a:r>
              <a:rPr lang="en-IN" sz="2000" dirty="0"/>
              <a:t>='--’)</a:t>
            </a:r>
            <a:endParaRPr lang="en-US" sz="2000" dirty="0">
              <a:solidFill>
                <a:srgbClr val="222222"/>
              </a:solidFill>
              <a:latin typeface="Lato" panose="020F0502020204030203" pitchFamily="34" charset="0"/>
            </a:endParaRPr>
          </a:p>
          <a:p>
            <a:r>
              <a:rPr lang="en-US" sz="1200" b="0" i="0" dirty="0">
                <a:solidFill>
                  <a:srgbClr val="222222"/>
                </a:solidFill>
                <a:effectLst/>
                <a:latin typeface="Lato" panose="020F0502020204030203" pitchFamily="34" charset="0"/>
              </a:rPr>
              <a:t>We have two clusters as this line cuts the dendrogram at two points. Let’s now apply hierarchical clustering for 2 clusters:</a:t>
            </a:r>
            <a:endParaRPr lang="en-US" sz="2000" b="0" i="0" dirty="0">
              <a:solidFill>
                <a:srgbClr val="222222"/>
              </a:solidFill>
              <a:effectLst/>
              <a:latin typeface="Lato" panose="020F0502020204030203" pitchFamily="34" charset="0"/>
            </a:endParaRPr>
          </a:p>
          <a:p>
            <a:r>
              <a:rPr lang="en-IN" sz="2000" dirty="0"/>
              <a:t>from </a:t>
            </a:r>
            <a:r>
              <a:rPr lang="en-IN" sz="2000" dirty="0" err="1"/>
              <a:t>sklearn.cluster</a:t>
            </a:r>
            <a:r>
              <a:rPr lang="en-IN" sz="2000" dirty="0"/>
              <a:t> import </a:t>
            </a:r>
            <a:r>
              <a:rPr lang="en-IN" sz="2000" dirty="0" err="1"/>
              <a:t>AgglomerativeClustering</a:t>
            </a:r>
            <a:endParaRPr lang="en-IN" sz="2000" dirty="0"/>
          </a:p>
          <a:p>
            <a:r>
              <a:rPr lang="en-IN" sz="2000" dirty="0"/>
              <a:t>cluster = </a:t>
            </a:r>
            <a:r>
              <a:rPr lang="en-IN" sz="2000" dirty="0" err="1"/>
              <a:t>AgglomerativeClustering</a:t>
            </a:r>
            <a:r>
              <a:rPr lang="en-IN" sz="2000" dirty="0"/>
              <a:t>(</a:t>
            </a:r>
            <a:r>
              <a:rPr lang="en-IN" sz="2000" dirty="0" err="1"/>
              <a:t>n_clusters</a:t>
            </a:r>
            <a:r>
              <a:rPr lang="en-IN" sz="2000" dirty="0"/>
              <a:t>=2, affinity='</a:t>
            </a:r>
            <a:r>
              <a:rPr lang="en-IN" sz="2000" dirty="0" err="1"/>
              <a:t>euclidean</a:t>
            </a:r>
            <a:r>
              <a:rPr lang="en-IN" sz="2000" dirty="0"/>
              <a:t>', linkage='ward')  </a:t>
            </a:r>
            <a:endParaRPr lang="en-IN" sz="2000" dirty="0"/>
          </a:p>
          <a:p>
            <a:r>
              <a:rPr lang="en-IN" sz="2000" dirty="0" err="1"/>
              <a:t>cluster.fit_predict</a:t>
            </a:r>
            <a:r>
              <a:rPr lang="en-IN" sz="2000" dirty="0"/>
              <a:t>(</a:t>
            </a:r>
            <a:r>
              <a:rPr lang="en-IN" sz="2000" dirty="0" err="1"/>
              <a:t>data_scaled</a:t>
            </a:r>
            <a:r>
              <a:rPr lang="en-IN" sz="2000" dirty="0"/>
              <a:t>)</a:t>
            </a:r>
            <a:endParaRPr lang="en-IN" sz="2000" dirty="0"/>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a:bodyPr>
          <a:lstStyle/>
          <a:p>
            <a:r>
              <a:rPr lang="en-US" sz="2000" b="0" i="0" dirty="0">
                <a:solidFill>
                  <a:srgbClr val="222222"/>
                </a:solidFill>
                <a:effectLst/>
                <a:latin typeface="Lato" panose="020F0502020204030203" pitchFamily="34" charset="0"/>
              </a:rPr>
              <a:t>We can see the values of 0s and 1s in the output since we defined 2 clusters. 0 represents the points that belong to the first cluster and 1 represents points in the second cluster. Let’s now visualize the two clusters:</a:t>
            </a:r>
            <a:endParaRPr lang="en-US" sz="2000" b="0" i="0" dirty="0">
              <a:solidFill>
                <a:srgbClr val="222222"/>
              </a:solidFill>
              <a:effectLst/>
              <a:latin typeface="Lato" panose="020F0502020204030203" pitchFamily="34" charset="0"/>
            </a:endParaRPr>
          </a:p>
          <a:p>
            <a:endParaRPr lang="en-US" sz="2000" dirty="0">
              <a:solidFill>
                <a:srgbClr val="222222"/>
              </a:solidFill>
              <a:latin typeface="Lato" panose="020F0502020204030203" pitchFamily="34" charset="0"/>
            </a:endParaRPr>
          </a:p>
          <a:p>
            <a:r>
              <a:rPr lang="en-US" sz="2000" dirty="0" err="1"/>
              <a:t>plt.figure</a:t>
            </a:r>
            <a:r>
              <a:rPr lang="en-US" sz="2000" dirty="0"/>
              <a:t>(</a:t>
            </a:r>
            <a:r>
              <a:rPr lang="en-US" sz="2000" dirty="0" err="1"/>
              <a:t>figsize</a:t>
            </a:r>
            <a:r>
              <a:rPr lang="en-US" sz="2000" dirty="0"/>
              <a:t>=(10, 7))  </a:t>
            </a:r>
            <a:endParaRPr lang="en-US" sz="2000" dirty="0"/>
          </a:p>
          <a:p>
            <a:r>
              <a:rPr lang="en-US" sz="2000" dirty="0" err="1"/>
              <a:t>plt.scatter</a:t>
            </a:r>
            <a:r>
              <a:rPr lang="en-US" sz="2000" dirty="0"/>
              <a:t>(</a:t>
            </a:r>
            <a:r>
              <a:rPr lang="en-US" sz="2000" dirty="0" err="1"/>
              <a:t>data_scaled</a:t>
            </a:r>
            <a:r>
              <a:rPr lang="en-US" sz="2000" dirty="0"/>
              <a:t>['Milk'], </a:t>
            </a:r>
            <a:r>
              <a:rPr lang="en-US" sz="2000" dirty="0" err="1"/>
              <a:t>data_scaled</a:t>
            </a:r>
            <a:r>
              <a:rPr lang="en-US" sz="2000" dirty="0"/>
              <a:t>['Grocery'], c=</a:t>
            </a:r>
            <a:r>
              <a:rPr lang="en-US" sz="2000" dirty="0" err="1"/>
              <a:t>cluster.labels</a:t>
            </a:r>
            <a:r>
              <a:rPr lang="en-US" sz="2000" dirty="0"/>
              <a:t>_) </a:t>
            </a:r>
            <a:endParaRPr lang="en-IN" sz="2000" dirty="0"/>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K Means Clustering</a:t>
            </a:r>
            <a:endParaRPr lang="en-IN" dirty="0"/>
          </a:p>
        </p:txBody>
      </p:sp>
      <p:sp>
        <p:nvSpPr>
          <p:cNvPr id="3" name="Content Placeholder 2"/>
          <p:cNvSpPr>
            <a:spLocks noGrp="1"/>
          </p:cNvSpPr>
          <p:nvPr>
            <p:ph idx="1"/>
          </p:nvPr>
        </p:nvSpPr>
        <p:spPr>
          <a:xfrm>
            <a:off x="457200" y="731838"/>
            <a:ext cx="8229600" cy="6009530"/>
          </a:xfrm>
        </p:spPr>
        <p:txBody>
          <a:bodyPr>
            <a:normAutofit/>
          </a:bodyPr>
          <a:lstStyle/>
          <a:p>
            <a:r>
              <a:rPr lang="en-US" sz="1800" b="0" i="0" dirty="0">
                <a:solidFill>
                  <a:srgbClr val="000000"/>
                </a:solidFill>
                <a:effectLst/>
                <a:latin typeface="Verdana" panose="020B0604030504040204" pitchFamily="34" charset="0"/>
              </a:rPr>
              <a:t>K-Means Clustering is an unsupervised learning algorithm that is used to solve the clustering problems in machine learning or data science.</a:t>
            </a:r>
            <a:endParaRPr lang="en-US" sz="1800" b="0" i="0" dirty="0">
              <a:solidFill>
                <a:srgbClr val="000000"/>
              </a:solidFill>
              <a:effectLst/>
              <a:latin typeface="Verdana" panose="020B0604030504040204" pitchFamily="34" charset="0"/>
            </a:endParaRPr>
          </a:p>
          <a:p>
            <a:r>
              <a:rPr lang="en-US" sz="2000" b="0" i="0" dirty="0">
                <a:solidFill>
                  <a:srgbClr val="000000"/>
                </a:solidFill>
                <a:effectLst/>
                <a:latin typeface="Verdana" panose="020B0604030504040204" pitchFamily="34" charset="0"/>
              </a:rPr>
              <a:t>Here K defines the number of pre-defined clusters that need to be created in the process, as if K=2, there will be two clusters, and for K=3, there will be three clusters, and so on.</a:t>
            </a:r>
            <a:endParaRPr lang="en-US" sz="2000" b="0" i="0" dirty="0">
              <a:solidFill>
                <a:srgbClr val="000000"/>
              </a:solidFill>
              <a:effectLst/>
              <a:latin typeface="Verdana" panose="020B0604030504040204" pitchFamily="34" charset="0"/>
            </a:endParaRPr>
          </a:p>
          <a:p>
            <a:r>
              <a:rPr lang="en-US" sz="2000" b="0" i="0" dirty="0">
                <a:solidFill>
                  <a:srgbClr val="000000"/>
                </a:solidFill>
                <a:effectLst/>
                <a:latin typeface="Cambria" panose="02040503050406030204" pitchFamily="18" charset="0"/>
              </a:rPr>
              <a:t>It is an iterative algorithm that divides the unlabeled dataset into k different clusters in such a way that each dataset belongs only one group that has similar properties.</a:t>
            </a:r>
            <a:endParaRPr lang="en-US" sz="2000" b="0" i="0" dirty="0">
              <a:solidFill>
                <a:srgbClr val="000000"/>
              </a:solidFill>
              <a:effectLst/>
              <a:latin typeface="Cambria" panose="02040503050406030204" pitchFamily="18" charset="0"/>
            </a:endParaRPr>
          </a:p>
          <a:p>
            <a:r>
              <a:rPr lang="en-US" sz="1600" b="0" i="0" dirty="0">
                <a:solidFill>
                  <a:srgbClr val="000000"/>
                </a:solidFill>
                <a:effectLst/>
                <a:latin typeface="Verdana" panose="020B0604030504040204" pitchFamily="34" charset="0"/>
              </a:rPr>
              <a:t>It is a centroid-based algorithm, where each cluster is associated with a centroid. </a:t>
            </a:r>
            <a:endParaRPr lang="en-IN" sz="1600" dirty="0"/>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Numerical Example</a:t>
            </a:r>
            <a:endParaRPr lang="en-IN" dirty="0"/>
          </a:p>
        </p:txBody>
      </p:sp>
      <p:graphicFrame>
        <p:nvGraphicFramePr>
          <p:cNvPr id="4" name="Table 4"/>
          <p:cNvGraphicFramePr>
            <a:graphicFrameLocks noGrp="1"/>
          </p:cNvGraphicFramePr>
          <p:nvPr>
            <p:ph idx="1"/>
          </p:nvPr>
        </p:nvGraphicFramePr>
        <p:xfrm>
          <a:off x="457200" y="1600200"/>
          <a:ext cx="8229600" cy="25958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a:t>Sample No</a:t>
                      </a:r>
                      <a:endParaRPr lang="en-IN" dirty="0"/>
                    </a:p>
                  </a:txBody>
                  <a:tcPr/>
                </a:tc>
                <a:tc>
                  <a:txBody>
                    <a:bodyPr/>
                    <a:lstStyle/>
                    <a:p>
                      <a:r>
                        <a:rPr lang="en-US" dirty="0"/>
                        <a:t>X </a:t>
                      </a:r>
                      <a:endParaRPr lang="en-IN" dirty="0"/>
                    </a:p>
                  </a:txBody>
                  <a:tcPr/>
                </a:tc>
                <a:tc>
                  <a:txBody>
                    <a:bodyPr/>
                    <a:lstStyle/>
                    <a:p>
                      <a:r>
                        <a:rPr lang="en-US" dirty="0"/>
                        <a:t>Y</a:t>
                      </a:r>
                      <a:endParaRPr lang="en-IN" dirty="0"/>
                    </a:p>
                  </a:txBody>
                  <a:tcPr/>
                </a:tc>
              </a:tr>
              <a:tr h="370840">
                <a:tc>
                  <a:txBody>
                    <a:bodyPr/>
                    <a:lstStyle/>
                    <a:p>
                      <a:r>
                        <a:rPr lang="en-US" dirty="0"/>
                        <a:t>1</a:t>
                      </a:r>
                      <a:endParaRPr lang="en-IN" dirty="0"/>
                    </a:p>
                  </a:txBody>
                  <a:tcPr/>
                </a:tc>
                <a:tc>
                  <a:txBody>
                    <a:bodyPr/>
                    <a:lstStyle/>
                    <a:p>
                      <a:r>
                        <a:rPr lang="en-US" dirty="0"/>
                        <a:t>185</a:t>
                      </a:r>
                      <a:endParaRPr lang="en-IN" dirty="0"/>
                    </a:p>
                  </a:txBody>
                  <a:tcPr/>
                </a:tc>
                <a:tc>
                  <a:txBody>
                    <a:bodyPr/>
                    <a:lstStyle/>
                    <a:p>
                      <a:r>
                        <a:rPr lang="en-US" dirty="0"/>
                        <a:t>72</a:t>
                      </a:r>
                      <a:endParaRPr lang="en-IN" dirty="0"/>
                    </a:p>
                  </a:txBody>
                  <a:tcPr/>
                </a:tc>
              </a:tr>
              <a:tr h="370840">
                <a:tc>
                  <a:txBody>
                    <a:bodyPr/>
                    <a:lstStyle/>
                    <a:p>
                      <a:r>
                        <a:rPr lang="en-US" dirty="0"/>
                        <a:t>2</a:t>
                      </a:r>
                      <a:endParaRPr lang="en-IN" dirty="0"/>
                    </a:p>
                  </a:txBody>
                  <a:tcPr/>
                </a:tc>
                <a:tc>
                  <a:txBody>
                    <a:bodyPr/>
                    <a:lstStyle/>
                    <a:p>
                      <a:r>
                        <a:rPr lang="en-US" dirty="0"/>
                        <a:t>170</a:t>
                      </a:r>
                      <a:endParaRPr lang="en-IN" dirty="0"/>
                    </a:p>
                  </a:txBody>
                  <a:tcPr/>
                </a:tc>
                <a:tc>
                  <a:txBody>
                    <a:bodyPr/>
                    <a:lstStyle/>
                    <a:p>
                      <a:r>
                        <a:rPr lang="en-US" dirty="0"/>
                        <a:t>56</a:t>
                      </a:r>
                      <a:endParaRPr lang="en-IN" dirty="0"/>
                    </a:p>
                  </a:txBody>
                  <a:tcPr/>
                </a:tc>
              </a:tr>
              <a:tr h="370840">
                <a:tc>
                  <a:txBody>
                    <a:bodyPr/>
                    <a:lstStyle/>
                    <a:p>
                      <a:r>
                        <a:rPr lang="en-US" dirty="0"/>
                        <a:t>3</a:t>
                      </a:r>
                      <a:endParaRPr lang="en-IN" dirty="0"/>
                    </a:p>
                  </a:txBody>
                  <a:tcPr/>
                </a:tc>
                <a:tc>
                  <a:txBody>
                    <a:bodyPr/>
                    <a:lstStyle/>
                    <a:p>
                      <a:r>
                        <a:rPr lang="en-US" dirty="0"/>
                        <a:t>168</a:t>
                      </a:r>
                      <a:endParaRPr lang="en-IN" dirty="0"/>
                    </a:p>
                  </a:txBody>
                  <a:tcPr/>
                </a:tc>
                <a:tc>
                  <a:txBody>
                    <a:bodyPr/>
                    <a:lstStyle/>
                    <a:p>
                      <a:r>
                        <a:rPr lang="en-US" dirty="0"/>
                        <a:t>60</a:t>
                      </a:r>
                      <a:endParaRPr lang="en-IN" dirty="0"/>
                    </a:p>
                  </a:txBody>
                  <a:tcPr/>
                </a:tc>
              </a:tr>
              <a:tr h="370840">
                <a:tc>
                  <a:txBody>
                    <a:bodyPr/>
                    <a:lstStyle/>
                    <a:p>
                      <a:r>
                        <a:rPr lang="en-US" dirty="0"/>
                        <a:t>4</a:t>
                      </a:r>
                      <a:endParaRPr lang="en-IN" dirty="0"/>
                    </a:p>
                  </a:txBody>
                  <a:tcPr/>
                </a:tc>
                <a:tc>
                  <a:txBody>
                    <a:bodyPr/>
                    <a:lstStyle/>
                    <a:p>
                      <a:r>
                        <a:rPr lang="en-US" dirty="0"/>
                        <a:t>179</a:t>
                      </a:r>
                      <a:endParaRPr lang="en-IN" dirty="0"/>
                    </a:p>
                  </a:txBody>
                  <a:tcPr/>
                </a:tc>
                <a:tc>
                  <a:txBody>
                    <a:bodyPr/>
                    <a:lstStyle/>
                    <a:p>
                      <a:r>
                        <a:rPr lang="en-US" dirty="0"/>
                        <a:t>68</a:t>
                      </a:r>
                      <a:endParaRPr lang="en-IN" dirty="0"/>
                    </a:p>
                  </a:txBody>
                  <a:tcPr/>
                </a:tc>
              </a:tr>
              <a:tr h="370840">
                <a:tc>
                  <a:txBody>
                    <a:bodyPr/>
                    <a:lstStyle/>
                    <a:p>
                      <a:r>
                        <a:rPr lang="en-US" dirty="0"/>
                        <a:t>5</a:t>
                      </a:r>
                      <a:endParaRPr lang="en-IN" dirty="0"/>
                    </a:p>
                  </a:txBody>
                  <a:tcPr/>
                </a:tc>
                <a:tc>
                  <a:txBody>
                    <a:bodyPr/>
                    <a:lstStyle/>
                    <a:p>
                      <a:r>
                        <a:rPr lang="en-US" dirty="0"/>
                        <a:t>182</a:t>
                      </a:r>
                      <a:endParaRPr lang="en-IN" dirty="0"/>
                    </a:p>
                  </a:txBody>
                  <a:tcPr/>
                </a:tc>
                <a:tc>
                  <a:txBody>
                    <a:bodyPr/>
                    <a:lstStyle/>
                    <a:p>
                      <a:r>
                        <a:rPr lang="en-US" dirty="0"/>
                        <a:t>72</a:t>
                      </a:r>
                      <a:endParaRPr lang="en-IN" dirty="0"/>
                    </a:p>
                  </a:txBody>
                  <a:tcPr/>
                </a:tc>
              </a:tr>
              <a:tr h="370840">
                <a:tc>
                  <a:txBody>
                    <a:bodyPr/>
                    <a:lstStyle/>
                    <a:p>
                      <a:r>
                        <a:rPr lang="en-US" dirty="0"/>
                        <a:t>6</a:t>
                      </a:r>
                      <a:endParaRPr lang="en-IN" dirty="0"/>
                    </a:p>
                  </a:txBody>
                  <a:tcPr/>
                </a:tc>
                <a:tc>
                  <a:txBody>
                    <a:bodyPr/>
                    <a:lstStyle/>
                    <a:p>
                      <a:r>
                        <a:rPr lang="en-US" dirty="0"/>
                        <a:t>188</a:t>
                      </a:r>
                      <a:endParaRPr lang="en-IN" dirty="0"/>
                    </a:p>
                  </a:txBody>
                  <a:tcPr/>
                </a:tc>
                <a:tc>
                  <a:txBody>
                    <a:bodyPr/>
                    <a:lstStyle/>
                    <a:p>
                      <a:r>
                        <a:rPr lang="en-US" dirty="0"/>
                        <a:t>77</a:t>
                      </a:r>
                      <a:endParaRPr lang="en-IN" dirty="0"/>
                    </a:p>
                  </a:txBody>
                  <a:tcPr/>
                </a:tc>
              </a:tr>
            </a:tbl>
          </a:graphicData>
        </a:graphic>
      </p:graphicFrame>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a:t>Given K=2</a:t>
            </a:r>
            <a:endParaRPr lang="en-US" dirty="0"/>
          </a:p>
          <a:p>
            <a:endParaRPr lang="en-US" dirty="0"/>
          </a:p>
          <a:p>
            <a:r>
              <a:rPr lang="en-US" dirty="0"/>
              <a:t>Initial Centroid</a:t>
            </a:r>
            <a:endParaRPr lang="en-US" dirty="0"/>
          </a:p>
          <a:p>
            <a:endParaRPr lang="en-US" dirty="0"/>
          </a:p>
          <a:p>
            <a:endParaRPr lang="en-IN" dirty="0"/>
          </a:p>
        </p:txBody>
      </p:sp>
      <p:graphicFrame>
        <p:nvGraphicFramePr>
          <p:cNvPr id="4" name="Table 4"/>
          <p:cNvGraphicFramePr>
            <a:graphicFrameLocks noGrp="1"/>
          </p:cNvGraphicFramePr>
          <p:nvPr/>
        </p:nvGraphicFramePr>
        <p:xfrm>
          <a:off x="1524000" y="2126640"/>
          <a:ext cx="6096000" cy="1734408"/>
        </p:xfrm>
        <a:graphic>
          <a:graphicData uri="http://schemas.openxmlformats.org/drawingml/2006/table">
            <a:tbl>
              <a:tblPr firstRow="1" bandRow="1">
                <a:tableStyleId>{5C22544A-7EE6-4342-B048-85BDC9FD1C3A}</a:tableStyleId>
              </a:tblPr>
              <a:tblGrid>
                <a:gridCol w="1751856"/>
                <a:gridCol w="2312144"/>
                <a:gridCol w="2032000"/>
              </a:tblGrid>
              <a:tr h="572832">
                <a:tc>
                  <a:txBody>
                    <a:bodyPr/>
                    <a:lstStyle/>
                    <a:p>
                      <a:r>
                        <a:rPr lang="en-US" dirty="0"/>
                        <a:t>Cluster</a:t>
                      </a:r>
                      <a:endParaRPr lang="en-IN" dirty="0"/>
                    </a:p>
                  </a:txBody>
                  <a:tcPr/>
                </a:tc>
                <a:tc>
                  <a:txBody>
                    <a:bodyPr/>
                    <a:lstStyle/>
                    <a:p>
                      <a:r>
                        <a:rPr lang="en-US" dirty="0"/>
                        <a:t>X</a:t>
                      </a:r>
                      <a:endParaRPr lang="en-IN" dirty="0"/>
                    </a:p>
                  </a:txBody>
                  <a:tcPr/>
                </a:tc>
                <a:tc>
                  <a:txBody>
                    <a:bodyPr/>
                    <a:lstStyle/>
                    <a:p>
                      <a:r>
                        <a:rPr lang="en-US" dirty="0"/>
                        <a:t>Y</a:t>
                      </a:r>
                      <a:endParaRPr lang="en-IN" dirty="0"/>
                    </a:p>
                  </a:txBody>
                  <a:tcPr/>
                </a:tc>
              </a:tr>
              <a:tr h="580788">
                <a:tc>
                  <a:txBody>
                    <a:bodyPr/>
                    <a:lstStyle/>
                    <a:p>
                      <a:r>
                        <a:rPr lang="en-US" dirty="0"/>
                        <a:t>K1</a:t>
                      </a:r>
                      <a:endParaRPr lang="en-IN" dirty="0"/>
                    </a:p>
                  </a:txBody>
                  <a:tcPr/>
                </a:tc>
                <a:tc>
                  <a:txBody>
                    <a:bodyPr/>
                    <a:lstStyle/>
                    <a:p>
                      <a:r>
                        <a:rPr lang="en-US" dirty="0"/>
                        <a:t>185</a:t>
                      </a:r>
                      <a:endParaRPr lang="en-IN" dirty="0"/>
                    </a:p>
                  </a:txBody>
                  <a:tcPr/>
                </a:tc>
                <a:tc>
                  <a:txBody>
                    <a:bodyPr/>
                    <a:lstStyle/>
                    <a:p>
                      <a:r>
                        <a:rPr lang="en-US" dirty="0"/>
                        <a:t>72</a:t>
                      </a:r>
                      <a:endParaRPr lang="en-IN" dirty="0"/>
                    </a:p>
                  </a:txBody>
                  <a:tcPr/>
                </a:tc>
              </a:tr>
              <a:tr h="580788">
                <a:tc>
                  <a:txBody>
                    <a:bodyPr/>
                    <a:lstStyle/>
                    <a:p>
                      <a:r>
                        <a:rPr lang="en-US" dirty="0"/>
                        <a:t>K2</a:t>
                      </a:r>
                      <a:endParaRPr lang="en-IN" dirty="0"/>
                    </a:p>
                  </a:txBody>
                  <a:tcPr/>
                </a:tc>
                <a:tc>
                  <a:txBody>
                    <a:bodyPr/>
                    <a:lstStyle/>
                    <a:p>
                      <a:r>
                        <a:rPr lang="en-US" dirty="0"/>
                        <a:t>170</a:t>
                      </a:r>
                      <a:endParaRPr lang="en-IN" dirty="0"/>
                    </a:p>
                  </a:txBody>
                  <a:tcPr/>
                </a:tc>
                <a:tc>
                  <a:txBody>
                    <a:bodyPr/>
                    <a:lstStyle/>
                    <a:p>
                      <a:r>
                        <a:rPr lang="en-US" dirty="0"/>
                        <a:t>56</a:t>
                      </a:r>
                      <a:endParaRPr lang="en-IN" dirty="0"/>
                    </a:p>
                  </a:txBody>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Modifying array using append()</a:t>
            </a:r>
            <a:endParaRPr lang="en-IN" dirty="0"/>
          </a:p>
        </p:txBody>
      </p:sp>
      <p:sp>
        <p:nvSpPr>
          <p:cNvPr id="3" name="Content Placeholder 2"/>
          <p:cNvSpPr>
            <a:spLocks noGrp="1"/>
          </p:cNvSpPr>
          <p:nvPr>
            <p:ph idx="1"/>
          </p:nvPr>
        </p:nvSpPr>
        <p:spPr>
          <a:xfrm>
            <a:off x="457200" y="1071546"/>
            <a:ext cx="8229600" cy="5429288"/>
          </a:xfrm>
        </p:spPr>
        <p:txBody>
          <a:bodyPr/>
          <a:lstStyle/>
          <a:p>
            <a:r>
              <a:rPr lang="en-IN" dirty="0"/>
              <a:t>append()-&gt; adds value at the end of the array.</a:t>
            </a:r>
            <a:endParaRPr lang="en-IN" dirty="0"/>
          </a:p>
          <a:p>
            <a:r>
              <a:rPr lang="en-IN" dirty="0"/>
              <a:t>Syntax: </a:t>
            </a:r>
            <a:r>
              <a:rPr lang="en-IN" dirty="0" err="1"/>
              <a:t>numpy.append</a:t>
            </a:r>
            <a:r>
              <a:rPr lang="en-IN" dirty="0"/>
              <a:t>(</a:t>
            </a:r>
            <a:r>
              <a:rPr lang="en-IN" dirty="0" err="1"/>
              <a:t>array,axis</a:t>
            </a:r>
            <a:r>
              <a:rPr lang="en-IN" dirty="0"/>
              <a:t>)</a:t>
            </a:r>
            <a:endParaRPr lang="en-IN" dirty="0"/>
          </a:p>
          <a:p>
            <a:r>
              <a:rPr lang="en-IN" dirty="0"/>
              <a:t>Adding the new array to ‘a’ as a row</a:t>
            </a:r>
            <a:endParaRPr lang="en-IN" dirty="0"/>
          </a:p>
          <a:p>
            <a:r>
              <a:rPr lang="en-IN" dirty="0" err="1"/>
              <a:t>a_row</a:t>
            </a:r>
            <a:r>
              <a:rPr lang="en-IN" dirty="0"/>
              <a:t>=</a:t>
            </a:r>
            <a:r>
              <a:rPr lang="en-IN" dirty="0" err="1"/>
              <a:t>np.append</a:t>
            </a:r>
            <a:r>
              <a:rPr lang="en-IN" dirty="0"/>
              <a:t>(a,[[10,11,14]],axis=0)</a:t>
            </a:r>
            <a:endParaRPr lang="en-IN"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80720"/>
          </a:xfrm>
        </p:spPr>
        <p:txBody>
          <a:bodyPr>
            <a:normAutofit/>
          </a:bodyPr>
          <a:lstStyle/>
          <a:p>
            <a:r>
              <a:rPr lang="en-US" dirty="0"/>
              <a:t>Calculate Euclidean distance using the given equation:</a:t>
            </a:r>
            <a:endParaRPr lang="en-US" dirty="0"/>
          </a:p>
          <a:p>
            <a:endParaRPr lang="en-US" dirty="0"/>
          </a:p>
          <a:p>
            <a:r>
              <a:rPr lang="en-US" dirty="0"/>
              <a:t>Distance[(</a:t>
            </a:r>
            <a:r>
              <a:rPr lang="en-US" dirty="0" err="1"/>
              <a:t>x,y</a:t>
            </a:r>
            <a:r>
              <a:rPr lang="en-US" dirty="0"/>
              <a:t>),(</a:t>
            </a:r>
            <a:r>
              <a:rPr lang="en-US" dirty="0" err="1"/>
              <a:t>a,b</a:t>
            </a:r>
            <a:r>
              <a:rPr lang="en-US" dirty="0"/>
              <a:t>)]=sqrt((a-b)^2+(x-b)^2)</a:t>
            </a:r>
            <a:endParaRPr lang="en-US" dirty="0"/>
          </a:p>
          <a:p>
            <a:r>
              <a:rPr lang="en-US" dirty="0" err="1"/>
              <a:t>x,y</a:t>
            </a:r>
            <a:r>
              <a:rPr lang="en-US" dirty="0"/>
              <a:t> is cluster 1 and </a:t>
            </a:r>
            <a:r>
              <a:rPr lang="en-US" dirty="0" err="1"/>
              <a:t>a,b</a:t>
            </a:r>
            <a:r>
              <a:rPr lang="en-US" dirty="0"/>
              <a:t> is cluster 2</a:t>
            </a:r>
            <a:endParaRPr lang="en-US" dirty="0"/>
          </a:p>
          <a:p>
            <a:endParaRPr lang="en-US" dirty="0"/>
          </a:p>
          <a:p>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0912" y="3140968"/>
            <a:ext cx="8229600" cy="1830830"/>
          </a:xfrm>
          <a:prstGeom prst="rect">
            <a:avLst/>
          </a:prstGeom>
        </p:spPr>
      </p:pic>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 y="2316997"/>
            <a:ext cx="8229600" cy="2224007"/>
          </a:xfrm>
        </p:spPr>
      </p:pic>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2116833"/>
        </p:xfrm>
        <a:graphic>
          <a:graphicData uri="http://schemas.openxmlformats.org/drawingml/2006/table">
            <a:tbl>
              <a:tblPr firstRow="1" bandRow="1">
                <a:tableStyleId>{5C22544A-7EE6-4342-B048-85BDC9FD1C3A}</a:tableStyleId>
              </a:tblPr>
              <a:tblGrid>
                <a:gridCol w="2057400"/>
                <a:gridCol w="2057400"/>
                <a:gridCol w="2057400"/>
                <a:gridCol w="2057400"/>
              </a:tblGrid>
              <a:tr h="705611">
                <a:tc>
                  <a:txBody>
                    <a:bodyPr/>
                    <a:lstStyle/>
                    <a:p>
                      <a:r>
                        <a:rPr lang="en-US" dirty="0"/>
                        <a:t>Cluster</a:t>
                      </a:r>
                      <a:endParaRPr lang="en-IN" dirty="0"/>
                    </a:p>
                  </a:txBody>
                  <a:tcPr/>
                </a:tc>
                <a:tc>
                  <a:txBody>
                    <a:bodyPr/>
                    <a:lstStyle/>
                    <a:p>
                      <a:r>
                        <a:rPr lang="en-US" dirty="0"/>
                        <a:t>X</a:t>
                      </a:r>
                      <a:endParaRPr lang="en-IN" dirty="0"/>
                    </a:p>
                  </a:txBody>
                  <a:tcPr/>
                </a:tc>
                <a:tc>
                  <a:txBody>
                    <a:bodyPr/>
                    <a:lstStyle/>
                    <a:p>
                      <a:r>
                        <a:rPr lang="en-US" dirty="0"/>
                        <a:t>Y</a:t>
                      </a:r>
                      <a:endParaRPr lang="en-IN" dirty="0"/>
                    </a:p>
                  </a:txBody>
                  <a:tcPr/>
                </a:tc>
                <a:tc>
                  <a:txBody>
                    <a:bodyPr/>
                    <a:lstStyle/>
                    <a:p>
                      <a:r>
                        <a:rPr lang="en-US" dirty="0"/>
                        <a:t>Assignment</a:t>
                      </a:r>
                      <a:endParaRPr lang="en-IN" dirty="0"/>
                    </a:p>
                  </a:txBody>
                  <a:tcPr/>
                </a:tc>
              </a:tr>
              <a:tr h="705611">
                <a:tc>
                  <a:txBody>
                    <a:bodyPr/>
                    <a:lstStyle/>
                    <a:p>
                      <a:r>
                        <a:rPr lang="en-US" dirty="0"/>
                        <a:t>K1</a:t>
                      </a:r>
                      <a:endParaRPr lang="en-IN" dirty="0"/>
                    </a:p>
                  </a:txBody>
                  <a:tcPr/>
                </a:tc>
                <a:tc>
                  <a:txBody>
                    <a:bodyPr/>
                    <a:lstStyle/>
                    <a:p>
                      <a:r>
                        <a:rPr lang="en-US" dirty="0"/>
                        <a:t>0</a:t>
                      </a:r>
                      <a:endParaRPr lang="en-IN" dirty="0"/>
                    </a:p>
                  </a:txBody>
                  <a:tcPr/>
                </a:tc>
                <a:tc>
                  <a:txBody>
                    <a:bodyPr/>
                    <a:lstStyle/>
                    <a:p>
                      <a:r>
                        <a:rPr lang="en-US" dirty="0"/>
                        <a:t>21.93</a:t>
                      </a:r>
                      <a:endParaRPr lang="en-IN" dirty="0"/>
                    </a:p>
                  </a:txBody>
                  <a:tcPr/>
                </a:tc>
                <a:tc>
                  <a:txBody>
                    <a:bodyPr/>
                    <a:lstStyle/>
                    <a:p>
                      <a:r>
                        <a:rPr lang="en-US" dirty="0"/>
                        <a:t>1</a:t>
                      </a:r>
                      <a:endParaRPr lang="en-IN" dirty="0"/>
                    </a:p>
                  </a:txBody>
                  <a:tcPr/>
                </a:tc>
              </a:tr>
              <a:tr h="705611">
                <a:tc>
                  <a:txBody>
                    <a:bodyPr/>
                    <a:lstStyle/>
                    <a:p>
                      <a:r>
                        <a:rPr lang="en-US" dirty="0"/>
                        <a:t>K2</a:t>
                      </a:r>
                      <a:endParaRPr lang="en-IN" dirty="0"/>
                    </a:p>
                  </a:txBody>
                  <a:tcPr/>
                </a:tc>
                <a:tc>
                  <a:txBody>
                    <a:bodyPr/>
                    <a:lstStyle/>
                    <a:p>
                      <a:r>
                        <a:rPr lang="en-US" dirty="0"/>
                        <a:t>21.93</a:t>
                      </a:r>
                      <a:endParaRPr lang="en-IN" dirty="0"/>
                    </a:p>
                  </a:txBody>
                  <a:tcPr/>
                </a:tc>
                <a:tc>
                  <a:txBody>
                    <a:bodyPr/>
                    <a:lstStyle/>
                    <a:p>
                      <a:r>
                        <a:rPr lang="en-US" dirty="0"/>
                        <a:t>0</a:t>
                      </a:r>
                      <a:endParaRPr lang="en-IN" dirty="0"/>
                    </a:p>
                  </a:txBody>
                  <a:tcPr/>
                </a:tc>
                <a:tc>
                  <a:txBody>
                    <a:bodyPr/>
                    <a:lstStyle/>
                    <a:p>
                      <a:r>
                        <a:rPr lang="en-US" dirty="0"/>
                        <a:t>2</a:t>
                      </a:r>
                      <a:endParaRPr lang="en-IN" dirty="0"/>
                    </a:p>
                  </a:txBody>
                  <a:tcPr/>
                </a:tc>
              </a:tr>
            </a:tbl>
          </a:graphicData>
        </a:graphic>
      </p:graphicFrame>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US" dirty="0"/>
              <a:t>Calculate Euclidean distance for the next dataset(168,60)</a:t>
            </a:r>
            <a:endParaRPr lang="en-US" dirty="0"/>
          </a:p>
          <a:p>
            <a:endParaRPr lang="en-US" dirty="0"/>
          </a:p>
          <a:p>
            <a:endParaRPr lang="en-US" dirty="0"/>
          </a:p>
          <a:p>
            <a:endParaRPr lang="en-IN" dirty="0"/>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a:t>Dataset</a:t>
                      </a:r>
                      <a:endParaRPr lang="en-IN" dirty="0"/>
                    </a:p>
                  </a:txBody>
                  <a:tcPr/>
                </a:tc>
                <a:tc>
                  <a:txBody>
                    <a:bodyPr/>
                    <a:lstStyle/>
                    <a:p>
                      <a:r>
                        <a:rPr lang="en-US" dirty="0"/>
                        <a:t>Cluster 1</a:t>
                      </a:r>
                      <a:endParaRPr lang="en-IN" dirty="0"/>
                    </a:p>
                  </a:txBody>
                  <a:tcPr/>
                </a:tc>
                <a:tc>
                  <a:txBody>
                    <a:bodyPr/>
                    <a:lstStyle/>
                    <a:p>
                      <a:r>
                        <a:rPr lang="en-US" dirty="0"/>
                        <a:t>Cluster 2</a:t>
                      </a:r>
                      <a:endParaRPr lang="en-IN" dirty="0"/>
                    </a:p>
                  </a:txBody>
                  <a:tcPr/>
                </a:tc>
                <a:tc>
                  <a:txBody>
                    <a:bodyPr/>
                    <a:lstStyle/>
                    <a:p>
                      <a:r>
                        <a:rPr lang="en-US" dirty="0"/>
                        <a:t>Assignment</a:t>
                      </a:r>
                      <a:endParaRPr lang="en-IN" dirty="0"/>
                    </a:p>
                  </a:txBody>
                  <a:tcPr/>
                </a:tc>
              </a:tr>
              <a:tr h="370840">
                <a:tc>
                  <a:txBody>
                    <a:bodyPr/>
                    <a:lstStyle/>
                    <a:p>
                      <a:r>
                        <a:rPr lang="en-US" dirty="0"/>
                        <a:t>(168,60)</a:t>
                      </a:r>
                      <a:endParaRPr lang="en-IN" dirty="0"/>
                    </a:p>
                  </a:txBody>
                  <a:tcPr/>
                </a:tc>
                <a:tc>
                  <a:txBody>
                    <a:bodyPr/>
                    <a:lstStyle/>
                    <a:p>
                      <a:r>
                        <a:rPr lang="en-US" dirty="0"/>
                        <a:t>20.808</a:t>
                      </a:r>
                      <a:endParaRPr lang="en-IN" dirty="0"/>
                    </a:p>
                  </a:txBody>
                  <a:tcPr/>
                </a:tc>
                <a:tc>
                  <a:txBody>
                    <a:bodyPr/>
                    <a:lstStyle/>
                    <a:p>
                      <a:r>
                        <a:rPr lang="en-US" dirty="0"/>
                        <a:t>4.472</a:t>
                      </a:r>
                      <a:endParaRPr lang="en-IN" dirty="0"/>
                    </a:p>
                  </a:txBody>
                  <a:tcPr/>
                </a:tc>
                <a:tc>
                  <a:txBody>
                    <a:bodyPr/>
                    <a:lstStyle/>
                    <a:p>
                      <a:r>
                        <a:rPr lang="en-US" dirty="0"/>
                        <a:t>2</a:t>
                      </a:r>
                      <a:endParaRPr lang="en-IN" dirty="0"/>
                    </a:p>
                  </a:txBody>
                  <a:tcPr/>
                </a:tc>
              </a:tr>
            </a:tbl>
          </a:graphicData>
        </a:graphic>
      </p:graphicFrame>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Update the cluster centroid</a:t>
            </a:r>
            <a:endParaRPr lang="en-IN" dirty="0"/>
          </a:p>
        </p:txBody>
      </p:sp>
      <p:graphicFrame>
        <p:nvGraphicFramePr>
          <p:cNvPr id="4" name="Table 4"/>
          <p:cNvGraphicFramePr>
            <a:graphicFrameLocks noGrp="1"/>
          </p:cNvGraphicFramePr>
          <p:nvPr>
            <p:ph idx="1"/>
          </p:nvPr>
        </p:nvGraphicFramePr>
        <p:xfrm>
          <a:off x="457200" y="1600200"/>
          <a:ext cx="8229600" cy="2116833"/>
        </p:xfrm>
        <a:graphic>
          <a:graphicData uri="http://schemas.openxmlformats.org/drawingml/2006/table">
            <a:tbl>
              <a:tblPr firstRow="1" bandRow="1">
                <a:tableStyleId>{5C22544A-7EE6-4342-B048-85BDC9FD1C3A}</a:tableStyleId>
              </a:tblPr>
              <a:tblGrid>
                <a:gridCol w="2743200"/>
                <a:gridCol w="2743200"/>
                <a:gridCol w="2743200"/>
              </a:tblGrid>
              <a:tr h="705611">
                <a:tc>
                  <a:txBody>
                    <a:bodyPr/>
                    <a:lstStyle/>
                    <a:p>
                      <a:r>
                        <a:rPr lang="en-US" dirty="0"/>
                        <a:t>Cluster</a:t>
                      </a:r>
                      <a:endParaRPr lang="en-IN" dirty="0"/>
                    </a:p>
                  </a:txBody>
                  <a:tcPr/>
                </a:tc>
                <a:tc>
                  <a:txBody>
                    <a:bodyPr/>
                    <a:lstStyle/>
                    <a:p>
                      <a:r>
                        <a:rPr lang="en-US" dirty="0"/>
                        <a:t>X</a:t>
                      </a:r>
                      <a:endParaRPr lang="en-IN" dirty="0"/>
                    </a:p>
                  </a:txBody>
                  <a:tcPr/>
                </a:tc>
                <a:tc>
                  <a:txBody>
                    <a:bodyPr/>
                    <a:lstStyle/>
                    <a:p>
                      <a:r>
                        <a:rPr lang="en-US" dirty="0"/>
                        <a:t>Y</a:t>
                      </a:r>
                      <a:endParaRPr lang="en-IN" dirty="0"/>
                    </a:p>
                  </a:txBody>
                  <a:tcPr/>
                </a:tc>
              </a:tr>
              <a:tr h="705611">
                <a:tc>
                  <a:txBody>
                    <a:bodyPr/>
                    <a:lstStyle/>
                    <a:p>
                      <a:r>
                        <a:rPr lang="en-US" dirty="0"/>
                        <a:t>K1</a:t>
                      </a:r>
                      <a:endParaRPr lang="en-IN" dirty="0"/>
                    </a:p>
                  </a:txBody>
                  <a:tcPr/>
                </a:tc>
                <a:tc>
                  <a:txBody>
                    <a:bodyPr/>
                    <a:lstStyle/>
                    <a:p>
                      <a:r>
                        <a:rPr lang="en-US" dirty="0"/>
                        <a:t>185</a:t>
                      </a:r>
                      <a:endParaRPr lang="en-IN" dirty="0"/>
                    </a:p>
                  </a:txBody>
                  <a:tcPr/>
                </a:tc>
                <a:tc>
                  <a:txBody>
                    <a:bodyPr/>
                    <a:lstStyle/>
                    <a:p>
                      <a:r>
                        <a:rPr lang="en-US" dirty="0"/>
                        <a:t>72</a:t>
                      </a:r>
                      <a:endParaRPr lang="en-IN" dirty="0"/>
                    </a:p>
                  </a:txBody>
                  <a:tcPr/>
                </a:tc>
              </a:tr>
              <a:tr h="705611">
                <a:tc>
                  <a:txBody>
                    <a:bodyPr/>
                    <a:lstStyle/>
                    <a:p>
                      <a:r>
                        <a:rPr lang="en-US" dirty="0"/>
                        <a:t>K2</a:t>
                      </a:r>
                      <a:endParaRPr lang="en-IN" dirty="0"/>
                    </a:p>
                  </a:txBody>
                  <a:tcPr/>
                </a:tc>
                <a:tc>
                  <a:txBody>
                    <a:bodyPr/>
                    <a:lstStyle/>
                    <a:p>
                      <a:r>
                        <a:rPr lang="en-US" dirty="0"/>
                        <a:t>=(170+168)/2 =&gt; 169</a:t>
                      </a:r>
                      <a:endParaRPr lang="en-IN" dirty="0"/>
                    </a:p>
                  </a:txBody>
                  <a:tcPr/>
                </a:tc>
                <a:tc>
                  <a:txBody>
                    <a:bodyPr/>
                    <a:lstStyle/>
                    <a:p>
                      <a:r>
                        <a:rPr lang="en-US" dirty="0"/>
                        <a:t>=(60+56)/2 =&gt;58</a:t>
                      </a:r>
                      <a:endParaRPr lang="en-IN" dirty="0"/>
                    </a:p>
                  </a:txBody>
                  <a:tcPr/>
                </a:tc>
              </a:tr>
            </a:tbl>
          </a:graphicData>
        </a:graphic>
      </p:graphicFrame>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US" dirty="0"/>
              <a:t>Calculate Euclidean Distance for the next dataset(179,68)</a:t>
            </a:r>
            <a:endParaRPr lang="en-US" dirty="0"/>
          </a:p>
          <a:p>
            <a:endParaRPr lang="en-US" dirty="0"/>
          </a:p>
          <a:p>
            <a:endParaRPr lang="en-IN" dirty="0"/>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2116832"/>
        </p:xfrm>
        <a:graphic>
          <a:graphicData uri="http://schemas.openxmlformats.org/drawingml/2006/table">
            <a:tbl>
              <a:tblPr firstRow="1" bandRow="1">
                <a:tableStyleId>{5C22544A-7EE6-4342-B048-85BDC9FD1C3A}</a:tableStyleId>
              </a:tblPr>
              <a:tblGrid>
                <a:gridCol w="2057400"/>
                <a:gridCol w="2057400"/>
                <a:gridCol w="2057400"/>
                <a:gridCol w="2057400"/>
              </a:tblGrid>
              <a:tr h="1058416">
                <a:tc>
                  <a:txBody>
                    <a:bodyPr/>
                    <a:lstStyle/>
                    <a:p>
                      <a:r>
                        <a:rPr lang="en-US" dirty="0"/>
                        <a:t>Dataset</a:t>
                      </a:r>
                      <a:endParaRPr lang="en-IN" dirty="0"/>
                    </a:p>
                  </a:txBody>
                  <a:tcPr/>
                </a:tc>
                <a:tc>
                  <a:txBody>
                    <a:bodyPr/>
                    <a:lstStyle/>
                    <a:p>
                      <a:r>
                        <a:rPr lang="en-US" dirty="0"/>
                        <a:t>Cluster 1</a:t>
                      </a:r>
                      <a:endParaRPr lang="en-IN" dirty="0"/>
                    </a:p>
                  </a:txBody>
                  <a:tcPr/>
                </a:tc>
                <a:tc>
                  <a:txBody>
                    <a:bodyPr/>
                    <a:lstStyle/>
                    <a:p>
                      <a:r>
                        <a:rPr lang="en-US" dirty="0"/>
                        <a:t>Cluster 2</a:t>
                      </a:r>
                      <a:endParaRPr lang="en-IN" dirty="0"/>
                    </a:p>
                  </a:txBody>
                  <a:tcPr/>
                </a:tc>
                <a:tc>
                  <a:txBody>
                    <a:bodyPr/>
                    <a:lstStyle/>
                    <a:p>
                      <a:r>
                        <a:rPr lang="en-US" dirty="0"/>
                        <a:t>Assignment</a:t>
                      </a:r>
                      <a:endParaRPr lang="en-IN" dirty="0"/>
                    </a:p>
                  </a:txBody>
                  <a:tcPr/>
                </a:tc>
              </a:tr>
              <a:tr h="1058416">
                <a:tc>
                  <a:txBody>
                    <a:bodyPr/>
                    <a:lstStyle/>
                    <a:p>
                      <a:r>
                        <a:rPr lang="en-US" dirty="0"/>
                        <a:t>(179,68)</a:t>
                      </a:r>
                      <a:endParaRPr lang="en-IN" dirty="0"/>
                    </a:p>
                  </a:txBody>
                  <a:tcPr/>
                </a:tc>
                <a:tc>
                  <a:txBody>
                    <a:bodyPr/>
                    <a:lstStyle/>
                    <a:p>
                      <a:r>
                        <a:rPr lang="en-US" dirty="0"/>
                        <a:t>7.211103</a:t>
                      </a:r>
                      <a:endParaRPr lang="en-IN" dirty="0"/>
                    </a:p>
                  </a:txBody>
                  <a:tcPr/>
                </a:tc>
                <a:tc>
                  <a:txBody>
                    <a:bodyPr/>
                    <a:lstStyle/>
                    <a:p>
                      <a:r>
                        <a:rPr lang="en-US" dirty="0"/>
                        <a:t>14.14214</a:t>
                      </a:r>
                      <a:endParaRPr lang="en-IN" dirty="0"/>
                    </a:p>
                  </a:txBody>
                  <a:tcPr/>
                </a:tc>
                <a:tc>
                  <a:txBody>
                    <a:bodyPr/>
                    <a:lstStyle/>
                    <a:p>
                      <a:r>
                        <a:rPr lang="en-US" dirty="0"/>
                        <a:t>1</a:t>
                      </a:r>
                      <a:endParaRPr lang="en-IN" dirty="0"/>
                    </a:p>
                  </a:txBody>
                  <a:tcPr/>
                </a:tc>
              </a:tr>
            </a:tbl>
          </a:graphicData>
        </a:graphic>
      </p:graphicFrame>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Update the Cluster Centroid</a:t>
            </a:r>
            <a:endParaRPr lang="en-IN" dirty="0"/>
          </a:p>
        </p:txBody>
      </p:sp>
      <p:graphicFrame>
        <p:nvGraphicFramePr>
          <p:cNvPr id="4" name="Table 4"/>
          <p:cNvGraphicFramePr>
            <a:graphicFrameLocks noGrp="1"/>
          </p:cNvGraphicFramePr>
          <p:nvPr>
            <p:ph idx="1"/>
          </p:nvPr>
        </p:nvGraphicFramePr>
        <p:xfrm>
          <a:off x="457200" y="1600200"/>
          <a:ext cx="8229600" cy="1828800"/>
        </p:xfrm>
        <a:graphic>
          <a:graphicData uri="http://schemas.openxmlformats.org/drawingml/2006/table">
            <a:tbl>
              <a:tblPr firstRow="1" bandRow="1">
                <a:tableStyleId>{5C22544A-7EE6-4342-B048-85BDC9FD1C3A}</a:tableStyleId>
              </a:tblPr>
              <a:tblGrid>
                <a:gridCol w="2743200"/>
                <a:gridCol w="2743200"/>
                <a:gridCol w="2743200"/>
              </a:tblGrid>
              <a:tr h="609600">
                <a:tc>
                  <a:txBody>
                    <a:bodyPr/>
                    <a:lstStyle/>
                    <a:p>
                      <a:r>
                        <a:rPr lang="en-US" dirty="0"/>
                        <a:t>Cluster</a:t>
                      </a:r>
                      <a:endParaRPr lang="en-IN" dirty="0"/>
                    </a:p>
                  </a:txBody>
                  <a:tcPr/>
                </a:tc>
                <a:tc>
                  <a:txBody>
                    <a:bodyPr/>
                    <a:lstStyle/>
                    <a:p>
                      <a:r>
                        <a:rPr lang="en-US" dirty="0"/>
                        <a:t>X </a:t>
                      </a:r>
                      <a:endParaRPr lang="en-IN" dirty="0"/>
                    </a:p>
                  </a:txBody>
                  <a:tcPr/>
                </a:tc>
                <a:tc>
                  <a:txBody>
                    <a:bodyPr/>
                    <a:lstStyle/>
                    <a:p>
                      <a:r>
                        <a:rPr lang="en-US" dirty="0"/>
                        <a:t>Y</a:t>
                      </a:r>
                      <a:endParaRPr lang="en-IN" dirty="0"/>
                    </a:p>
                  </a:txBody>
                  <a:tcPr/>
                </a:tc>
              </a:tr>
              <a:tr h="609600">
                <a:tc>
                  <a:txBody>
                    <a:bodyPr/>
                    <a:lstStyle/>
                    <a:p>
                      <a:r>
                        <a:rPr lang="en-US" dirty="0"/>
                        <a:t>K1</a:t>
                      </a:r>
                      <a:endParaRPr lang="en-IN" dirty="0"/>
                    </a:p>
                  </a:txBody>
                  <a:tcPr/>
                </a:tc>
                <a:tc>
                  <a:txBody>
                    <a:bodyPr/>
                    <a:lstStyle/>
                    <a:p>
                      <a:r>
                        <a:rPr lang="en-US" dirty="0"/>
                        <a:t>=185+179/2 =&gt; 182</a:t>
                      </a:r>
                      <a:endParaRPr lang="en-IN" dirty="0"/>
                    </a:p>
                  </a:txBody>
                  <a:tcPr/>
                </a:tc>
                <a:tc>
                  <a:txBody>
                    <a:bodyPr/>
                    <a:lstStyle/>
                    <a:p>
                      <a:r>
                        <a:rPr lang="en-US" dirty="0"/>
                        <a:t>=72+68/2 =&gt;70</a:t>
                      </a:r>
                      <a:endParaRPr lang="en-IN" dirty="0"/>
                    </a:p>
                  </a:txBody>
                  <a:tcPr/>
                </a:tc>
              </a:tr>
              <a:tr h="609600">
                <a:tc>
                  <a:txBody>
                    <a:bodyPr/>
                    <a:lstStyle/>
                    <a:p>
                      <a:r>
                        <a:rPr lang="en-US" dirty="0"/>
                        <a:t>K</a:t>
                      </a:r>
                      <a:r>
                        <a:rPr lang="en-IN" dirty="0"/>
                        <a:t>2</a:t>
                      </a:r>
                      <a:endParaRPr lang="en-IN" dirty="0"/>
                    </a:p>
                  </a:txBody>
                  <a:tcPr/>
                </a:tc>
                <a:tc>
                  <a:txBody>
                    <a:bodyPr/>
                    <a:lstStyle/>
                    <a:p>
                      <a:r>
                        <a:rPr lang="en-IN" dirty="0"/>
                        <a:t>169</a:t>
                      </a:r>
                      <a:endParaRPr lang="en-IN" dirty="0"/>
                    </a:p>
                  </a:txBody>
                  <a:tcPr/>
                </a:tc>
                <a:tc>
                  <a:txBody>
                    <a:bodyPr/>
                    <a:lstStyle/>
                    <a:p>
                      <a:r>
                        <a:rPr lang="en-IN" dirty="0"/>
                        <a:t>58</a:t>
                      </a:r>
                      <a:endParaRPr lang="en-IN" dirty="0"/>
                    </a:p>
                  </a:txBody>
                  <a:tcPr/>
                </a:tc>
              </a:tr>
            </a:tbl>
          </a:graphicData>
        </a:graphic>
      </p:graphicFrame>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IN" dirty="0"/>
              <a:t>Calculate Euclidean distance for the next dataset (182,72)</a:t>
            </a:r>
            <a:endParaRPr lang="en-IN" dirty="0"/>
          </a:p>
          <a:p>
            <a:endParaRPr lang="en-IN" dirty="0"/>
          </a:p>
          <a:p>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305821"/>
            <a:ext cx="9144000" cy="224635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r>
              <a:rPr lang="en-IN" dirty="0"/>
              <a:t>Adding the new array to as a column</a:t>
            </a:r>
            <a:endParaRPr lang="en-IN" dirty="0"/>
          </a:p>
          <a:p>
            <a:r>
              <a:rPr lang="en-IN" dirty="0"/>
              <a:t>Create an array and reshape to column array</a:t>
            </a:r>
            <a:endParaRPr lang="en-IN" dirty="0"/>
          </a:p>
          <a:p>
            <a:r>
              <a:rPr lang="en-IN" dirty="0" err="1"/>
              <a:t>col</a:t>
            </a:r>
            <a:r>
              <a:rPr lang="en-IN" dirty="0"/>
              <a:t>=</a:t>
            </a:r>
            <a:r>
              <a:rPr lang="en-IN" dirty="0" err="1"/>
              <a:t>np.array</a:t>
            </a:r>
            <a:r>
              <a:rPr lang="en-IN" dirty="0"/>
              <a:t>([21,22,23]).reshape(3,1)</a:t>
            </a:r>
            <a:endParaRPr lang="en-IN" dirty="0"/>
          </a:p>
          <a:p>
            <a:endParaRPr lang="en-IN" dirty="0"/>
          </a:p>
          <a:p>
            <a:r>
              <a:rPr lang="en-IN" dirty="0" err="1"/>
              <a:t>a_col</a:t>
            </a:r>
            <a:r>
              <a:rPr lang="en-IN" dirty="0"/>
              <a:t>=</a:t>
            </a:r>
            <a:r>
              <a:rPr lang="en-IN" dirty="0" err="1"/>
              <a:t>np.append</a:t>
            </a:r>
            <a:r>
              <a:rPr lang="en-IN" dirty="0"/>
              <a:t>(</a:t>
            </a:r>
            <a:r>
              <a:rPr lang="en-IN" dirty="0" err="1"/>
              <a:t>a,col,axis</a:t>
            </a:r>
            <a:r>
              <a:rPr lang="en-IN" dirty="0"/>
              <a:t>=1)</a:t>
            </a:r>
            <a:endParaRPr lang="en-IN" dirty="0"/>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1468760"/>
        </p:xfrm>
        <a:graphic>
          <a:graphicData uri="http://schemas.openxmlformats.org/drawingml/2006/table">
            <a:tbl>
              <a:tblPr firstRow="1" bandRow="1">
                <a:tableStyleId>{5C22544A-7EE6-4342-B048-85BDC9FD1C3A}</a:tableStyleId>
              </a:tblPr>
              <a:tblGrid>
                <a:gridCol w="2057400"/>
                <a:gridCol w="2057400"/>
                <a:gridCol w="2057400"/>
                <a:gridCol w="2057400"/>
              </a:tblGrid>
              <a:tr h="734380">
                <a:tc>
                  <a:txBody>
                    <a:bodyPr/>
                    <a:lstStyle/>
                    <a:p>
                      <a:r>
                        <a:rPr lang="en-US" dirty="0"/>
                        <a:t>Dataset</a:t>
                      </a:r>
                      <a:endParaRPr lang="en-IN" dirty="0"/>
                    </a:p>
                  </a:txBody>
                  <a:tcPr/>
                </a:tc>
                <a:tc>
                  <a:txBody>
                    <a:bodyPr/>
                    <a:lstStyle/>
                    <a:p>
                      <a:r>
                        <a:rPr lang="en-US" dirty="0"/>
                        <a:t>Cluster 1</a:t>
                      </a:r>
                      <a:endParaRPr lang="en-IN" dirty="0"/>
                    </a:p>
                  </a:txBody>
                  <a:tcPr/>
                </a:tc>
                <a:tc>
                  <a:txBody>
                    <a:bodyPr/>
                    <a:lstStyle/>
                    <a:p>
                      <a:r>
                        <a:rPr lang="en-US" dirty="0"/>
                        <a:t>Cluster 2</a:t>
                      </a:r>
                      <a:endParaRPr lang="en-IN" dirty="0"/>
                    </a:p>
                  </a:txBody>
                  <a:tcPr/>
                </a:tc>
                <a:tc>
                  <a:txBody>
                    <a:bodyPr/>
                    <a:lstStyle/>
                    <a:p>
                      <a:r>
                        <a:rPr lang="en-US" dirty="0"/>
                        <a:t>Assignment</a:t>
                      </a:r>
                      <a:endParaRPr lang="en-IN" dirty="0"/>
                    </a:p>
                  </a:txBody>
                  <a:tcPr/>
                </a:tc>
              </a:tr>
              <a:tr h="734380">
                <a:tc>
                  <a:txBody>
                    <a:bodyPr/>
                    <a:lstStyle/>
                    <a:p>
                      <a:r>
                        <a:rPr lang="en-US" dirty="0"/>
                        <a:t>(182,72)</a:t>
                      </a:r>
                      <a:endParaRPr lang="en-IN" dirty="0"/>
                    </a:p>
                  </a:txBody>
                  <a:tcPr/>
                </a:tc>
                <a:tc>
                  <a:txBody>
                    <a:bodyPr/>
                    <a:lstStyle/>
                    <a:p>
                      <a:r>
                        <a:rPr lang="en-US" dirty="0"/>
                        <a:t>2</a:t>
                      </a:r>
                      <a:endParaRPr lang="en-IN" dirty="0"/>
                    </a:p>
                  </a:txBody>
                  <a:tcPr/>
                </a:tc>
                <a:tc>
                  <a:txBody>
                    <a:bodyPr/>
                    <a:lstStyle/>
                    <a:p>
                      <a:r>
                        <a:rPr lang="en-US" dirty="0"/>
                        <a:t>19.10</a:t>
                      </a:r>
                      <a:endParaRPr lang="en-IN" dirty="0"/>
                    </a:p>
                  </a:txBody>
                  <a:tcPr/>
                </a:tc>
                <a:tc>
                  <a:txBody>
                    <a:bodyPr/>
                    <a:lstStyle/>
                    <a:p>
                      <a:r>
                        <a:rPr lang="en-US" dirty="0"/>
                        <a:t>1</a:t>
                      </a:r>
                      <a:endParaRPr lang="en-IN" dirty="0"/>
                    </a:p>
                  </a:txBody>
                  <a:tcPr/>
                </a:tc>
              </a:tr>
            </a:tbl>
          </a:graphicData>
        </a:graphic>
      </p:graphicFrame>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Update the Cluster Centroid</a:t>
            </a:r>
            <a:endParaRPr lang="en-IN" dirty="0"/>
          </a:p>
        </p:txBody>
      </p:sp>
      <p:graphicFrame>
        <p:nvGraphicFramePr>
          <p:cNvPr id="4" name="Table 4"/>
          <p:cNvGraphicFramePr>
            <a:graphicFrameLocks noGrp="1"/>
          </p:cNvGraphicFramePr>
          <p:nvPr>
            <p:ph idx="1"/>
          </p:nvPr>
        </p:nvGraphicFramePr>
        <p:xfrm>
          <a:off x="457200" y="1600200"/>
          <a:ext cx="8229600" cy="1859280"/>
        </p:xfrm>
        <a:graphic>
          <a:graphicData uri="http://schemas.openxmlformats.org/drawingml/2006/table">
            <a:tbl>
              <a:tblPr firstRow="1" bandRow="1">
                <a:tableStyleId>{5C22544A-7EE6-4342-B048-85BDC9FD1C3A}</a:tableStyleId>
              </a:tblPr>
              <a:tblGrid>
                <a:gridCol w="2743200"/>
                <a:gridCol w="2743200"/>
                <a:gridCol w="2743200"/>
              </a:tblGrid>
              <a:tr h="609600">
                <a:tc>
                  <a:txBody>
                    <a:bodyPr/>
                    <a:lstStyle/>
                    <a:p>
                      <a:r>
                        <a:rPr lang="en-US" dirty="0"/>
                        <a:t>Cluster</a:t>
                      </a:r>
                      <a:endParaRPr lang="en-IN" dirty="0"/>
                    </a:p>
                  </a:txBody>
                  <a:tcPr/>
                </a:tc>
                <a:tc>
                  <a:txBody>
                    <a:bodyPr/>
                    <a:lstStyle/>
                    <a:p>
                      <a:r>
                        <a:rPr lang="en-US" dirty="0"/>
                        <a:t>X </a:t>
                      </a:r>
                      <a:endParaRPr lang="en-IN" dirty="0"/>
                    </a:p>
                  </a:txBody>
                  <a:tcPr/>
                </a:tc>
                <a:tc>
                  <a:txBody>
                    <a:bodyPr/>
                    <a:lstStyle/>
                    <a:p>
                      <a:r>
                        <a:rPr lang="en-US" dirty="0"/>
                        <a:t>Y</a:t>
                      </a:r>
                      <a:endParaRPr lang="en-IN" dirty="0"/>
                    </a:p>
                  </a:txBody>
                  <a:tcPr/>
                </a:tc>
              </a:tr>
              <a:tr h="609600">
                <a:tc>
                  <a:txBody>
                    <a:bodyPr/>
                    <a:lstStyle/>
                    <a:p>
                      <a:r>
                        <a:rPr lang="en-US" dirty="0"/>
                        <a:t>K1</a:t>
                      </a:r>
                      <a:endParaRPr lang="en-IN" dirty="0"/>
                    </a:p>
                  </a:txBody>
                  <a:tcPr/>
                </a:tc>
                <a:tc>
                  <a:txBody>
                    <a:bodyPr/>
                    <a:lstStyle/>
                    <a:p>
                      <a:r>
                        <a:rPr lang="en-US" dirty="0"/>
                        <a:t>=182+182/2</a:t>
                      </a:r>
                      <a:endParaRPr lang="en-US" dirty="0"/>
                    </a:p>
                    <a:p>
                      <a:r>
                        <a:rPr lang="en-US" dirty="0"/>
                        <a:t>=182</a:t>
                      </a:r>
                      <a:endParaRPr lang="en-IN" dirty="0"/>
                    </a:p>
                  </a:txBody>
                  <a:tcPr/>
                </a:tc>
                <a:tc>
                  <a:txBody>
                    <a:bodyPr/>
                    <a:lstStyle/>
                    <a:p>
                      <a:r>
                        <a:rPr lang="en-US" dirty="0"/>
                        <a:t>=70+72/2</a:t>
                      </a:r>
                      <a:endParaRPr lang="en-US" dirty="0"/>
                    </a:p>
                    <a:p>
                      <a:r>
                        <a:rPr lang="en-US" dirty="0"/>
                        <a:t>=71</a:t>
                      </a:r>
                      <a:endParaRPr lang="en-IN" dirty="0"/>
                    </a:p>
                  </a:txBody>
                  <a:tcPr/>
                </a:tc>
              </a:tr>
              <a:tr h="609600">
                <a:tc>
                  <a:txBody>
                    <a:bodyPr/>
                    <a:lstStyle/>
                    <a:p>
                      <a:r>
                        <a:rPr lang="en-US" dirty="0"/>
                        <a:t>K2</a:t>
                      </a:r>
                      <a:endParaRPr lang="en-IN" dirty="0"/>
                    </a:p>
                  </a:txBody>
                  <a:tcPr/>
                </a:tc>
                <a:tc>
                  <a:txBody>
                    <a:bodyPr/>
                    <a:lstStyle/>
                    <a:p>
                      <a:r>
                        <a:rPr lang="en-US" dirty="0"/>
                        <a:t>169</a:t>
                      </a:r>
                      <a:endParaRPr lang="en-IN" dirty="0"/>
                    </a:p>
                  </a:txBody>
                  <a:tcPr/>
                </a:tc>
                <a:tc>
                  <a:txBody>
                    <a:bodyPr/>
                    <a:lstStyle/>
                    <a:p>
                      <a:r>
                        <a:rPr lang="en-US" dirty="0"/>
                        <a:t>58</a:t>
                      </a:r>
                      <a:endParaRPr lang="en-IN" dirty="0"/>
                    </a:p>
                  </a:txBody>
                  <a:tcPr/>
                </a:tc>
              </a:tr>
            </a:tbl>
          </a:graphicData>
        </a:graphic>
      </p:graphicFrame>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Autofit/>
          </a:bodyPr>
          <a:lstStyle/>
          <a:p>
            <a:r>
              <a:rPr lang="en-US" sz="2400" dirty="0"/>
              <a:t>Calculate Euclidean Distance for the next dataset(188,77)</a:t>
            </a:r>
            <a:endParaRPr lang="en-IN" sz="240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 y="2512579"/>
            <a:ext cx="8229600" cy="2598016"/>
          </a:xfrm>
        </p:spPr>
      </p:pic>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1612776"/>
        </p:xfrm>
        <a:graphic>
          <a:graphicData uri="http://schemas.openxmlformats.org/drawingml/2006/table">
            <a:tbl>
              <a:tblPr firstRow="1" bandRow="1">
                <a:tableStyleId>{5C22544A-7EE6-4342-B048-85BDC9FD1C3A}</a:tableStyleId>
              </a:tblPr>
              <a:tblGrid>
                <a:gridCol w="2057400"/>
                <a:gridCol w="2057400"/>
                <a:gridCol w="2057400"/>
                <a:gridCol w="2057400"/>
              </a:tblGrid>
              <a:tr h="806388">
                <a:tc>
                  <a:txBody>
                    <a:bodyPr/>
                    <a:lstStyle/>
                    <a:p>
                      <a:r>
                        <a:rPr lang="en-US" dirty="0"/>
                        <a:t>Dataset</a:t>
                      </a:r>
                      <a:endParaRPr lang="en-IN" dirty="0"/>
                    </a:p>
                  </a:txBody>
                  <a:tcPr/>
                </a:tc>
                <a:tc>
                  <a:txBody>
                    <a:bodyPr/>
                    <a:lstStyle/>
                    <a:p>
                      <a:r>
                        <a:rPr lang="en-US" dirty="0"/>
                        <a:t>Cluster 1</a:t>
                      </a:r>
                      <a:endParaRPr lang="en-IN" dirty="0"/>
                    </a:p>
                  </a:txBody>
                  <a:tcPr/>
                </a:tc>
                <a:tc>
                  <a:txBody>
                    <a:bodyPr/>
                    <a:lstStyle/>
                    <a:p>
                      <a:r>
                        <a:rPr lang="en-US" dirty="0"/>
                        <a:t>Cluster 2</a:t>
                      </a:r>
                      <a:endParaRPr lang="en-IN" dirty="0"/>
                    </a:p>
                  </a:txBody>
                  <a:tcPr/>
                </a:tc>
                <a:tc>
                  <a:txBody>
                    <a:bodyPr/>
                    <a:lstStyle/>
                    <a:p>
                      <a:r>
                        <a:rPr lang="en-US" dirty="0"/>
                        <a:t>Assignment</a:t>
                      </a:r>
                      <a:endParaRPr lang="en-IN" dirty="0"/>
                    </a:p>
                  </a:txBody>
                  <a:tcPr/>
                </a:tc>
              </a:tr>
              <a:tr h="806388">
                <a:tc>
                  <a:txBody>
                    <a:bodyPr/>
                    <a:lstStyle/>
                    <a:p>
                      <a:r>
                        <a:rPr lang="en-US" dirty="0"/>
                        <a:t>(188,77)</a:t>
                      </a:r>
                      <a:endParaRPr lang="en-IN" dirty="0"/>
                    </a:p>
                  </a:txBody>
                  <a:tcPr/>
                </a:tc>
                <a:tc>
                  <a:txBody>
                    <a:bodyPr/>
                    <a:lstStyle/>
                    <a:p>
                      <a:r>
                        <a:rPr lang="en-US" dirty="0"/>
                        <a:t>8.4852</a:t>
                      </a:r>
                      <a:endParaRPr lang="en-IN" dirty="0"/>
                    </a:p>
                  </a:txBody>
                  <a:tcPr/>
                </a:tc>
                <a:tc>
                  <a:txBody>
                    <a:bodyPr/>
                    <a:lstStyle/>
                    <a:p>
                      <a:r>
                        <a:rPr lang="en-US" dirty="0"/>
                        <a:t>26.87</a:t>
                      </a:r>
                      <a:endParaRPr lang="en-IN" dirty="0"/>
                    </a:p>
                  </a:txBody>
                  <a:tcPr/>
                </a:tc>
                <a:tc>
                  <a:txBody>
                    <a:bodyPr/>
                    <a:lstStyle/>
                    <a:p>
                      <a:r>
                        <a:rPr lang="en-US" dirty="0"/>
                        <a:t>1</a:t>
                      </a:r>
                      <a:endParaRPr lang="en-IN" dirty="0"/>
                    </a:p>
                  </a:txBody>
                  <a:tcPr/>
                </a:tc>
              </a:tr>
            </a:tbl>
          </a:graphicData>
        </a:graphic>
      </p:graphicFrame>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dirty="0"/>
              <a:t>Update Cluster Centroid</a:t>
            </a:r>
            <a:endParaRPr lang="en-US" dirty="0"/>
          </a:p>
          <a:p>
            <a:endParaRPr lang="en-US" dirty="0"/>
          </a:p>
          <a:p>
            <a:endParaRPr lang="en-IN" dirty="0"/>
          </a:p>
        </p:txBody>
      </p:sp>
      <p:graphicFrame>
        <p:nvGraphicFramePr>
          <p:cNvPr id="4" name="Table 4"/>
          <p:cNvGraphicFramePr>
            <a:graphicFrameLocks noGrp="1"/>
          </p:cNvGraphicFramePr>
          <p:nvPr/>
        </p:nvGraphicFramePr>
        <p:xfrm>
          <a:off x="1524000" y="1397000"/>
          <a:ext cx="6096000" cy="2248023"/>
        </p:xfrm>
        <a:graphic>
          <a:graphicData uri="http://schemas.openxmlformats.org/drawingml/2006/table">
            <a:tbl>
              <a:tblPr firstRow="1" bandRow="1">
                <a:tableStyleId>{5C22544A-7EE6-4342-B048-85BDC9FD1C3A}</a:tableStyleId>
              </a:tblPr>
              <a:tblGrid>
                <a:gridCol w="2032000"/>
                <a:gridCol w="2032000"/>
                <a:gridCol w="2032000"/>
              </a:tblGrid>
              <a:tr h="749341">
                <a:tc>
                  <a:txBody>
                    <a:bodyPr/>
                    <a:lstStyle/>
                    <a:p>
                      <a:r>
                        <a:rPr lang="en-US" dirty="0"/>
                        <a:t>Cluster</a:t>
                      </a:r>
                      <a:endParaRPr lang="en-IN" dirty="0"/>
                    </a:p>
                  </a:txBody>
                  <a:tcPr/>
                </a:tc>
                <a:tc>
                  <a:txBody>
                    <a:bodyPr/>
                    <a:lstStyle/>
                    <a:p>
                      <a:r>
                        <a:rPr lang="en-US" dirty="0"/>
                        <a:t>X</a:t>
                      </a:r>
                      <a:endParaRPr lang="en-IN" dirty="0"/>
                    </a:p>
                  </a:txBody>
                  <a:tcPr/>
                </a:tc>
                <a:tc>
                  <a:txBody>
                    <a:bodyPr/>
                    <a:lstStyle/>
                    <a:p>
                      <a:r>
                        <a:rPr lang="en-US" dirty="0"/>
                        <a:t>Y</a:t>
                      </a:r>
                      <a:endParaRPr lang="en-IN" dirty="0"/>
                    </a:p>
                  </a:txBody>
                  <a:tcPr/>
                </a:tc>
              </a:tr>
              <a:tr h="749341">
                <a:tc>
                  <a:txBody>
                    <a:bodyPr/>
                    <a:lstStyle/>
                    <a:p>
                      <a:r>
                        <a:rPr lang="en-US" dirty="0"/>
                        <a:t>K1</a:t>
                      </a:r>
                      <a:endParaRPr lang="en-IN" dirty="0"/>
                    </a:p>
                  </a:txBody>
                  <a:tcPr/>
                </a:tc>
                <a:tc>
                  <a:txBody>
                    <a:bodyPr/>
                    <a:lstStyle/>
                    <a:p>
                      <a:r>
                        <a:rPr lang="en-US" dirty="0"/>
                        <a:t>=182+188/2</a:t>
                      </a:r>
                      <a:endParaRPr lang="en-US" dirty="0"/>
                    </a:p>
                    <a:p>
                      <a:r>
                        <a:rPr lang="en-US" dirty="0"/>
                        <a:t>=185</a:t>
                      </a:r>
                      <a:endParaRPr lang="en-IN" dirty="0"/>
                    </a:p>
                  </a:txBody>
                  <a:tcPr/>
                </a:tc>
                <a:tc>
                  <a:txBody>
                    <a:bodyPr/>
                    <a:lstStyle/>
                    <a:p>
                      <a:r>
                        <a:rPr lang="en-US" dirty="0"/>
                        <a:t>=71+77/2</a:t>
                      </a:r>
                      <a:endParaRPr lang="en-US" dirty="0"/>
                    </a:p>
                    <a:p>
                      <a:r>
                        <a:rPr lang="en-US" dirty="0"/>
                        <a:t>=74</a:t>
                      </a:r>
                      <a:endParaRPr lang="en-IN" dirty="0"/>
                    </a:p>
                  </a:txBody>
                  <a:tcPr/>
                </a:tc>
              </a:tr>
              <a:tr h="749341">
                <a:tc>
                  <a:txBody>
                    <a:bodyPr/>
                    <a:lstStyle/>
                    <a:p>
                      <a:r>
                        <a:rPr lang="en-US" dirty="0"/>
                        <a:t>K2</a:t>
                      </a:r>
                      <a:endParaRPr lang="en-IN" dirty="0"/>
                    </a:p>
                  </a:txBody>
                  <a:tcPr/>
                </a:tc>
                <a:tc>
                  <a:txBody>
                    <a:bodyPr/>
                    <a:lstStyle/>
                    <a:p>
                      <a:r>
                        <a:rPr lang="en-US" dirty="0"/>
                        <a:t>169</a:t>
                      </a:r>
                      <a:endParaRPr lang="en-IN" dirty="0"/>
                    </a:p>
                  </a:txBody>
                  <a:tcPr/>
                </a:tc>
                <a:tc>
                  <a:txBody>
                    <a:bodyPr/>
                    <a:lstStyle/>
                    <a:p>
                      <a:r>
                        <a:rPr lang="en-US" dirty="0"/>
                        <a:t>58</a:t>
                      </a:r>
                      <a:endParaRPr lang="en-IN" dirty="0"/>
                    </a:p>
                  </a:txBody>
                  <a:tcPr/>
                </a:tc>
              </a:tr>
            </a:tbl>
          </a:graphicData>
        </a:graphic>
      </p:graphicFrame>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US" dirty="0"/>
              <a:t>Final Assignment</a:t>
            </a:r>
            <a:endParaRPr lang="en-IN" dirty="0"/>
          </a:p>
        </p:txBody>
      </p:sp>
      <p:graphicFrame>
        <p:nvGraphicFramePr>
          <p:cNvPr id="4" name="Table 4"/>
          <p:cNvGraphicFramePr>
            <a:graphicFrameLocks noGrp="1"/>
          </p:cNvGraphicFramePr>
          <p:nvPr>
            <p:ph idx="1"/>
          </p:nvPr>
        </p:nvGraphicFramePr>
        <p:xfrm>
          <a:off x="457200" y="1600200"/>
          <a:ext cx="8229600" cy="3629003"/>
        </p:xfrm>
        <a:graphic>
          <a:graphicData uri="http://schemas.openxmlformats.org/drawingml/2006/table">
            <a:tbl>
              <a:tblPr firstRow="1" bandRow="1">
                <a:tableStyleId>{5C22544A-7EE6-4342-B048-85BDC9FD1C3A}</a:tableStyleId>
              </a:tblPr>
              <a:tblGrid>
                <a:gridCol w="2057400"/>
                <a:gridCol w="2057400"/>
                <a:gridCol w="2057400"/>
                <a:gridCol w="2057400"/>
              </a:tblGrid>
              <a:tr h="518429">
                <a:tc>
                  <a:txBody>
                    <a:bodyPr/>
                    <a:lstStyle/>
                    <a:p>
                      <a:r>
                        <a:rPr lang="en-US" dirty="0"/>
                        <a:t>Dataset No</a:t>
                      </a:r>
                      <a:endParaRPr lang="en-IN" dirty="0"/>
                    </a:p>
                  </a:txBody>
                  <a:tcPr/>
                </a:tc>
                <a:tc>
                  <a:txBody>
                    <a:bodyPr/>
                    <a:lstStyle/>
                    <a:p>
                      <a:r>
                        <a:rPr lang="en-US" dirty="0"/>
                        <a:t>X</a:t>
                      </a:r>
                      <a:endParaRPr lang="en-IN" dirty="0"/>
                    </a:p>
                  </a:txBody>
                  <a:tcPr/>
                </a:tc>
                <a:tc>
                  <a:txBody>
                    <a:bodyPr/>
                    <a:lstStyle/>
                    <a:p>
                      <a:r>
                        <a:rPr lang="en-US" dirty="0"/>
                        <a:t>Y</a:t>
                      </a:r>
                      <a:endParaRPr lang="en-IN" dirty="0"/>
                    </a:p>
                  </a:txBody>
                  <a:tcPr/>
                </a:tc>
                <a:tc>
                  <a:txBody>
                    <a:bodyPr/>
                    <a:lstStyle/>
                    <a:p>
                      <a:r>
                        <a:rPr lang="en-US" dirty="0"/>
                        <a:t>Assignment</a:t>
                      </a:r>
                      <a:endParaRPr lang="en-IN" dirty="0"/>
                    </a:p>
                  </a:txBody>
                  <a:tcPr/>
                </a:tc>
              </a:tr>
              <a:tr h="518429">
                <a:tc>
                  <a:txBody>
                    <a:bodyPr/>
                    <a:lstStyle/>
                    <a:p>
                      <a:r>
                        <a:rPr lang="en-US" dirty="0"/>
                        <a:t>1</a:t>
                      </a:r>
                      <a:endParaRPr lang="en-US" dirty="0"/>
                    </a:p>
                  </a:txBody>
                  <a:tcPr/>
                </a:tc>
                <a:tc>
                  <a:txBody>
                    <a:bodyPr/>
                    <a:lstStyle/>
                    <a:p>
                      <a:r>
                        <a:rPr lang="en-US" dirty="0"/>
                        <a:t>185</a:t>
                      </a:r>
                      <a:endParaRPr lang="en-IN" dirty="0"/>
                    </a:p>
                  </a:txBody>
                  <a:tcPr/>
                </a:tc>
                <a:tc>
                  <a:txBody>
                    <a:bodyPr/>
                    <a:lstStyle/>
                    <a:p>
                      <a:r>
                        <a:rPr lang="en-US" dirty="0"/>
                        <a:t>72</a:t>
                      </a:r>
                      <a:endParaRPr lang="en-IN" dirty="0"/>
                    </a:p>
                  </a:txBody>
                  <a:tcPr/>
                </a:tc>
                <a:tc>
                  <a:txBody>
                    <a:bodyPr/>
                    <a:lstStyle/>
                    <a:p>
                      <a:r>
                        <a:rPr lang="en-US" dirty="0"/>
                        <a:t>1</a:t>
                      </a:r>
                      <a:endParaRPr lang="en-IN" dirty="0"/>
                    </a:p>
                  </a:txBody>
                  <a:tcPr/>
                </a:tc>
              </a:tr>
              <a:tr h="518429">
                <a:tc>
                  <a:txBody>
                    <a:bodyPr/>
                    <a:lstStyle/>
                    <a:p>
                      <a:r>
                        <a:rPr lang="en-US" dirty="0"/>
                        <a:t>2</a:t>
                      </a:r>
                      <a:endParaRPr lang="en-IN" dirty="0"/>
                    </a:p>
                  </a:txBody>
                  <a:tcPr/>
                </a:tc>
                <a:tc>
                  <a:txBody>
                    <a:bodyPr/>
                    <a:lstStyle/>
                    <a:p>
                      <a:r>
                        <a:rPr lang="en-US" dirty="0"/>
                        <a:t>170</a:t>
                      </a:r>
                      <a:endParaRPr lang="en-IN" dirty="0"/>
                    </a:p>
                  </a:txBody>
                  <a:tcPr/>
                </a:tc>
                <a:tc>
                  <a:txBody>
                    <a:bodyPr/>
                    <a:lstStyle/>
                    <a:p>
                      <a:r>
                        <a:rPr lang="en-US" dirty="0"/>
                        <a:t>56</a:t>
                      </a:r>
                      <a:endParaRPr lang="en-IN" dirty="0"/>
                    </a:p>
                  </a:txBody>
                  <a:tcPr/>
                </a:tc>
                <a:tc>
                  <a:txBody>
                    <a:bodyPr/>
                    <a:lstStyle/>
                    <a:p>
                      <a:r>
                        <a:rPr lang="en-US" dirty="0"/>
                        <a:t>2</a:t>
                      </a:r>
                      <a:endParaRPr lang="en-IN" dirty="0"/>
                    </a:p>
                  </a:txBody>
                  <a:tcPr/>
                </a:tc>
              </a:tr>
              <a:tr h="518429">
                <a:tc>
                  <a:txBody>
                    <a:bodyPr/>
                    <a:lstStyle/>
                    <a:p>
                      <a:r>
                        <a:rPr lang="en-US" dirty="0"/>
                        <a:t>3</a:t>
                      </a:r>
                      <a:endParaRPr lang="en-IN" dirty="0"/>
                    </a:p>
                  </a:txBody>
                  <a:tcPr/>
                </a:tc>
                <a:tc>
                  <a:txBody>
                    <a:bodyPr/>
                    <a:lstStyle/>
                    <a:p>
                      <a:r>
                        <a:rPr lang="en-US" dirty="0"/>
                        <a:t>168</a:t>
                      </a:r>
                      <a:endParaRPr lang="en-IN" dirty="0"/>
                    </a:p>
                  </a:txBody>
                  <a:tcPr/>
                </a:tc>
                <a:tc>
                  <a:txBody>
                    <a:bodyPr/>
                    <a:lstStyle/>
                    <a:p>
                      <a:r>
                        <a:rPr lang="en-US" dirty="0"/>
                        <a:t>60</a:t>
                      </a:r>
                      <a:endParaRPr lang="en-IN" dirty="0"/>
                    </a:p>
                  </a:txBody>
                  <a:tcPr/>
                </a:tc>
                <a:tc>
                  <a:txBody>
                    <a:bodyPr/>
                    <a:lstStyle/>
                    <a:p>
                      <a:r>
                        <a:rPr lang="en-US" dirty="0"/>
                        <a:t>2</a:t>
                      </a:r>
                      <a:endParaRPr lang="en-IN" dirty="0"/>
                    </a:p>
                  </a:txBody>
                  <a:tcPr/>
                </a:tc>
              </a:tr>
              <a:tr h="518429">
                <a:tc>
                  <a:txBody>
                    <a:bodyPr/>
                    <a:lstStyle/>
                    <a:p>
                      <a:r>
                        <a:rPr lang="en-US" dirty="0"/>
                        <a:t>4</a:t>
                      </a:r>
                      <a:endParaRPr lang="en-IN" dirty="0"/>
                    </a:p>
                  </a:txBody>
                  <a:tcPr/>
                </a:tc>
                <a:tc>
                  <a:txBody>
                    <a:bodyPr/>
                    <a:lstStyle/>
                    <a:p>
                      <a:r>
                        <a:rPr lang="en-US" dirty="0"/>
                        <a:t>179</a:t>
                      </a:r>
                      <a:endParaRPr lang="en-IN" dirty="0"/>
                    </a:p>
                  </a:txBody>
                  <a:tcPr/>
                </a:tc>
                <a:tc>
                  <a:txBody>
                    <a:bodyPr/>
                    <a:lstStyle/>
                    <a:p>
                      <a:r>
                        <a:rPr lang="en-US" dirty="0"/>
                        <a:t>68</a:t>
                      </a:r>
                      <a:endParaRPr lang="en-IN" dirty="0"/>
                    </a:p>
                  </a:txBody>
                  <a:tcPr/>
                </a:tc>
                <a:tc>
                  <a:txBody>
                    <a:bodyPr/>
                    <a:lstStyle/>
                    <a:p>
                      <a:r>
                        <a:rPr lang="en-US" dirty="0"/>
                        <a:t>1</a:t>
                      </a:r>
                      <a:endParaRPr lang="en-IN" dirty="0"/>
                    </a:p>
                  </a:txBody>
                  <a:tcPr/>
                </a:tc>
              </a:tr>
              <a:tr h="518429">
                <a:tc>
                  <a:txBody>
                    <a:bodyPr/>
                    <a:lstStyle/>
                    <a:p>
                      <a:r>
                        <a:rPr lang="en-US" dirty="0"/>
                        <a:t>5</a:t>
                      </a:r>
                      <a:endParaRPr lang="en-IN" dirty="0"/>
                    </a:p>
                  </a:txBody>
                  <a:tcPr/>
                </a:tc>
                <a:tc>
                  <a:txBody>
                    <a:bodyPr/>
                    <a:lstStyle/>
                    <a:p>
                      <a:r>
                        <a:rPr lang="en-US" dirty="0"/>
                        <a:t>182</a:t>
                      </a:r>
                      <a:endParaRPr lang="en-IN" dirty="0"/>
                    </a:p>
                  </a:txBody>
                  <a:tcPr/>
                </a:tc>
                <a:tc>
                  <a:txBody>
                    <a:bodyPr/>
                    <a:lstStyle/>
                    <a:p>
                      <a:r>
                        <a:rPr lang="en-US" dirty="0"/>
                        <a:t>72</a:t>
                      </a:r>
                      <a:endParaRPr lang="en-IN" dirty="0"/>
                    </a:p>
                  </a:txBody>
                  <a:tcPr/>
                </a:tc>
                <a:tc>
                  <a:txBody>
                    <a:bodyPr/>
                    <a:lstStyle/>
                    <a:p>
                      <a:r>
                        <a:rPr lang="en-US" dirty="0"/>
                        <a:t>1</a:t>
                      </a:r>
                      <a:endParaRPr lang="en-IN" dirty="0"/>
                    </a:p>
                  </a:txBody>
                  <a:tcPr/>
                </a:tc>
              </a:tr>
              <a:tr h="518429">
                <a:tc>
                  <a:txBody>
                    <a:bodyPr/>
                    <a:lstStyle/>
                    <a:p>
                      <a:r>
                        <a:rPr lang="en-US" dirty="0"/>
                        <a:t>6</a:t>
                      </a:r>
                      <a:endParaRPr lang="en-IN" dirty="0"/>
                    </a:p>
                  </a:txBody>
                  <a:tcPr/>
                </a:tc>
                <a:tc>
                  <a:txBody>
                    <a:bodyPr/>
                    <a:lstStyle/>
                    <a:p>
                      <a:r>
                        <a:rPr lang="en-US" dirty="0"/>
                        <a:t>188</a:t>
                      </a:r>
                      <a:endParaRPr lang="en-IN" dirty="0"/>
                    </a:p>
                  </a:txBody>
                  <a:tcPr/>
                </a:tc>
                <a:tc>
                  <a:txBody>
                    <a:bodyPr/>
                    <a:lstStyle/>
                    <a:p>
                      <a:r>
                        <a:rPr lang="en-US" dirty="0"/>
                        <a:t>77</a:t>
                      </a:r>
                      <a:endParaRPr lang="en-IN" dirty="0"/>
                    </a:p>
                  </a:txBody>
                  <a:tcPr/>
                </a:tc>
                <a:tc>
                  <a:txBody>
                    <a:bodyPr/>
                    <a:lstStyle/>
                    <a:p>
                      <a:r>
                        <a:rPr lang="en-US" dirty="0"/>
                        <a:t>1</a:t>
                      </a:r>
                      <a:endParaRPr lang="en-IN" dirty="0"/>
                    </a:p>
                  </a:txBody>
                  <a:tcPr/>
                </a:tc>
              </a:tr>
            </a:tbl>
          </a:graphicData>
        </a:graphic>
      </p:graphicFrame>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Python Implementation</a:t>
            </a:r>
            <a:endParaRPr lang="en-IN" dirty="0"/>
          </a:p>
        </p:txBody>
      </p:sp>
      <p:sp>
        <p:nvSpPr>
          <p:cNvPr id="3" name="Content Placeholder 2"/>
          <p:cNvSpPr>
            <a:spLocks noGrp="1"/>
          </p:cNvSpPr>
          <p:nvPr>
            <p:ph idx="1"/>
          </p:nvPr>
        </p:nvSpPr>
        <p:spPr>
          <a:xfrm>
            <a:off x="457200" y="620688"/>
            <a:ext cx="8229600" cy="6237312"/>
          </a:xfrm>
        </p:spPr>
        <p:txBody>
          <a:bodyPr>
            <a:normAutofit/>
          </a:bodyPr>
          <a:lstStyle/>
          <a:p>
            <a:r>
              <a:rPr lang="en-IN" sz="1600" dirty="0"/>
              <a:t>import pandas as pd</a:t>
            </a:r>
            <a:endParaRPr lang="en-IN" sz="1600" dirty="0"/>
          </a:p>
          <a:p>
            <a:r>
              <a:rPr lang="en-IN" sz="1600" dirty="0"/>
              <a:t>import </a:t>
            </a:r>
            <a:r>
              <a:rPr lang="en-IN" sz="1600" dirty="0" err="1"/>
              <a:t>matplotlib.pyplot</a:t>
            </a:r>
            <a:r>
              <a:rPr lang="en-IN" sz="1600" dirty="0"/>
              <a:t> as </a:t>
            </a:r>
            <a:r>
              <a:rPr lang="en-IN" sz="1600" dirty="0" err="1"/>
              <a:t>plt</a:t>
            </a:r>
            <a:endParaRPr lang="en-IN" sz="1600" dirty="0"/>
          </a:p>
          <a:p>
            <a:r>
              <a:rPr lang="en-IN" sz="1600" dirty="0"/>
              <a:t>from </a:t>
            </a:r>
            <a:r>
              <a:rPr lang="en-IN" sz="1600" dirty="0" err="1"/>
              <a:t>sklearn.cluster</a:t>
            </a:r>
            <a:r>
              <a:rPr lang="en-IN" sz="1600" dirty="0"/>
              <a:t> import </a:t>
            </a:r>
            <a:r>
              <a:rPr lang="en-IN" sz="1600" dirty="0" err="1"/>
              <a:t>KMeans</a:t>
            </a:r>
            <a:r>
              <a:rPr lang="en-IN" sz="1600" dirty="0"/>
              <a:t> </a:t>
            </a:r>
            <a:endParaRPr lang="en-IN" sz="1600" dirty="0"/>
          </a:p>
          <a:p>
            <a:r>
              <a:rPr lang="en-IN" sz="1600" dirty="0"/>
              <a:t>df=</a:t>
            </a:r>
            <a:r>
              <a:rPr lang="en-IN" sz="1600" dirty="0" err="1"/>
              <a:t>pd.read_csv</a:t>
            </a:r>
            <a:r>
              <a:rPr lang="en-IN" sz="1600" dirty="0"/>
              <a:t>("C:\\Users\\lenovo\\Downloads\\income.csv")</a:t>
            </a:r>
            <a:endParaRPr lang="en-IN" sz="1600" dirty="0"/>
          </a:p>
          <a:p>
            <a:r>
              <a:rPr lang="it-IT" sz="1600" dirty="0"/>
              <a:t>plt.scatter(df['Age'],df['Income($)’])</a:t>
            </a:r>
            <a:endParaRPr lang="en-IN" sz="1600" dirty="0"/>
          </a:p>
          <a:p>
            <a:r>
              <a:rPr lang="en-US" sz="1600" dirty="0"/>
              <a:t>km=</a:t>
            </a:r>
            <a:r>
              <a:rPr lang="en-US" sz="1600" dirty="0" err="1"/>
              <a:t>KMeans</a:t>
            </a:r>
            <a:r>
              <a:rPr lang="en-US" sz="1600" dirty="0"/>
              <a:t>(</a:t>
            </a:r>
            <a:r>
              <a:rPr lang="en-US" sz="1600" dirty="0" err="1"/>
              <a:t>n_clusters</a:t>
            </a:r>
            <a:r>
              <a:rPr lang="en-US" sz="1600" dirty="0"/>
              <a:t>=3)</a:t>
            </a:r>
            <a:endParaRPr lang="en-US" sz="1600" dirty="0"/>
          </a:p>
          <a:p>
            <a:r>
              <a:rPr lang="en-US" sz="1600" dirty="0"/>
              <a:t>Km</a:t>
            </a:r>
            <a:endParaRPr lang="en-IN" sz="1600" dirty="0"/>
          </a:p>
          <a:p>
            <a:r>
              <a:rPr lang="en-US" sz="1600" dirty="0" err="1"/>
              <a:t>y_predicted</a:t>
            </a:r>
            <a:r>
              <a:rPr lang="en-US" sz="1600" dirty="0"/>
              <a:t>=</a:t>
            </a:r>
            <a:r>
              <a:rPr lang="en-US" sz="1600" dirty="0" err="1"/>
              <a:t>km.fit_predict</a:t>
            </a:r>
            <a:r>
              <a:rPr lang="en-US" sz="1600" dirty="0"/>
              <a:t>(df[['</a:t>
            </a:r>
            <a:r>
              <a:rPr lang="en-US" sz="1600" dirty="0" err="1"/>
              <a:t>Age','Income</a:t>
            </a:r>
            <a:r>
              <a:rPr lang="en-US" sz="1600" dirty="0"/>
              <a:t>($)’]])</a:t>
            </a:r>
            <a:endParaRPr lang="en-IN" sz="1600" dirty="0"/>
          </a:p>
          <a:p>
            <a:r>
              <a:rPr lang="en-US" sz="1600" dirty="0"/>
              <a:t>df['cluster']=</a:t>
            </a:r>
            <a:r>
              <a:rPr lang="en-US" sz="1600" dirty="0" err="1"/>
              <a:t>y_predicted</a:t>
            </a:r>
            <a:endParaRPr lang="en-US" sz="1600" dirty="0"/>
          </a:p>
          <a:p>
            <a:r>
              <a:rPr lang="en-US" sz="1600" dirty="0" err="1"/>
              <a:t>df.head</a:t>
            </a:r>
            <a:r>
              <a:rPr lang="en-US" sz="1600" dirty="0"/>
              <a:t>()</a:t>
            </a:r>
            <a:endParaRPr lang="en-IN" sz="1600" dirty="0"/>
          </a:p>
          <a:p>
            <a:r>
              <a:rPr lang="en-IN" sz="1600" dirty="0"/>
              <a:t>df1=df[</a:t>
            </a:r>
            <a:r>
              <a:rPr lang="en-IN" sz="1600" dirty="0" err="1"/>
              <a:t>df.cluster</a:t>
            </a:r>
            <a:r>
              <a:rPr lang="en-IN" sz="1600" dirty="0"/>
              <a:t>==0]</a:t>
            </a:r>
            <a:endParaRPr lang="en-IN" sz="1600" dirty="0"/>
          </a:p>
          <a:p>
            <a:r>
              <a:rPr lang="en-IN" sz="1600" dirty="0"/>
              <a:t>df2=df[</a:t>
            </a:r>
            <a:r>
              <a:rPr lang="en-IN" sz="1600" dirty="0" err="1"/>
              <a:t>df.cluster</a:t>
            </a:r>
            <a:r>
              <a:rPr lang="en-IN" sz="1600" dirty="0"/>
              <a:t>==1]</a:t>
            </a:r>
            <a:endParaRPr lang="en-IN" sz="1600" dirty="0"/>
          </a:p>
          <a:p>
            <a:r>
              <a:rPr lang="en-IN" sz="1600" dirty="0"/>
              <a:t>df3=df[</a:t>
            </a:r>
            <a:r>
              <a:rPr lang="en-IN" sz="1600" dirty="0" err="1"/>
              <a:t>df.cluster</a:t>
            </a:r>
            <a:r>
              <a:rPr lang="en-IN" sz="1600" dirty="0"/>
              <a:t>==2]</a:t>
            </a:r>
            <a:endParaRPr lang="en-IN" sz="1600" dirty="0"/>
          </a:p>
          <a:p>
            <a:endParaRPr lang="en-IN" sz="1600" dirty="0"/>
          </a:p>
          <a:p>
            <a:r>
              <a:rPr lang="en-IN" sz="1600" dirty="0" err="1"/>
              <a:t>plt.scatter</a:t>
            </a:r>
            <a:r>
              <a:rPr lang="en-IN" sz="1600" dirty="0"/>
              <a:t>(df1.Age,df1['Income($)'],</a:t>
            </a:r>
            <a:r>
              <a:rPr lang="en-IN" sz="1600" dirty="0" err="1"/>
              <a:t>color</a:t>
            </a:r>
            <a:r>
              <a:rPr lang="en-IN" sz="1600" dirty="0"/>
              <a:t>='green')</a:t>
            </a:r>
            <a:endParaRPr lang="en-IN" sz="1600" dirty="0"/>
          </a:p>
          <a:p>
            <a:r>
              <a:rPr lang="en-IN" sz="1600" dirty="0" err="1"/>
              <a:t>plt.scatter</a:t>
            </a:r>
            <a:r>
              <a:rPr lang="en-IN" sz="1600" dirty="0"/>
              <a:t>(df2.Age,df2['Income($)'],</a:t>
            </a:r>
            <a:r>
              <a:rPr lang="en-IN" sz="1600" dirty="0" err="1"/>
              <a:t>color</a:t>
            </a:r>
            <a:r>
              <a:rPr lang="en-IN" sz="1600" dirty="0"/>
              <a:t>='red')</a:t>
            </a:r>
            <a:endParaRPr lang="en-IN" sz="1600" dirty="0"/>
          </a:p>
          <a:p>
            <a:r>
              <a:rPr lang="en-IN" sz="1600" dirty="0" err="1"/>
              <a:t>plt.scatter</a:t>
            </a:r>
            <a:r>
              <a:rPr lang="en-IN" sz="1600" dirty="0"/>
              <a:t>(df3.Age,df3['Income($)'],</a:t>
            </a:r>
            <a:r>
              <a:rPr lang="en-IN" sz="1600" dirty="0" err="1"/>
              <a:t>color</a:t>
            </a:r>
            <a:r>
              <a:rPr lang="en-IN" sz="1600" dirty="0"/>
              <a:t>='black')</a:t>
            </a:r>
            <a:endParaRPr lang="en-IN" sz="1600" dirty="0"/>
          </a:p>
          <a:p>
            <a:endParaRPr lang="en-IN" sz="1600" dirty="0"/>
          </a:p>
          <a:p>
            <a:r>
              <a:rPr lang="en-IN" sz="1600" dirty="0" err="1"/>
              <a:t>plt.xlabel</a:t>
            </a:r>
            <a:r>
              <a:rPr lang="en-IN" sz="1600" dirty="0"/>
              <a:t>('Age')</a:t>
            </a:r>
            <a:endParaRPr lang="en-IN" sz="1600" dirty="0"/>
          </a:p>
          <a:p>
            <a:r>
              <a:rPr lang="en-IN" sz="1600" dirty="0" err="1"/>
              <a:t>plt.ylabel</a:t>
            </a:r>
            <a:r>
              <a:rPr lang="en-IN" sz="1600" dirty="0"/>
              <a:t>('Income($)')</a:t>
            </a:r>
            <a:endParaRPr lang="en-IN" sz="1600" dirty="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552728"/>
          </a:xfrm>
        </p:spPr>
        <p:txBody>
          <a:bodyPr>
            <a:normAutofit fontScale="92500" lnSpcReduction="10000"/>
          </a:bodyPr>
          <a:lstStyle/>
          <a:p>
            <a:r>
              <a:rPr lang="en-IN" sz="1800" dirty="0"/>
              <a:t>from </a:t>
            </a:r>
            <a:r>
              <a:rPr lang="en-IN" sz="1800" dirty="0" err="1"/>
              <a:t>sklearn.preprocessing</a:t>
            </a:r>
            <a:r>
              <a:rPr lang="en-IN" sz="1800" dirty="0"/>
              <a:t> import </a:t>
            </a:r>
            <a:r>
              <a:rPr lang="en-IN" sz="1800" dirty="0" err="1"/>
              <a:t>MinMaxScaler</a:t>
            </a:r>
            <a:endParaRPr lang="en-IN" sz="1800" dirty="0"/>
          </a:p>
          <a:p>
            <a:endParaRPr lang="en-IN" sz="1800" dirty="0"/>
          </a:p>
          <a:p>
            <a:r>
              <a:rPr lang="en-IN" sz="1800" dirty="0"/>
              <a:t>scaler=</a:t>
            </a:r>
            <a:r>
              <a:rPr lang="en-IN" sz="1800" dirty="0" err="1"/>
              <a:t>MinMaxScaler</a:t>
            </a:r>
            <a:r>
              <a:rPr lang="en-IN" sz="1800" dirty="0"/>
              <a:t>()</a:t>
            </a:r>
            <a:endParaRPr lang="en-IN" sz="1800" dirty="0"/>
          </a:p>
          <a:p>
            <a:r>
              <a:rPr lang="en-IN" sz="1800" dirty="0" err="1"/>
              <a:t>scaler.fit</a:t>
            </a:r>
            <a:r>
              <a:rPr lang="en-IN" sz="1800" dirty="0"/>
              <a:t>(df[['Income($)']])</a:t>
            </a:r>
            <a:endParaRPr lang="en-IN" sz="1800" dirty="0"/>
          </a:p>
          <a:p>
            <a:r>
              <a:rPr lang="en-IN" sz="1800" dirty="0"/>
              <a:t>df['Income($)']=</a:t>
            </a:r>
            <a:r>
              <a:rPr lang="en-IN" sz="1800" dirty="0" err="1"/>
              <a:t>scaler.transform</a:t>
            </a:r>
            <a:r>
              <a:rPr lang="en-IN" sz="1800" dirty="0"/>
              <a:t>(df[['Income($)’]])</a:t>
            </a:r>
            <a:endParaRPr lang="en-IN" sz="1800" dirty="0"/>
          </a:p>
          <a:p>
            <a:r>
              <a:rPr lang="en-IN" sz="1800" dirty="0" err="1"/>
              <a:t>scaler.fit</a:t>
            </a:r>
            <a:r>
              <a:rPr lang="en-IN" sz="1800" dirty="0"/>
              <a:t>(df[['Age']])</a:t>
            </a:r>
            <a:endParaRPr lang="en-IN" sz="1800" dirty="0"/>
          </a:p>
          <a:p>
            <a:r>
              <a:rPr lang="en-IN" sz="1800" dirty="0"/>
              <a:t>df['Age']=</a:t>
            </a:r>
            <a:r>
              <a:rPr lang="en-IN" sz="1800" dirty="0" err="1"/>
              <a:t>scaler.transform</a:t>
            </a:r>
            <a:r>
              <a:rPr lang="en-IN" sz="1800" dirty="0"/>
              <a:t>(df[['Age’]])</a:t>
            </a:r>
            <a:endParaRPr lang="en-IN" sz="1800" dirty="0"/>
          </a:p>
          <a:p>
            <a:r>
              <a:rPr lang="en-US" sz="1800" dirty="0"/>
              <a:t>km=</a:t>
            </a:r>
            <a:r>
              <a:rPr lang="en-US" sz="1800" dirty="0" err="1"/>
              <a:t>KMeans</a:t>
            </a:r>
            <a:r>
              <a:rPr lang="en-US" sz="1800" dirty="0"/>
              <a:t>(</a:t>
            </a:r>
            <a:r>
              <a:rPr lang="en-US" sz="1800" dirty="0" err="1"/>
              <a:t>n_clusters</a:t>
            </a:r>
            <a:r>
              <a:rPr lang="en-US" sz="1800" dirty="0"/>
              <a:t>=3)</a:t>
            </a:r>
            <a:endParaRPr lang="en-US" sz="1800" dirty="0"/>
          </a:p>
          <a:p>
            <a:r>
              <a:rPr lang="en-US" sz="1800" dirty="0" err="1"/>
              <a:t>y_predicted</a:t>
            </a:r>
            <a:r>
              <a:rPr lang="en-US" sz="1800" dirty="0"/>
              <a:t>=</a:t>
            </a:r>
            <a:r>
              <a:rPr lang="en-US" sz="1800" dirty="0" err="1"/>
              <a:t>km.fit_predict</a:t>
            </a:r>
            <a:r>
              <a:rPr lang="en-US" sz="1800" dirty="0"/>
              <a:t>(df[['</a:t>
            </a:r>
            <a:r>
              <a:rPr lang="en-US" sz="1800" dirty="0" err="1"/>
              <a:t>Age','Income</a:t>
            </a:r>
            <a:r>
              <a:rPr lang="en-US" sz="1800" dirty="0"/>
              <a:t>($)']])</a:t>
            </a:r>
            <a:endParaRPr lang="en-US" sz="1800" dirty="0"/>
          </a:p>
          <a:p>
            <a:r>
              <a:rPr lang="en-US" sz="1800" dirty="0" err="1"/>
              <a:t>y_predicted</a:t>
            </a:r>
            <a:endParaRPr lang="en-IN" sz="1800" dirty="0"/>
          </a:p>
          <a:p>
            <a:r>
              <a:rPr lang="en-IN" sz="1800" dirty="0"/>
              <a:t>df['cluster']=</a:t>
            </a:r>
            <a:r>
              <a:rPr lang="en-IN" sz="1800" dirty="0" err="1"/>
              <a:t>y_predicted</a:t>
            </a:r>
            <a:endParaRPr lang="en-IN" sz="1800" dirty="0"/>
          </a:p>
          <a:p>
            <a:r>
              <a:rPr lang="en-IN" sz="1800" dirty="0"/>
              <a:t>df1=df[</a:t>
            </a:r>
            <a:r>
              <a:rPr lang="en-IN" sz="1800" dirty="0" err="1"/>
              <a:t>df.cluster</a:t>
            </a:r>
            <a:r>
              <a:rPr lang="en-IN" sz="1800" dirty="0"/>
              <a:t>==0]</a:t>
            </a:r>
            <a:endParaRPr lang="en-IN" sz="1800" dirty="0"/>
          </a:p>
          <a:p>
            <a:r>
              <a:rPr lang="en-IN" sz="1800" dirty="0"/>
              <a:t>df2=df[</a:t>
            </a:r>
            <a:r>
              <a:rPr lang="en-IN" sz="1800" dirty="0" err="1"/>
              <a:t>df.cluster</a:t>
            </a:r>
            <a:r>
              <a:rPr lang="en-IN" sz="1800" dirty="0"/>
              <a:t>==1]</a:t>
            </a:r>
            <a:endParaRPr lang="en-IN" sz="1800" dirty="0"/>
          </a:p>
          <a:p>
            <a:r>
              <a:rPr lang="en-IN" sz="1800" dirty="0"/>
              <a:t>df3=df[</a:t>
            </a:r>
            <a:r>
              <a:rPr lang="en-IN" sz="1800" dirty="0" err="1"/>
              <a:t>df.cluster</a:t>
            </a:r>
            <a:r>
              <a:rPr lang="en-IN" sz="1800" dirty="0"/>
              <a:t>==2]</a:t>
            </a:r>
            <a:endParaRPr lang="en-IN" sz="1800" dirty="0"/>
          </a:p>
          <a:p>
            <a:endParaRPr lang="en-IN" sz="1800" dirty="0"/>
          </a:p>
          <a:p>
            <a:r>
              <a:rPr lang="en-IN" sz="1800" dirty="0" err="1"/>
              <a:t>plt.scatter</a:t>
            </a:r>
            <a:r>
              <a:rPr lang="en-IN" sz="1800" dirty="0"/>
              <a:t>(df1.Age,df1['Income($)'],</a:t>
            </a:r>
            <a:r>
              <a:rPr lang="en-IN" sz="1800" dirty="0" err="1"/>
              <a:t>color</a:t>
            </a:r>
            <a:r>
              <a:rPr lang="en-IN" sz="1800" dirty="0"/>
              <a:t>='green')</a:t>
            </a:r>
            <a:endParaRPr lang="en-IN" sz="1800" dirty="0"/>
          </a:p>
          <a:p>
            <a:r>
              <a:rPr lang="en-IN" sz="1800" dirty="0" err="1"/>
              <a:t>plt.scatter</a:t>
            </a:r>
            <a:r>
              <a:rPr lang="en-IN" sz="1800" dirty="0"/>
              <a:t>(df2.Age,df2['Income($)'],</a:t>
            </a:r>
            <a:r>
              <a:rPr lang="en-IN" sz="1800" dirty="0" err="1"/>
              <a:t>color</a:t>
            </a:r>
            <a:r>
              <a:rPr lang="en-IN" sz="1800" dirty="0"/>
              <a:t>='red')</a:t>
            </a:r>
            <a:endParaRPr lang="en-IN" sz="1800" dirty="0"/>
          </a:p>
          <a:p>
            <a:r>
              <a:rPr lang="en-IN" sz="1800" dirty="0" err="1"/>
              <a:t>plt.scatter</a:t>
            </a:r>
            <a:r>
              <a:rPr lang="en-IN" sz="1800" dirty="0"/>
              <a:t>(df3.Age,df3['Income($)'],</a:t>
            </a:r>
            <a:r>
              <a:rPr lang="en-IN" sz="1800" dirty="0" err="1"/>
              <a:t>color</a:t>
            </a:r>
            <a:r>
              <a:rPr lang="en-IN" sz="1800" dirty="0"/>
              <a:t>='black')</a:t>
            </a:r>
            <a:endParaRPr lang="en-IN" sz="1800" dirty="0"/>
          </a:p>
          <a:p>
            <a:endParaRPr lang="en-IN" sz="1800" dirty="0"/>
          </a:p>
          <a:p>
            <a:r>
              <a:rPr lang="en-IN" sz="1800" dirty="0" err="1"/>
              <a:t>plt.xlabel</a:t>
            </a:r>
            <a:r>
              <a:rPr lang="en-IN" sz="1800" dirty="0"/>
              <a:t>('Age')</a:t>
            </a:r>
            <a:endParaRPr lang="en-IN" sz="1800" dirty="0"/>
          </a:p>
          <a:p>
            <a:r>
              <a:rPr lang="en-IN" sz="1800" dirty="0" err="1"/>
              <a:t>plt.ylabel</a:t>
            </a:r>
            <a:r>
              <a:rPr lang="en-IN" sz="1800" dirty="0"/>
              <a:t>('Income($)’)</a:t>
            </a:r>
            <a:endParaRPr lang="en-IN" sz="1800" dirty="0"/>
          </a:p>
          <a:p>
            <a:r>
              <a:rPr lang="en-IN" sz="1800" dirty="0" err="1"/>
              <a:t>km.cluster_centers</a:t>
            </a:r>
            <a:r>
              <a:rPr lang="en-IN" sz="1800" dirty="0"/>
              <a:t>_</a:t>
            </a:r>
            <a:endParaRPr lang="en-IN" sz="1800" dirty="0"/>
          </a:p>
          <a:p>
            <a:endParaRPr lang="en-IN" dirty="0"/>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8"/>
            <a:ext cx="8229600" cy="507999"/>
          </a:xfrm>
        </p:spPr>
        <p:txBody>
          <a:bodyPr>
            <a:normAutofit fontScale="90000"/>
          </a:bodyPr>
          <a:lstStyle/>
          <a:p>
            <a:r>
              <a:rPr lang="en-US" dirty="0"/>
              <a:t>Plotting the cluster centroid</a:t>
            </a:r>
            <a:endParaRPr lang="en-IN" dirty="0"/>
          </a:p>
        </p:txBody>
      </p:sp>
      <p:sp>
        <p:nvSpPr>
          <p:cNvPr id="3" name="Content Placeholder 2"/>
          <p:cNvSpPr>
            <a:spLocks noGrp="1"/>
          </p:cNvSpPr>
          <p:nvPr>
            <p:ph idx="1"/>
          </p:nvPr>
        </p:nvSpPr>
        <p:spPr/>
        <p:txBody>
          <a:bodyPr/>
          <a:lstStyle/>
          <a:p>
            <a:r>
              <a:rPr lang="en-IN" dirty="0" err="1"/>
              <a:t>plt.scatter</a:t>
            </a:r>
            <a:r>
              <a:rPr lang="en-IN" dirty="0"/>
              <a:t>(</a:t>
            </a:r>
            <a:r>
              <a:rPr lang="en-IN" dirty="0" err="1"/>
              <a:t>km.cluster_centers</a:t>
            </a:r>
            <a:r>
              <a:rPr lang="en-IN" dirty="0"/>
              <a:t>_[:,0],</a:t>
            </a:r>
            <a:r>
              <a:rPr lang="en-IN" dirty="0" err="1"/>
              <a:t>km.cluster_centers</a:t>
            </a:r>
            <a:r>
              <a:rPr lang="en-IN" dirty="0"/>
              <a:t>_[:,1],</a:t>
            </a:r>
            <a:r>
              <a:rPr lang="en-IN" dirty="0" err="1"/>
              <a:t>color</a:t>
            </a:r>
            <a:r>
              <a:rPr lang="en-IN" dirty="0"/>
              <a:t>='</a:t>
            </a:r>
            <a:r>
              <a:rPr lang="en-IN" dirty="0" err="1"/>
              <a:t>purple',marker</a:t>
            </a:r>
            <a:r>
              <a:rPr lang="en-IN" dirty="0"/>
              <a:t>='*',label='centroid')</a:t>
            </a:r>
            <a:endParaRPr lang="en-IN" dirty="0"/>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Deep learning</a:t>
            </a:r>
            <a:endParaRPr lang="en-IN" dirty="0"/>
          </a:p>
        </p:txBody>
      </p:sp>
      <p:sp>
        <p:nvSpPr>
          <p:cNvPr id="3" name="Content Placeholder 2"/>
          <p:cNvSpPr>
            <a:spLocks noGrp="1"/>
          </p:cNvSpPr>
          <p:nvPr>
            <p:ph idx="1"/>
          </p:nvPr>
        </p:nvSpPr>
        <p:spPr>
          <a:xfrm>
            <a:off x="457200" y="731838"/>
            <a:ext cx="8229600" cy="6126162"/>
          </a:xfrm>
        </p:spPr>
        <p:txBody>
          <a:bodyPr>
            <a:normAutofit/>
          </a:bodyPr>
          <a:lstStyle/>
          <a:p>
            <a:r>
              <a:rPr lang="en-US" sz="2000" b="0" i="0" dirty="0">
                <a:solidFill>
                  <a:srgbClr val="000000"/>
                </a:solidFill>
                <a:effectLst/>
                <a:latin typeface="Verdana" panose="020B0604030504040204" pitchFamily="34" charset="0"/>
              </a:rPr>
              <a:t>Deep learning is based on the branch of machine learning, which is a subset of artificial intelligence.</a:t>
            </a:r>
            <a:endParaRPr lang="en-US" sz="20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In deep learning, nothing is programmed explicitly. Basically, it is a machine learning class that makes use of numerous nonlinear processing units so as to perform feature extraction as well as transformation.</a:t>
            </a:r>
            <a:endParaRPr lang="en-US" sz="1600" b="0" i="0" dirty="0">
              <a:solidFill>
                <a:srgbClr val="000000"/>
              </a:solidFill>
              <a:effectLst/>
              <a:latin typeface="Verdana" panose="020B0604030504040204" pitchFamily="34" charset="0"/>
            </a:endParaRPr>
          </a:p>
          <a:p>
            <a:r>
              <a:rPr lang="en-US" sz="1600" b="0" i="0" dirty="0">
                <a:solidFill>
                  <a:srgbClr val="000000"/>
                </a:solidFill>
                <a:effectLst/>
                <a:latin typeface="Verdana" panose="020B0604030504040204" pitchFamily="34" charset="0"/>
              </a:rPr>
              <a:t> The output from each preceding layer is taken as input by each one of the successive layers.</a:t>
            </a:r>
            <a:endParaRPr lang="en-US" sz="16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Deep learning models are capable enough to focus on the accurate features themselves by requiring a little guidance from the programmer and are very helpful in solving out the problem of dimensionality.</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 Deep learning algorithms are used, especially when we have a huge no of inputs and outputs.</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Deep learning is implemented with the help of Neural Networks, and the idea behind the motivation of </a:t>
            </a:r>
            <a:r>
              <a:rPr lang="en-US" sz="1800" b="0" i="0" u="none" strike="noStrike" dirty="0">
                <a:solidFill>
                  <a:srgbClr val="008000"/>
                </a:solidFill>
                <a:effectLst/>
                <a:latin typeface="Verdana" panose="020B0604030504040204" pitchFamily="34" charset="0"/>
                <a:hlinkClick r:id="rId1"/>
              </a:rPr>
              <a:t>Neural Network</a:t>
            </a:r>
            <a:r>
              <a:rPr lang="en-US" sz="1800" b="0" i="0" dirty="0">
                <a:solidFill>
                  <a:srgbClr val="000000"/>
                </a:solidFill>
                <a:effectLst/>
                <a:latin typeface="Verdana" panose="020B0604030504040204" pitchFamily="34" charset="0"/>
              </a:rPr>
              <a:t> is the biological neurons, which is nothing but a brain cell.</a:t>
            </a:r>
            <a:endParaRPr lang="en-US" sz="1800" b="0" i="0" dirty="0">
              <a:solidFill>
                <a:srgbClr val="000000"/>
              </a:solidFill>
              <a:effectLst/>
              <a:latin typeface="Verdana" panose="020B0604030504040204" pitchFamily="34" charset="0"/>
            </a:endParaRPr>
          </a:p>
          <a:p>
            <a:r>
              <a:rPr lang="en-US" sz="1800" b="0" i="0" dirty="0">
                <a:solidFill>
                  <a:srgbClr val="000000"/>
                </a:solidFill>
                <a:effectLst/>
                <a:latin typeface="Verdana" panose="020B0604030504040204" pitchFamily="34" charset="0"/>
              </a:rPr>
              <a:t>So basically, deep learning is implemented by the help of deep networks, which are nothing but neural networks with multiple hidden layers.</a:t>
            </a:r>
            <a:endParaRPr lang="en-IN"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1222"/>
          </a:xfrm>
        </p:spPr>
        <p:txBody>
          <a:bodyPr/>
          <a:lstStyle/>
          <a:p>
            <a:r>
              <a:rPr lang="en-IN" dirty="0"/>
              <a:t>Modifying array using insert() </a:t>
            </a:r>
            <a:endParaRPr lang="en-IN" dirty="0"/>
          </a:p>
        </p:txBody>
      </p:sp>
      <p:sp>
        <p:nvSpPr>
          <p:cNvPr id="3" name="Content Placeholder 2"/>
          <p:cNvSpPr>
            <a:spLocks noGrp="1"/>
          </p:cNvSpPr>
          <p:nvPr>
            <p:ph idx="1"/>
          </p:nvPr>
        </p:nvSpPr>
        <p:spPr>
          <a:xfrm>
            <a:off x="457200" y="1285860"/>
            <a:ext cx="8229600" cy="4840303"/>
          </a:xfrm>
        </p:spPr>
        <p:txBody>
          <a:bodyPr/>
          <a:lstStyle/>
          <a:p>
            <a:r>
              <a:rPr lang="en-IN" dirty="0"/>
              <a:t>insert()-&gt; adds values at a given position and axis in an array.</a:t>
            </a:r>
            <a:endParaRPr lang="en-IN" dirty="0"/>
          </a:p>
          <a:p>
            <a:r>
              <a:rPr lang="en-IN" dirty="0" err="1"/>
              <a:t>numpy.insert</a:t>
            </a:r>
            <a:r>
              <a:rPr lang="en-IN" dirty="0"/>
              <a:t>(</a:t>
            </a:r>
            <a:r>
              <a:rPr lang="en-IN" dirty="0" err="1"/>
              <a:t>array,obj,values,axis</a:t>
            </a:r>
            <a:r>
              <a:rPr lang="en-IN" dirty="0"/>
              <a:t>)</a:t>
            </a:r>
            <a:endParaRPr lang="en-IN" dirty="0"/>
          </a:p>
          <a:p>
            <a:r>
              <a:rPr lang="en-IN" dirty="0"/>
              <a:t>array- input array</a:t>
            </a:r>
            <a:endParaRPr lang="en-IN" dirty="0"/>
          </a:p>
          <a:p>
            <a:r>
              <a:rPr lang="en-IN" dirty="0" err="1"/>
              <a:t>Obj</a:t>
            </a:r>
            <a:r>
              <a:rPr lang="en-IN" dirty="0"/>
              <a:t>- index position</a:t>
            </a:r>
            <a:endParaRPr lang="en-IN" dirty="0"/>
          </a:p>
          <a:p>
            <a:r>
              <a:rPr lang="en-IN" dirty="0"/>
              <a:t>values-array of values to be inserted’</a:t>
            </a:r>
            <a:endParaRPr lang="en-IN" dirty="0"/>
          </a:p>
          <a:p>
            <a:r>
              <a:rPr lang="en-IN" dirty="0"/>
              <a:t>axis-axis along which values should be inserted</a:t>
            </a:r>
            <a:endParaRPr lang="en-IN" dirty="0"/>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IN" b="0" i="0" dirty="0">
                <a:solidFill>
                  <a:srgbClr val="610B38"/>
                </a:solidFill>
                <a:effectLst/>
                <a:latin typeface="erdana"/>
              </a:rPr>
              <a:t>Deep learning applications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404664"/>
            <a:ext cx="8229600" cy="6178698"/>
          </a:xfrm>
        </p:spPr>
        <p:txBody>
          <a:bodyPr/>
          <a:lstStyle/>
          <a:p>
            <a:r>
              <a:rPr lang="en-US" sz="2000" b="1" i="1" dirty="0">
                <a:solidFill>
                  <a:srgbClr val="000000"/>
                </a:solidFill>
                <a:effectLst/>
                <a:latin typeface="Verdana" panose="020B0604030504040204" pitchFamily="34" charset="0"/>
              </a:rPr>
              <a:t>Self-Driving Cars</a:t>
            </a:r>
            <a:br>
              <a:rPr lang="en-US" sz="2000" b="0" dirty="0">
                <a:solidFill>
                  <a:srgbClr val="000000"/>
                </a:solidFill>
                <a:effectLst/>
                <a:latin typeface="Verdana" panose="020B0604030504040204" pitchFamily="34" charset="0"/>
              </a:rPr>
            </a:br>
            <a:r>
              <a:rPr lang="en-US" sz="2000" b="0" dirty="0">
                <a:solidFill>
                  <a:srgbClr val="000000"/>
                </a:solidFill>
                <a:effectLst/>
                <a:latin typeface="Verdana" panose="020B0604030504040204" pitchFamily="34" charset="0"/>
              </a:rPr>
              <a:t>In self-driven cars, it is able to capture the images around it by processing a huge amount of data, and then it will decide which actions should be incorporated to take a left or right or should it stop. So, accordingly, it will decide what actions it should take, which will further reduce the accidents that happen every year.</a:t>
            </a:r>
            <a:endParaRPr lang="en-US" sz="2000" b="0" dirty="0">
              <a:solidFill>
                <a:srgbClr val="000000"/>
              </a:solidFill>
              <a:effectLst/>
              <a:latin typeface="Verdana" panose="020B0604030504040204" pitchFamily="34" charset="0"/>
            </a:endParaRPr>
          </a:p>
          <a:p>
            <a:r>
              <a:rPr lang="en-US" sz="1600" b="1" i="1" dirty="0">
                <a:solidFill>
                  <a:srgbClr val="000000"/>
                </a:solidFill>
                <a:effectLst/>
                <a:latin typeface="Verdana" panose="020B0604030504040204" pitchFamily="34" charset="0"/>
              </a:rPr>
              <a:t>Voice Controlled Assistance</a:t>
            </a:r>
            <a:br>
              <a:rPr lang="en-US" sz="1600" b="0" dirty="0">
                <a:solidFill>
                  <a:srgbClr val="000000"/>
                </a:solidFill>
                <a:effectLst/>
                <a:latin typeface="Verdana" panose="020B0604030504040204" pitchFamily="34" charset="0"/>
              </a:rPr>
            </a:br>
            <a:r>
              <a:rPr lang="en-US" sz="1800" b="0" dirty="0">
                <a:solidFill>
                  <a:srgbClr val="000000"/>
                </a:solidFill>
                <a:effectLst/>
                <a:latin typeface="Verdana" panose="020B0604030504040204" pitchFamily="34" charset="0"/>
              </a:rPr>
              <a:t>When we talk about voice control assistance, then </a:t>
            </a:r>
            <a:r>
              <a:rPr lang="en-US" sz="1800" b="1" dirty="0">
                <a:solidFill>
                  <a:srgbClr val="000000"/>
                </a:solidFill>
                <a:effectLst/>
                <a:latin typeface="Verdana" panose="020B0604030504040204" pitchFamily="34" charset="0"/>
              </a:rPr>
              <a:t>Siri</a:t>
            </a:r>
            <a:r>
              <a:rPr lang="en-US" sz="1800" b="0" dirty="0">
                <a:solidFill>
                  <a:srgbClr val="000000"/>
                </a:solidFill>
                <a:effectLst/>
                <a:latin typeface="Verdana" panose="020B0604030504040204" pitchFamily="34" charset="0"/>
              </a:rPr>
              <a:t> is the one thing that comes into our mind. So, you can tell Siri whatever you want it to do it for you, and it will search it for you and display it for you.</a:t>
            </a:r>
            <a:endParaRPr lang="en-US" sz="1800" b="0" dirty="0">
              <a:solidFill>
                <a:srgbClr val="000000"/>
              </a:solidFill>
              <a:effectLst/>
              <a:latin typeface="Verdana" panose="020B0604030504040204" pitchFamily="34" charset="0"/>
            </a:endParaRPr>
          </a:p>
          <a:p>
            <a:r>
              <a:rPr lang="en-US" sz="1800" b="1" i="1" dirty="0">
                <a:solidFill>
                  <a:srgbClr val="000000"/>
                </a:solidFill>
                <a:effectLst/>
                <a:latin typeface="Verdana" panose="020B0604030504040204" pitchFamily="34" charset="0"/>
              </a:rPr>
              <a:t>Automatic Image Caption Generation</a:t>
            </a:r>
            <a:br>
              <a:rPr lang="en-US" sz="1800" b="0" dirty="0">
                <a:solidFill>
                  <a:srgbClr val="000000"/>
                </a:solidFill>
                <a:effectLst/>
                <a:latin typeface="Verdana" panose="020B0604030504040204" pitchFamily="34" charset="0"/>
              </a:rPr>
            </a:br>
            <a:r>
              <a:rPr lang="en-US" sz="1800" b="0" dirty="0">
                <a:solidFill>
                  <a:srgbClr val="000000"/>
                </a:solidFill>
                <a:effectLst/>
                <a:latin typeface="Verdana" panose="020B0604030504040204" pitchFamily="34" charset="0"/>
              </a:rPr>
              <a:t>Whatever image that you upload, the algorithm will work in such a way that it will generate caption accordingly. If you say blue colored eye, it will display a blue-colored eye with a caption at the bottom of the image.</a:t>
            </a:r>
            <a:endParaRPr lang="en-US" sz="1800" b="0" dirty="0">
              <a:solidFill>
                <a:srgbClr val="000000"/>
              </a:solidFill>
              <a:effectLst/>
              <a:latin typeface="Verdana" panose="020B0604030504040204" pitchFamily="34" charset="0"/>
            </a:endParaRPr>
          </a:p>
          <a:p>
            <a:r>
              <a:rPr lang="en-IN" sz="1800" b="1" i="1" dirty="0">
                <a:effectLst/>
                <a:latin typeface="Verdana" panose="020B0604030504040204" pitchFamily="34" charset="0"/>
              </a:rPr>
              <a:t>Automatic Machine Translation</a:t>
            </a:r>
            <a:endParaRPr lang="en-IN" sz="1800" b="1" i="1" dirty="0">
              <a:effectLst/>
              <a:latin typeface="Verdana" panose="020B0604030504040204" pitchFamily="34" charset="0"/>
            </a:endParaRPr>
          </a:p>
          <a:p>
            <a:r>
              <a:rPr lang="en-US" sz="1800" b="0" i="0" dirty="0">
                <a:solidFill>
                  <a:srgbClr val="000000"/>
                </a:solidFill>
                <a:effectLst/>
                <a:latin typeface="Verdana" panose="020B0604030504040204" pitchFamily="34" charset="0"/>
              </a:rPr>
              <a:t>With the help of automatic machine translation, we are able to convert one language into another with the help of deep learning.</a:t>
            </a:r>
            <a:endParaRPr lang="en-IN" sz="1800" b="1" i="1" dirty="0">
              <a:effectLst/>
              <a:latin typeface="Verdana" panose="020B0604030504040204" pitchFamily="34" charset="0"/>
            </a:endParaRPr>
          </a:p>
          <a:p>
            <a:endParaRPr lang="en-IN"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What is Neural Network</a:t>
            </a:r>
            <a:endParaRPr lang="en-IN" dirty="0"/>
          </a:p>
        </p:txBody>
      </p:sp>
      <p:sp>
        <p:nvSpPr>
          <p:cNvPr id="3" name="Content Placeholder 2"/>
          <p:cNvSpPr>
            <a:spLocks noGrp="1"/>
          </p:cNvSpPr>
          <p:nvPr>
            <p:ph idx="1"/>
          </p:nvPr>
        </p:nvSpPr>
        <p:spPr>
          <a:xfrm>
            <a:off x="457200" y="908720"/>
            <a:ext cx="8229600" cy="5949280"/>
          </a:xfrm>
        </p:spPr>
        <p:txBody>
          <a:bodyPr>
            <a:normAutofit/>
          </a:bodyPr>
          <a:lstStyle/>
          <a:p>
            <a:r>
              <a:rPr lang="en-US" sz="2000" dirty="0"/>
              <a:t>Let’s say there are group of students who have never seen koala in their life.</a:t>
            </a:r>
            <a:endParaRPr lang="en-US" sz="2000" dirty="0"/>
          </a:p>
          <a:p>
            <a:r>
              <a:rPr lang="en-US" sz="2000" dirty="0"/>
              <a:t>And our job is to train these students so that you give them an image and they will be able to tell you whether this image has koala or not.</a:t>
            </a:r>
            <a:endParaRPr lang="en-US" sz="2000" dirty="0"/>
          </a:p>
          <a:p>
            <a:r>
              <a:rPr lang="en-US" sz="2000" dirty="0"/>
              <a:t>You can make this a teamwork and give individual responsibility to each of the students such that one student can work in detecting the eyes, another can work on detecting only nose.</a:t>
            </a:r>
            <a:endParaRPr lang="en-US" sz="2000" dirty="0"/>
          </a:p>
          <a:p>
            <a:r>
              <a:rPr lang="en-US" sz="2000" dirty="0"/>
              <a:t>So each of the students are working on detecting a specific part of koala’s body from the image.</a:t>
            </a:r>
            <a:endParaRPr lang="en-US" sz="2000" dirty="0"/>
          </a:p>
          <a:p>
            <a:r>
              <a:rPr lang="en-US" sz="2000" dirty="0"/>
              <a:t>The way they are detecting is by giving the score of 0 to 1 where 0 means this is definitely not koala’s eyes, 0.5 means maybe yes not sure,1 means it is definitely koala’s eyes.</a:t>
            </a:r>
            <a:endParaRPr lang="en-US" sz="2000" dirty="0"/>
          </a:p>
          <a:p>
            <a:r>
              <a:rPr lang="en-US" sz="2000" dirty="0"/>
              <a:t>Once these students are trained, and we will look into how exactly you can train </a:t>
            </a:r>
            <a:r>
              <a:rPr lang="en-US" sz="2000" dirty="0" err="1"/>
              <a:t>them.So</a:t>
            </a:r>
            <a:r>
              <a:rPr lang="en-US" sz="2000" dirty="0"/>
              <a:t> each one of them has become expert in detecting each feature of koala.</a:t>
            </a:r>
            <a:endParaRPr lang="en-US" sz="2000" dirty="0"/>
          </a:p>
          <a:p>
            <a:r>
              <a:rPr lang="en-US" sz="2000" dirty="0"/>
              <a:t>So if we give an image of lion, so one student will say the decision is .03 because the eyes are like round eyeballs so they don’t look like koala eyes.</a:t>
            </a:r>
            <a:endParaRPr lang="en-IN" sz="2000" dirty="0"/>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US" sz="2400" dirty="0"/>
              <a:t>Then, each of the student will tell their detections each to the team lead.</a:t>
            </a:r>
            <a:endParaRPr lang="en-US" sz="2400" dirty="0"/>
          </a:p>
          <a:p>
            <a:r>
              <a:rPr lang="en-US" sz="2400" dirty="0"/>
              <a:t>So, the team lead will see if their detection of each feature makes up a koala image or not. The team lead can use a formula like,</a:t>
            </a:r>
            <a:endParaRPr lang="en-US" sz="2400" dirty="0"/>
          </a:p>
          <a:p>
            <a:r>
              <a:rPr lang="en-US" sz="2400" dirty="0"/>
              <a:t>face=eyes*0.2+nose*0.5+ears*0.3</a:t>
            </a:r>
            <a:endParaRPr lang="en-US" sz="2400" dirty="0"/>
          </a:p>
          <a:p>
            <a:r>
              <a:rPr lang="en-US" sz="2400" dirty="0"/>
              <a:t>If you have a prominent feature you give it more weightage, and team lead can derive this formula for detecting the face and based on the scores that each student gives he will simply use this formula and will tell whether the image has koala’s face or not.</a:t>
            </a:r>
            <a:endParaRPr lang="en-IN" sz="2400" dirty="0"/>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40"/>
            <a:ext cx="8229600" cy="6480720"/>
          </a:xfrm>
        </p:spPr>
        <p:txBody>
          <a:bodyPr/>
          <a:lstStyle/>
          <a:p>
            <a:pPr lvl="4"/>
            <a:r>
              <a:rPr lang="en-US" dirty="0"/>
              <a:t>=0.8</a:t>
            </a:r>
            <a:endParaRPr lang="en-US" dirty="0"/>
          </a:p>
          <a:p>
            <a:pPr lvl="4"/>
            <a:endParaRPr lang="en-IN" dirty="0"/>
          </a:p>
          <a:p>
            <a:pPr lvl="4"/>
            <a:endParaRPr lang="en-IN" dirty="0"/>
          </a:p>
          <a:p>
            <a:pPr lvl="8"/>
            <a:endParaRPr lang="en-IN" dirty="0"/>
          </a:p>
          <a:p>
            <a:pPr marL="2743200" lvl="6" indent="0">
              <a:buNone/>
            </a:pPr>
            <a:r>
              <a:rPr lang="en-IN" dirty="0"/>
              <a:t>		          			   			face=eyes*0.2+nose*0.5+ears*0.33</a:t>
            </a:r>
            <a:endParaRPr lang="en-IN" dirty="0"/>
          </a:p>
          <a:p>
            <a:pPr marL="2743200" lvl="6" indent="0">
              <a:buNone/>
            </a:pPr>
            <a:r>
              <a:rPr lang="en-IN" dirty="0"/>
              <a:t>	       =0.8*0.2+0.9*0.5+0.6*0.33</a:t>
            </a:r>
            <a:endParaRPr lang="en-IN" dirty="0"/>
          </a:p>
          <a:p>
            <a:pPr marL="2743200" lvl="6" indent="0">
              <a:buNone/>
            </a:pPr>
            <a:r>
              <a:rPr lang="en-IN" dirty="0"/>
              <a:t>	       =0.79</a:t>
            </a:r>
            <a:endParaRPr lang="en-IN" dirty="0"/>
          </a:p>
          <a:p>
            <a:pPr marL="2743200" lvl="6" indent="0">
              <a:buNone/>
            </a:pPr>
            <a:r>
              <a:rPr lang="en-IN" dirty="0"/>
              <a:t>=0.9								</a:t>
            </a:r>
            <a:endParaRPr lang="en-IN" dirty="0"/>
          </a:p>
          <a:p>
            <a:pPr lvl="8"/>
            <a:r>
              <a:rPr lang="en-IN" dirty="0"/>
              <a:t>                     </a:t>
            </a:r>
            <a:endParaRPr lang="en-IN" dirty="0"/>
          </a:p>
          <a:p>
            <a:pPr lvl="4"/>
            <a:endParaRPr lang="en-IN" dirty="0"/>
          </a:p>
          <a:p>
            <a:pPr lvl="8"/>
            <a:endParaRPr lang="en-IN" dirty="0"/>
          </a:p>
          <a:p>
            <a:pPr lvl="4"/>
            <a:r>
              <a:rPr lang="en-IN" dirty="0"/>
              <a:t>=0.6</a:t>
            </a:r>
            <a:endParaRPr lang="en-IN" dirty="0"/>
          </a:p>
        </p:txBody>
      </p:sp>
      <p:sp>
        <p:nvSpPr>
          <p:cNvPr id="4" name="Oval 3"/>
          <p:cNvSpPr/>
          <p:nvPr/>
        </p:nvSpPr>
        <p:spPr>
          <a:xfrm>
            <a:off x="457200" y="188640"/>
            <a:ext cx="1738536"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1</a:t>
            </a:r>
            <a:endParaRPr lang="en-IN" dirty="0"/>
          </a:p>
        </p:txBody>
      </p:sp>
      <p:cxnSp>
        <p:nvCxnSpPr>
          <p:cNvPr id="6" name="Straight Arrow Connector 5"/>
          <p:cNvCxnSpPr/>
          <p:nvPr/>
        </p:nvCxnSpPr>
        <p:spPr>
          <a:xfrm>
            <a:off x="2195736" y="908720"/>
            <a:ext cx="144016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63040" y="2183656"/>
            <a:ext cx="1800200"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2</a:t>
            </a:r>
            <a:endParaRPr lang="en-IN" dirty="0"/>
          </a:p>
        </p:txBody>
      </p:sp>
      <p:cxnSp>
        <p:nvCxnSpPr>
          <p:cNvPr id="10" name="Straight Arrow Connector 9"/>
          <p:cNvCxnSpPr/>
          <p:nvPr/>
        </p:nvCxnSpPr>
        <p:spPr>
          <a:xfrm flipV="1">
            <a:off x="2669080" y="2348880"/>
            <a:ext cx="1110832"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1540" y="4293096"/>
            <a:ext cx="1800200"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3</a:t>
            </a:r>
            <a:endParaRPr lang="en-IN" dirty="0"/>
          </a:p>
        </p:txBody>
      </p:sp>
      <p:cxnSp>
        <p:nvCxnSpPr>
          <p:cNvPr id="15" name="Straight Arrow Connector 14"/>
          <p:cNvCxnSpPr/>
          <p:nvPr/>
        </p:nvCxnSpPr>
        <p:spPr>
          <a:xfrm flipV="1">
            <a:off x="2339752" y="3363848"/>
            <a:ext cx="1584176" cy="92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419872" y="1280160"/>
            <a:ext cx="1881994" cy="738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Lead</a:t>
            </a:r>
            <a:endParaRPr lang="en-IN" dirty="0"/>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US" sz="2400" dirty="0"/>
              <a:t>Similarly, the rest of the groups can detect legs and tail and they can tell their decision to the team lead.</a:t>
            </a:r>
            <a:endParaRPr lang="en-US" sz="2400" dirty="0"/>
          </a:p>
          <a:p>
            <a:r>
              <a:rPr lang="en-US" sz="2400" dirty="0"/>
              <a:t>And finally, the team lead will go to the supervisor who will give the final answer and he will also use some kind of formula.</a:t>
            </a:r>
            <a:endParaRPr lang="en-US" sz="2400" dirty="0"/>
          </a:p>
          <a:p>
            <a:r>
              <a:rPr lang="en-US" sz="2400" dirty="0"/>
              <a:t>So, this is known as neural network. </a:t>
            </a:r>
            <a:endParaRPr lang="en-US" sz="2400" dirty="0"/>
          </a:p>
          <a:p>
            <a:r>
              <a:rPr lang="en-US" sz="2400" dirty="0"/>
              <a:t>Each individual persons are neuron here and they are working on specific subtask and they pass the result of their subtask to the next group. So the team lead in terms of neural network is a hidden layer. The students are forming the input or the first layer and the supervisor is the output or the last layer. </a:t>
            </a:r>
            <a:endParaRPr lang="en-US" sz="2400" dirty="0"/>
          </a:p>
          <a:p>
            <a:endParaRPr lang="en-IN" sz="2400" dirty="0"/>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How to train the neural network</a:t>
            </a:r>
            <a:endParaRPr lang="en-IN" dirty="0"/>
          </a:p>
        </p:txBody>
      </p:sp>
      <p:sp>
        <p:nvSpPr>
          <p:cNvPr id="3" name="Content Placeholder 2"/>
          <p:cNvSpPr>
            <a:spLocks noGrp="1"/>
          </p:cNvSpPr>
          <p:nvPr>
            <p:ph idx="1"/>
          </p:nvPr>
        </p:nvSpPr>
        <p:spPr>
          <a:xfrm>
            <a:off x="457200" y="731838"/>
            <a:ext cx="8229600" cy="6126162"/>
          </a:xfrm>
        </p:spPr>
        <p:txBody>
          <a:bodyPr>
            <a:normAutofit fontScale="92500" lnSpcReduction="20000"/>
          </a:bodyPr>
          <a:lstStyle/>
          <a:p>
            <a:r>
              <a:rPr lang="en-US" sz="2000" dirty="0"/>
              <a:t>Let’s see the last example, so the supervisor will finally go to his manager and tell him that sir! This does not look like </a:t>
            </a:r>
            <a:r>
              <a:rPr lang="en-US" sz="2000" dirty="0" err="1"/>
              <a:t>koala.But</a:t>
            </a:r>
            <a:r>
              <a:rPr lang="en-US" sz="2000" dirty="0"/>
              <a:t> the manager </a:t>
            </a:r>
            <a:r>
              <a:rPr lang="en-US" sz="2000" dirty="0" err="1"/>
              <a:t>says,no</a:t>
            </a:r>
            <a:r>
              <a:rPr lang="en-US" sz="2000" dirty="0"/>
              <a:t> it does look like koala and it is koala.</a:t>
            </a:r>
            <a:endParaRPr lang="en-US" sz="2000" dirty="0"/>
          </a:p>
          <a:p>
            <a:r>
              <a:rPr lang="en-US" sz="2000" dirty="0"/>
              <a:t>The supervisor will go back to the team leads and tell him that what score they gave him and it actually looks like a koala.</a:t>
            </a:r>
            <a:endParaRPr lang="en-US" sz="2000" dirty="0"/>
          </a:p>
          <a:p>
            <a:r>
              <a:rPr lang="en-US" sz="2000" dirty="0"/>
              <a:t>The team lead will then go back to the students and tell them that this is actually koala and should be careful next time.</a:t>
            </a:r>
            <a:endParaRPr lang="en-US" sz="2000" dirty="0"/>
          </a:p>
          <a:p>
            <a:r>
              <a:rPr lang="en-IN" sz="2400" dirty="0"/>
              <a:t>So they use this experience of mistake so basically as a group they made a mistake and this mistake has been passed from supervisor to team lead and to the rest of the group.</a:t>
            </a:r>
            <a:endParaRPr lang="en-IN" sz="2400" dirty="0"/>
          </a:p>
          <a:p>
            <a:r>
              <a:rPr lang="en-IN" sz="2400" b="1" dirty="0"/>
              <a:t>This process is called Backward Error Propagation.</a:t>
            </a:r>
            <a:endParaRPr lang="en-IN" sz="2400" b="1" dirty="0"/>
          </a:p>
          <a:p>
            <a:r>
              <a:rPr lang="en-IN" sz="2800" dirty="0"/>
              <a:t>Now, the group will adjust their </a:t>
            </a:r>
            <a:r>
              <a:rPr lang="en-IN" sz="2800" dirty="0" err="1"/>
              <a:t>weights.Now</a:t>
            </a:r>
            <a:r>
              <a:rPr lang="en-IN" sz="2800" dirty="0"/>
              <a:t>, you can take n number of koala images and repeat the same process so the same process is repeated where you make a random guess , the supervisor goes out and tells the manager if it is a koala or not and the manager will tell if the answer is correct or not and the error feedback is passed on to rest of the group and the group keeps on adjusting their weights or adjusting their ways so that they can come up with the right answer.</a:t>
            </a:r>
            <a:endParaRPr lang="en-IN" sz="2800" dirty="0"/>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r>
              <a:rPr lang="en-IN" dirty="0"/>
              <a:t>Summary</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r>
              <a:rPr lang="en-US" sz="2000" b="0" i="0" dirty="0">
                <a:effectLst/>
                <a:latin typeface="Source Serif Pro" panose="020B0604020202020204" pitchFamily="18" charset="0"/>
              </a:rPr>
              <a:t>In multi-layer artificial neural networks, there are also neurons placed in a similar manner to the human brain. Each neuron is connected to other neurons with certain coefficients. During training, information is distributed to these connection points so that the network is learned.</a:t>
            </a:r>
            <a:endParaRPr lang="en-US" sz="2000" b="0" i="0" dirty="0">
              <a:effectLst/>
              <a:latin typeface="Source Serif Pro" panose="020B0604020202020204" pitchFamily="18" charset="0"/>
            </a:endParaRPr>
          </a:p>
          <a:p>
            <a:endParaRPr lang="en-IN" sz="2000" dirty="0"/>
          </a:p>
        </p:txBody>
      </p:sp>
      <p:pic>
        <p:nvPicPr>
          <p:cNvPr id="4" name="Picture 3"/>
          <p:cNvPicPr>
            <a:picLocks noChangeAspect="1"/>
          </p:cNvPicPr>
          <p:nvPr/>
        </p:nvPicPr>
        <p:blipFill>
          <a:blip r:embed="rId1"/>
          <a:stretch>
            <a:fillRect/>
          </a:stretch>
        </p:blipFill>
        <p:spPr>
          <a:xfrm>
            <a:off x="685800" y="2492896"/>
            <a:ext cx="7660447" cy="4090466"/>
          </a:xfrm>
          <a:prstGeom prst="rect">
            <a:avLst/>
          </a:prstGeom>
        </p:spPr>
      </p:pic>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US" sz="2000" b="0" i="0" dirty="0">
                <a:effectLst/>
                <a:latin typeface="Source Serif Pro" panose="020B0604020202020204" pitchFamily="18" charset="0"/>
              </a:rPr>
              <a:t>As shown in Figure 1, a neural network consists of three layers: an input layer, an intermediate layer and an output layer. </a:t>
            </a:r>
            <a:endParaRPr lang="en-US" sz="2000" b="0" i="0" dirty="0">
              <a:effectLst/>
              <a:latin typeface="Source Serif Pro" panose="020B0604020202020204" pitchFamily="18" charset="0"/>
            </a:endParaRPr>
          </a:p>
          <a:p>
            <a:r>
              <a:rPr lang="en-US" sz="2000" b="0" i="0" dirty="0">
                <a:effectLst/>
                <a:latin typeface="Source Serif Pro" panose="020B0604020202020204" pitchFamily="18" charset="0"/>
              </a:rPr>
              <a:t>The blue boxes shown here represent the neurons and the arrows represent the connection points. </a:t>
            </a:r>
            <a:endParaRPr lang="en-US" sz="2000" b="0" i="0" dirty="0">
              <a:effectLst/>
              <a:latin typeface="Source Serif Pro" panose="020B0604020202020204" pitchFamily="18" charset="0"/>
            </a:endParaRPr>
          </a:p>
          <a:p>
            <a:r>
              <a:rPr lang="en-US" sz="2000" b="0" i="0" dirty="0">
                <a:effectLst/>
                <a:latin typeface="Source Serif Pro" panose="020B0604020202020204" pitchFamily="18" charset="0"/>
              </a:rPr>
              <a:t>The data set prepared for training at the input layer is shown to the network. The network assigns the weights of the events it learns to the connection points in the intermediate layer. </a:t>
            </a:r>
            <a:endParaRPr lang="en-US" sz="2000" b="0" i="0" dirty="0">
              <a:effectLst/>
              <a:latin typeface="Source Serif Pro" panose="020B0604020202020204" pitchFamily="18" charset="0"/>
            </a:endParaRPr>
          </a:p>
          <a:p>
            <a:r>
              <a:rPr lang="en-US" sz="2000" b="0" i="0" dirty="0">
                <a:effectLst/>
                <a:latin typeface="Source Serif Pro" panose="020B0604020202020204" pitchFamily="18" charset="0"/>
              </a:rPr>
              <a:t>Not every point has to be a value, and some points can be zero. A threshold value is added between the layers so that the zero values at the connection points do not become zero.</a:t>
            </a:r>
            <a:endParaRPr lang="en-US" sz="2000" b="0" i="0" dirty="0">
              <a:effectLst/>
              <a:latin typeface="Source Serif Pro" panose="020B0604020202020204" pitchFamily="18" charset="0"/>
            </a:endParaRPr>
          </a:p>
          <a:p>
            <a:endParaRPr lang="en-IN" sz="2000" dirty="0"/>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sz="2700" b="1" i="0" dirty="0">
                <a:effectLst/>
                <a:latin typeface="-apple-system"/>
              </a:rPr>
              <a:t>Advantages of Artificial Neural Networks ( ANN)</a:t>
            </a:r>
            <a:br>
              <a:rPr lang="en-US" b="1" i="0" dirty="0">
                <a:effectLst/>
                <a:latin typeface="-apple-system"/>
              </a:rPr>
            </a:br>
            <a:endParaRPr lang="en-IN" dirty="0"/>
          </a:p>
        </p:txBody>
      </p:sp>
      <p:sp>
        <p:nvSpPr>
          <p:cNvPr id="3" name="Content Placeholder 2"/>
          <p:cNvSpPr>
            <a:spLocks noGrp="1"/>
          </p:cNvSpPr>
          <p:nvPr>
            <p:ph idx="1"/>
          </p:nvPr>
        </p:nvSpPr>
        <p:spPr>
          <a:xfrm>
            <a:off x="457200" y="476672"/>
            <a:ext cx="8229600" cy="5649491"/>
          </a:xfrm>
        </p:spPr>
        <p:txBody>
          <a:bodyPr>
            <a:normAutofit fontScale="55000" lnSpcReduction="20000"/>
          </a:bodyPr>
          <a:lstStyle/>
          <a:p>
            <a:pPr algn="l" fontAlgn="auto"/>
            <a:r>
              <a:rPr lang="en-US" b="1" i="0" dirty="0">
                <a:effectLst/>
                <a:latin typeface="Source Serif Pro" panose="020B0604020202020204" pitchFamily="18" charset="0"/>
              </a:rPr>
              <a:t>Storing information on the entire network</a:t>
            </a:r>
            <a:r>
              <a:rPr lang="en-US" b="0" i="0" dirty="0">
                <a:effectLst/>
                <a:latin typeface="Source Serif Pro" panose="020B0604020202020204" pitchFamily="18" charset="0"/>
              </a:rPr>
              <a:t> : Information such as in </a:t>
            </a:r>
            <a:r>
              <a:rPr lang="en-US" b="1" i="0" dirty="0">
                <a:effectLst/>
                <a:latin typeface="Source Serif Pro" panose="020B0604020202020204" pitchFamily="18" charset="0"/>
              </a:rPr>
              <a:t>traditional programming</a:t>
            </a:r>
            <a:r>
              <a:rPr lang="en-US" b="0" i="0" dirty="0">
                <a:effectLst/>
                <a:latin typeface="Source Serif Pro" panose="020B0604020202020204" pitchFamily="18" charset="0"/>
              </a:rPr>
              <a:t> is stored on the entire network, not on a database. The disappearance of a few pieces of information in one place does not prevent the network from functioning. </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Ability to work with</a:t>
            </a:r>
            <a:r>
              <a:rPr lang="en-US" b="0" i="0" dirty="0">
                <a:effectLst/>
                <a:latin typeface="Source Serif Pro" panose="020B0604020202020204" pitchFamily="18" charset="0"/>
              </a:rPr>
              <a:t> incomplete knowledge </a:t>
            </a:r>
            <a:r>
              <a:rPr lang="en-US" b="1" i="0" dirty="0">
                <a:effectLst/>
                <a:latin typeface="Source Serif Pro" panose="020B0604020202020204" pitchFamily="18" charset="0"/>
              </a:rPr>
              <a:t>: </a:t>
            </a:r>
            <a:r>
              <a:rPr lang="en-US" b="0" i="0" dirty="0">
                <a:effectLst/>
                <a:latin typeface="Source Serif Pro" panose="020B0604020202020204" pitchFamily="18" charset="0"/>
              </a:rPr>
              <a:t> After ANN training, the data may produce output even with incomplete information. The loss of performance here depends on the importance of the missing information. </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Having fault tolerance: </a:t>
            </a:r>
            <a:r>
              <a:rPr lang="en-US" b="0" i="0" dirty="0">
                <a:effectLst/>
                <a:latin typeface="Source Serif Pro" panose="020B0604020202020204" pitchFamily="18" charset="0"/>
              </a:rPr>
              <a:t> Corruption of one or more cells of ANN does not prevent it from generating output. This feature makes the networks fault tolerant. </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Having a distributed memory: </a:t>
            </a:r>
            <a:r>
              <a:rPr lang="en-US" b="0" i="0" dirty="0">
                <a:effectLst/>
                <a:latin typeface="Source Serif Pro" panose="020B0604020202020204" pitchFamily="18" charset="0"/>
              </a:rPr>
              <a:t>In order for ANN to be able to learn, it is necessary to determine the examples and to teach the network according to the desired output by showing these examples to the network. The network's success is directly proportional to the selected instances, and if the event can not be shown to the network in all its aspects, the network can produce false output </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Gradual corruption: </a:t>
            </a:r>
            <a:r>
              <a:rPr lang="en-US" b="0" i="0" dirty="0">
                <a:effectLst/>
                <a:latin typeface="Source Serif Pro" panose="020B0604020202020204" pitchFamily="18" charset="0"/>
              </a:rPr>
              <a:t> A network slows over time and undergoes relative degradation. The network problem does not immediately corrode immediately.</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Ability to make machine learning:</a:t>
            </a:r>
            <a:r>
              <a:rPr lang="en-US" b="0" i="0" dirty="0">
                <a:effectLst/>
                <a:latin typeface="Source Serif Pro" panose="020B0604020202020204" pitchFamily="18" charset="0"/>
              </a:rPr>
              <a:t> Artificial neural networks learn events and make decisions by commenting on similar events. </a:t>
            </a:r>
            <a:endParaRPr lang="en-US" b="0" i="0" dirty="0">
              <a:effectLst/>
              <a:latin typeface="Source Serif Pro" panose="020B0604020202020204" pitchFamily="18" charset="0"/>
            </a:endParaRPr>
          </a:p>
          <a:p>
            <a:pPr algn="l" fontAlgn="auto"/>
            <a:r>
              <a:rPr lang="en-US" b="0" i="0" dirty="0">
                <a:effectLst/>
                <a:latin typeface="Source Serif Pro" panose="020B0604020202020204" pitchFamily="18" charset="0"/>
              </a:rPr>
              <a:t>► </a:t>
            </a:r>
            <a:r>
              <a:rPr lang="en-US" b="1" i="0" dirty="0">
                <a:effectLst/>
                <a:latin typeface="Source Serif Pro" panose="020B0604020202020204" pitchFamily="18" charset="0"/>
              </a:rPr>
              <a:t>Parallel processing capability: </a:t>
            </a:r>
            <a:r>
              <a:rPr lang="en-US" b="0" i="0" dirty="0">
                <a:effectLst/>
                <a:latin typeface="Source Serif Pro" panose="020B0604020202020204" pitchFamily="18" charset="0"/>
              </a:rPr>
              <a:t> Artificial neural networks have numerical strength that can perform more than one job at the same time. </a:t>
            </a:r>
            <a:endParaRPr lang="en-US" b="0" i="0" dirty="0">
              <a:effectLst/>
              <a:latin typeface="Source Serif Pro" panose="020B0604020202020204" pitchFamily="18" charset="0"/>
            </a:endParaRPr>
          </a:p>
          <a:p>
            <a:endParaRPr lang="en-IN" dirty="0"/>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Hands Written Digits Classification</a:t>
            </a: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 y="1519418"/>
            <a:ext cx="8229600" cy="4395426"/>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IN" dirty="0"/>
              <a:t>Consider array a </a:t>
            </a:r>
            <a:endParaRPr lang="en-IN" dirty="0"/>
          </a:p>
          <a:p>
            <a:r>
              <a:rPr lang="en-IN" dirty="0"/>
              <a:t>a=[[12,2,3],[4,5,6],[7,8,9]]</a:t>
            </a:r>
            <a:endParaRPr lang="en-IN" dirty="0"/>
          </a:p>
          <a:p>
            <a:r>
              <a:rPr lang="en-IN" dirty="0"/>
              <a:t>Insert new array along row and at the 1</a:t>
            </a:r>
            <a:r>
              <a:rPr lang="en-IN" baseline="30000" dirty="0"/>
              <a:t>st</a:t>
            </a:r>
            <a:r>
              <a:rPr lang="en-IN" dirty="0"/>
              <a:t> index position.</a:t>
            </a:r>
            <a:endParaRPr lang="en-IN" dirty="0"/>
          </a:p>
          <a:p>
            <a:r>
              <a:rPr lang="en-IN" dirty="0" err="1"/>
              <a:t>a_ins</a:t>
            </a:r>
            <a:r>
              <a:rPr lang="en-IN" dirty="0"/>
              <a:t>=</a:t>
            </a:r>
            <a:r>
              <a:rPr lang="en-IN" dirty="0" err="1"/>
              <a:t>np.insert</a:t>
            </a:r>
            <a:r>
              <a:rPr lang="en-IN" dirty="0"/>
              <a:t>(a,1,[13,15,16],axis=0)</a:t>
            </a:r>
            <a:endParaRPr lang="en-IN" dirty="0"/>
          </a:p>
          <a:p>
            <a:r>
              <a:rPr lang="en-IN" dirty="0"/>
              <a:t>print(</a:t>
            </a:r>
            <a:r>
              <a:rPr lang="en-IN" dirty="0" err="1"/>
              <a:t>a_ins</a:t>
            </a:r>
            <a:r>
              <a:rPr lang="en-IN" dirty="0"/>
              <a:t>)</a:t>
            </a:r>
            <a:endParaRPr lang="en-IN" dirty="0"/>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IN" b="0" i="0" dirty="0">
                <a:solidFill>
                  <a:srgbClr val="610B38"/>
                </a:solidFill>
                <a:effectLst/>
                <a:latin typeface="erdana"/>
              </a:rPr>
              <a:t>TensorFlow</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200" y="548680"/>
            <a:ext cx="8229600" cy="6192688"/>
          </a:xfrm>
        </p:spPr>
        <p:txBody>
          <a:bodyPr>
            <a:normAutofit/>
          </a:bodyPr>
          <a:lstStyle/>
          <a:p>
            <a:r>
              <a:rPr lang="en-US" sz="1800" b="1" i="0" dirty="0">
                <a:effectLst/>
                <a:latin typeface="Verdana" panose="020B0604030504040204" pitchFamily="34" charset="0"/>
              </a:rPr>
              <a:t>TensorFlow</a:t>
            </a:r>
            <a:r>
              <a:rPr lang="en-US" sz="1800" b="0" i="0" dirty="0">
                <a:solidFill>
                  <a:srgbClr val="000000"/>
                </a:solidFill>
                <a:effectLst/>
                <a:latin typeface="Verdana" panose="020B0604030504040204" pitchFamily="34" charset="0"/>
              </a:rPr>
              <a:t> is a popular framework of </a:t>
            </a:r>
            <a:r>
              <a:rPr lang="en-US" sz="1800" b="1" i="0" dirty="0">
                <a:effectLst/>
                <a:latin typeface="Verdana" panose="020B0604030504040204" pitchFamily="34" charset="0"/>
              </a:rPr>
              <a:t>machine learning</a:t>
            </a:r>
            <a:r>
              <a:rPr lang="en-US" sz="1800" b="0" i="0" dirty="0">
                <a:solidFill>
                  <a:srgbClr val="000000"/>
                </a:solidFill>
                <a:effectLst/>
                <a:latin typeface="Verdana" panose="020B0604030504040204" pitchFamily="34" charset="0"/>
              </a:rPr>
              <a:t> and </a:t>
            </a:r>
            <a:r>
              <a:rPr lang="en-US" sz="1800" b="1" i="0" dirty="0">
                <a:effectLst/>
                <a:latin typeface="Verdana" panose="020B0604030504040204" pitchFamily="34" charset="0"/>
              </a:rPr>
              <a:t>deep learning</a:t>
            </a:r>
            <a:r>
              <a:rPr lang="en-US" sz="1800" b="0" i="0" dirty="0">
                <a:solidFill>
                  <a:srgbClr val="000000"/>
                </a:solidFill>
                <a:effectLst/>
                <a:latin typeface="Verdana" panose="020B0604030504040204" pitchFamily="34" charset="0"/>
              </a:rPr>
              <a:t>.</a:t>
            </a:r>
            <a:endParaRPr lang="en-US" sz="1800" b="0" i="0" dirty="0">
              <a:solidFill>
                <a:srgbClr val="000000"/>
              </a:solidFill>
              <a:effectLst/>
              <a:latin typeface="Verdana" panose="020B0604030504040204" pitchFamily="34" charset="0"/>
            </a:endParaRPr>
          </a:p>
          <a:p>
            <a:r>
              <a:rPr lang="en-US" sz="1100" b="0" i="0" dirty="0">
                <a:solidFill>
                  <a:srgbClr val="000000"/>
                </a:solidFill>
                <a:effectLst/>
                <a:latin typeface="Verdana" panose="020B0604030504040204" pitchFamily="34" charset="0"/>
              </a:rPr>
              <a:t> </a:t>
            </a:r>
            <a:r>
              <a:rPr lang="en-US" sz="1600" b="0" i="0" dirty="0">
                <a:solidFill>
                  <a:srgbClr val="000000"/>
                </a:solidFill>
                <a:effectLst/>
                <a:latin typeface="Verdana" panose="020B0604030504040204" pitchFamily="34" charset="0"/>
              </a:rPr>
              <a:t>It is entirely based on Python programming language and use for numerical computation and data flow, which makes machine learning faster and easier.</a:t>
            </a:r>
            <a:endParaRPr lang="en-US" sz="1600" b="0" i="0" dirty="0">
              <a:solidFill>
                <a:srgbClr val="000000"/>
              </a:solidFill>
              <a:effectLst/>
              <a:latin typeface="Verdana" panose="020B0604030504040204" pitchFamily="34" charset="0"/>
            </a:endParaRPr>
          </a:p>
          <a:p>
            <a:r>
              <a:rPr lang="en-IN" sz="1400" b="0" i="0" dirty="0">
                <a:solidFill>
                  <a:srgbClr val="000000"/>
                </a:solidFill>
                <a:effectLst/>
                <a:latin typeface="Verdana" panose="020B0604030504040204" pitchFamily="34" charset="0"/>
              </a:rPr>
              <a:t>TensorFlow can train and run the deep neural networks for image recognition, handwritten digit classification, recurrent neural network, </a:t>
            </a:r>
            <a:r>
              <a:rPr lang="en-IN" sz="1400" b="1" i="0" dirty="0">
                <a:effectLst/>
                <a:latin typeface="Verdana" panose="020B0604030504040204" pitchFamily="34" charset="0"/>
              </a:rPr>
              <a:t>word embedding</a:t>
            </a:r>
            <a:r>
              <a:rPr lang="en-IN" sz="1400" b="0" i="0" dirty="0">
                <a:solidFill>
                  <a:srgbClr val="000000"/>
                </a:solidFill>
                <a:effectLst/>
                <a:latin typeface="Verdana" panose="020B0604030504040204" pitchFamily="34" charset="0"/>
              </a:rPr>
              <a:t>, </a:t>
            </a:r>
            <a:r>
              <a:rPr lang="en-IN" sz="1400" b="1" i="0" dirty="0">
                <a:effectLst/>
                <a:latin typeface="Verdana" panose="020B0604030504040204" pitchFamily="34" charset="0"/>
              </a:rPr>
              <a:t>natural language processing</a:t>
            </a:r>
            <a:r>
              <a:rPr lang="en-IN" sz="1400" b="0" i="0" dirty="0">
                <a:solidFill>
                  <a:srgbClr val="000000"/>
                </a:solidFill>
                <a:effectLst/>
                <a:latin typeface="Verdana" panose="020B0604030504040204" pitchFamily="34" charset="0"/>
              </a:rPr>
              <a:t>, video detection, and many more. TensorFlow is run on multiple </a:t>
            </a:r>
            <a:r>
              <a:rPr lang="en-IN" sz="1400" b="1" i="0" dirty="0">
                <a:effectLst/>
                <a:latin typeface="Verdana" panose="020B0604030504040204" pitchFamily="34" charset="0"/>
              </a:rPr>
              <a:t>CPU</a:t>
            </a:r>
            <a:r>
              <a:rPr lang="en-IN" sz="1400" b="0" i="0" dirty="0">
                <a:solidFill>
                  <a:srgbClr val="000000"/>
                </a:solidFill>
                <a:effectLst/>
                <a:latin typeface="Verdana" panose="020B0604030504040204" pitchFamily="34" charset="0"/>
              </a:rPr>
              <a:t>s or </a:t>
            </a:r>
            <a:r>
              <a:rPr lang="en-IN" sz="1400" b="1" i="0" dirty="0">
                <a:effectLst/>
                <a:latin typeface="Verdana" panose="020B0604030504040204" pitchFamily="34" charset="0"/>
              </a:rPr>
              <a:t>GPU</a:t>
            </a:r>
            <a:r>
              <a:rPr lang="en-IN" sz="1400" b="0" i="0" dirty="0">
                <a:solidFill>
                  <a:srgbClr val="000000"/>
                </a:solidFill>
                <a:effectLst/>
                <a:latin typeface="Verdana" panose="020B0604030504040204" pitchFamily="34" charset="0"/>
              </a:rPr>
              <a:t>s and also mobile operating systems.</a:t>
            </a:r>
            <a:endParaRPr lang="en-IN" sz="1400" b="0" i="0" dirty="0">
              <a:solidFill>
                <a:srgbClr val="000000"/>
              </a:solidFill>
              <a:effectLst/>
              <a:latin typeface="Verdana" panose="020B0604030504040204" pitchFamily="34" charset="0"/>
            </a:endParaRPr>
          </a:p>
          <a:p>
            <a:r>
              <a:rPr lang="en-US" sz="1400" b="1" i="0" dirty="0">
                <a:effectLst/>
                <a:latin typeface="Verdana" panose="020B0604030504040204" pitchFamily="34" charset="0"/>
              </a:rPr>
              <a:t>The word TensorFlow is made by two words, i.e., Tensor and Flow</a:t>
            </a:r>
            <a:endParaRPr lang="en-US" sz="1400" b="1" i="0" dirty="0">
              <a:effectLst/>
              <a:latin typeface="Verdana" panose="020B0604030504040204" pitchFamily="34" charset="0"/>
            </a:endParaRPr>
          </a:p>
          <a:p>
            <a:pPr algn="l">
              <a:buFont typeface="+mj-lt"/>
              <a:buAutoNum type="arabicPeriod"/>
            </a:pPr>
            <a:r>
              <a:rPr lang="en-US" sz="1400" b="1" i="0" dirty="0">
                <a:solidFill>
                  <a:srgbClr val="000000"/>
                </a:solidFill>
                <a:effectLst/>
                <a:latin typeface="Verdana" panose="020B0604030504040204" pitchFamily="34" charset="0"/>
              </a:rPr>
              <a:t>Tensor</a:t>
            </a:r>
            <a:r>
              <a:rPr lang="en-US" sz="1400" b="0" i="0" dirty="0">
                <a:solidFill>
                  <a:srgbClr val="000000"/>
                </a:solidFill>
                <a:effectLst/>
                <a:latin typeface="Verdana" panose="020B0604030504040204" pitchFamily="34" charset="0"/>
              </a:rPr>
              <a:t> is a multidimensional array</a:t>
            </a:r>
            <a:endParaRPr lang="en-US" sz="1400" b="0" i="0" dirty="0">
              <a:solidFill>
                <a:srgbClr val="000000"/>
              </a:solidFill>
              <a:effectLst/>
              <a:latin typeface="Verdana" panose="020B0604030504040204" pitchFamily="34" charset="0"/>
            </a:endParaRPr>
          </a:p>
          <a:p>
            <a:pPr algn="l">
              <a:buFont typeface="+mj-lt"/>
              <a:buAutoNum type="arabicPeriod"/>
            </a:pPr>
            <a:r>
              <a:rPr lang="en-US" sz="1400" b="1" i="0" dirty="0">
                <a:solidFill>
                  <a:srgbClr val="000000"/>
                </a:solidFill>
                <a:effectLst/>
                <a:latin typeface="Verdana" panose="020B0604030504040204" pitchFamily="34" charset="0"/>
              </a:rPr>
              <a:t>Flow</a:t>
            </a:r>
            <a:r>
              <a:rPr lang="en-US" sz="1400" b="0" i="0" dirty="0">
                <a:solidFill>
                  <a:srgbClr val="000000"/>
                </a:solidFill>
                <a:effectLst/>
                <a:latin typeface="Verdana" panose="020B0604030504040204" pitchFamily="34" charset="0"/>
              </a:rPr>
              <a:t> is used to define the flow of data in operation.</a:t>
            </a:r>
            <a:endParaRPr lang="en-US" sz="1400" b="0" i="0" dirty="0">
              <a:solidFill>
                <a:srgbClr val="000000"/>
              </a:solidFill>
              <a:effectLst/>
              <a:latin typeface="Verdana" panose="020B0604030504040204" pitchFamily="34" charset="0"/>
            </a:endParaRPr>
          </a:p>
          <a:p>
            <a:pPr algn="l">
              <a:buFont typeface="+mj-lt"/>
              <a:buAutoNum type="arabicPeriod"/>
            </a:pPr>
            <a:endParaRPr lang="en-US" sz="1400" dirty="0">
              <a:solidFill>
                <a:srgbClr val="000000"/>
              </a:solidFill>
              <a:latin typeface="Verdana" panose="020B0604030504040204" pitchFamily="34" charset="0"/>
            </a:endParaRPr>
          </a:p>
          <a:p>
            <a:pPr algn="l">
              <a:buFont typeface="+mj-lt"/>
              <a:buAutoNum type="arabicPeriod"/>
            </a:pPr>
            <a:endParaRPr lang="en-US" sz="1400" b="0" i="0" dirty="0">
              <a:solidFill>
                <a:srgbClr val="000000"/>
              </a:solidFill>
              <a:effectLst/>
              <a:latin typeface="Verdana" panose="020B0604030504040204" pitchFamily="34" charset="0"/>
            </a:endParaRPr>
          </a:p>
          <a:p>
            <a:pPr algn="l">
              <a:buFont typeface="+mj-lt"/>
              <a:buAutoNum type="arabicPeriod"/>
            </a:pPr>
            <a:endParaRPr lang="en-US" sz="1400" b="0" i="0" dirty="0">
              <a:solidFill>
                <a:srgbClr val="000000"/>
              </a:solidFill>
              <a:effectLst/>
              <a:latin typeface="Verdana" panose="020B0604030504040204" pitchFamily="34" charset="0"/>
            </a:endParaRPr>
          </a:p>
          <a:p>
            <a:endParaRPr lang="en-IN" sz="1400"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TensorFlow</a:t>
            </a:r>
            <a:endParaRPr lang="en-IN" dirty="0"/>
          </a:p>
        </p:txBody>
      </p:sp>
      <p:sp>
        <p:nvSpPr>
          <p:cNvPr id="3" name="Content Placeholder 2"/>
          <p:cNvSpPr>
            <a:spLocks noGrp="1"/>
          </p:cNvSpPr>
          <p:nvPr>
            <p:ph idx="1"/>
          </p:nvPr>
        </p:nvSpPr>
        <p:spPr>
          <a:xfrm>
            <a:off x="457200" y="764704"/>
            <a:ext cx="8229600" cy="5976664"/>
          </a:xfrm>
        </p:spPr>
        <p:txBody>
          <a:bodyPr>
            <a:normAutofit/>
          </a:bodyPr>
          <a:lstStyle/>
          <a:p>
            <a:r>
              <a:rPr lang="en-IN" sz="1600" dirty="0"/>
              <a:t>import </a:t>
            </a:r>
            <a:r>
              <a:rPr lang="en-IN" sz="1600" dirty="0" err="1"/>
              <a:t>tensorflow</a:t>
            </a:r>
            <a:endParaRPr lang="en-IN" sz="1600" dirty="0"/>
          </a:p>
          <a:p>
            <a:r>
              <a:rPr lang="en-US" sz="1600" dirty="0"/>
              <a:t>from </a:t>
            </a:r>
            <a:r>
              <a:rPr lang="en-US" sz="1600" dirty="0" err="1"/>
              <a:t>tensorflow</a:t>
            </a:r>
            <a:r>
              <a:rPr lang="en-US" sz="1600" dirty="0"/>
              <a:t> import </a:t>
            </a:r>
            <a:r>
              <a:rPr lang="en-US" sz="1600" dirty="0" err="1"/>
              <a:t>keras</a:t>
            </a:r>
            <a:endParaRPr lang="en-US" sz="1600" dirty="0"/>
          </a:p>
          <a:p>
            <a:r>
              <a:rPr lang="en-US" sz="1600" dirty="0"/>
              <a:t>import </a:t>
            </a:r>
            <a:r>
              <a:rPr lang="en-US" sz="1600" dirty="0" err="1"/>
              <a:t>matplotlib.pyplot</a:t>
            </a:r>
            <a:r>
              <a:rPr lang="en-US" sz="1600" dirty="0"/>
              <a:t> as </a:t>
            </a:r>
            <a:r>
              <a:rPr lang="en-US" sz="1600" dirty="0" err="1"/>
              <a:t>plt</a:t>
            </a:r>
            <a:endParaRPr lang="en-US" sz="1600" dirty="0"/>
          </a:p>
          <a:p>
            <a:r>
              <a:rPr lang="en-US" sz="1600" dirty="0"/>
              <a:t>import </a:t>
            </a:r>
            <a:r>
              <a:rPr lang="en-US" sz="1600" dirty="0" err="1"/>
              <a:t>numpy</a:t>
            </a:r>
            <a:r>
              <a:rPr lang="en-US" sz="1600" dirty="0"/>
              <a:t> as np</a:t>
            </a:r>
            <a:endParaRPr lang="en-US" sz="1600" dirty="0"/>
          </a:p>
          <a:p>
            <a:r>
              <a:rPr lang="en-IN" sz="1600" dirty="0"/>
              <a:t>(</a:t>
            </a:r>
            <a:r>
              <a:rPr lang="en-IN" sz="1600" dirty="0" err="1"/>
              <a:t>X_train,y_train</a:t>
            </a:r>
            <a:r>
              <a:rPr lang="en-IN" sz="1600" dirty="0"/>
              <a:t>),(</a:t>
            </a:r>
            <a:r>
              <a:rPr lang="en-IN" sz="1600" dirty="0" err="1"/>
              <a:t>X_test,y_test</a:t>
            </a:r>
            <a:r>
              <a:rPr lang="en-IN" sz="1600" dirty="0"/>
              <a:t>)=</a:t>
            </a:r>
            <a:r>
              <a:rPr lang="en-IN" sz="1600" dirty="0" err="1"/>
              <a:t>keras.datasets.mnist.load_data</a:t>
            </a:r>
            <a:r>
              <a:rPr lang="en-IN" sz="1600" dirty="0"/>
              <a:t>()</a:t>
            </a:r>
            <a:endParaRPr lang="en-US" sz="1600" dirty="0"/>
          </a:p>
          <a:p>
            <a:r>
              <a:rPr lang="en-IN" sz="1600" dirty="0" err="1"/>
              <a:t>len</a:t>
            </a:r>
            <a:r>
              <a:rPr lang="en-IN" sz="1600" dirty="0"/>
              <a:t>(</a:t>
            </a:r>
            <a:r>
              <a:rPr lang="en-IN" sz="1600" dirty="0" err="1"/>
              <a:t>X_train</a:t>
            </a:r>
            <a:r>
              <a:rPr lang="en-IN" sz="1600" dirty="0"/>
              <a:t>)</a:t>
            </a:r>
            <a:endParaRPr lang="en-US" sz="1600" dirty="0"/>
          </a:p>
          <a:p>
            <a:r>
              <a:rPr lang="en-IN" sz="1600" dirty="0" err="1"/>
              <a:t>len</a:t>
            </a:r>
            <a:r>
              <a:rPr lang="en-IN" sz="1600" dirty="0"/>
              <a:t>(</a:t>
            </a:r>
            <a:r>
              <a:rPr lang="en-IN" sz="1600" dirty="0" err="1"/>
              <a:t>X_test</a:t>
            </a:r>
            <a:r>
              <a:rPr lang="en-IN" sz="1600" dirty="0"/>
              <a:t>)</a:t>
            </a:r>
            <a:endParaRPr lang="en-US" sz="1600" dirty="0"/>
          </a:p>
          <a:p>
            <a:r>
              <a:rPr lang="en-IN" sz="1600" dirty="0" err="1"/>
              <a:t>X_train</a:t>
            </a:r>
            <a:r>
              <a:rPr lang="en-IN" sz="1600" dirty="0"/>
              <a:t>[0].shape</a:t>
            </a:r>
            <a:endParaRPr lang="en-US" sz="1600" dirty="0"/>
          </a:p>
          <a:p>
            <a:r>
              <a:rPr lang="en-IN" sz="1600" dirty="0" err="1"/>
              <a:t>X_train</a:t>
            </a:r>
            <a:r>
              <a:rPr lang="en-IN" sz="1600" dirty="0"/>
              <a:t>[0]</a:t>
            </a:r>
            <a:endParaRPr lang="en-US" sz="1600" dirty="0"/>
          </a:p>
          <a:p>
            <a:r>
              <a:rPr lang="en-IN" sz="1600" dirty="0" err="1"/>
              <a:t>plt.matshow</a:t>
            </a:r>
            <a:r>
              <a:rPr lang="en-IN" sz="1600" dirty="0"/>
              <a:t>(</a:t>
            </a:r>
            <a:r>
              <a:rPr lang="en-IN" sz="1600" dirty="0" err="1"/>
              <a:t>X_train</a:t>
            </a:r>
            <a:r>
              <a:rPr lang="en-IN" sz="1600" dirty="0"/>
              <a:t>[1])</a:t>
            </a:r>
            <a:endParaRPr lang="en-US" sz="1600" dirty="0"/>
          </a:p>
          <a:p>
            <a:r>
              <a:rPr lang="en-IN" sz="1600" dirty="0" err="1"/>
              <a:t>y_train</a:t>
            </a:r>
            <a:r>
              <a:rPr lang="en-IN" sz="1600" dirty="0"/>
              <a:t>[1]</a:t>
            </a:r>
            <a:endParaRPr lang="en-US" sz="1600" dirty="0"/>
          </a:p>
          <a:p>
            <a:r>
              <a:rPr lang="en-IN" sz="1600" dirty="0" err="1"/>
              <a:t>X_train.shape</a:t>
            </a:r>
            <a:endParaRPr lang="en-US" sz="1600" dirty="0"/>
          </a:p>
          <a:p>
            <a:r>
              <a:rPr lang="en-IN" sz="1600" dirty="0" err="1"/>
              <a:t>X_train_flattened</a:t>
            </a:r>
            <a:r>
              <a:rPr lang="en-IN" sz="1600" dirty="0"/>
              <a:t>=</a:t>
            </a:r>
            <a:r>
              <a:rPr lang="en-IN" sz="1600" dirty="0" err="1"/>
              <a:t>X_train.reshape</a:t>
            </a:r>
            <a:r>
              <a:rPr lang="en-IN" sz="1600" dirty="0"/>
              <a:t>(</a:t>
            </a:r>
            <a:r>
              <a:rPr lang="en-IN" sz="1600" dirty="0" err="1"/>
              <a:t>len</a:t>
            </a:r>
            <a:r>
              <a:rPr lang="en-IN" sz="1600" dirty="0"/>
              <a:t>(</a:t>
            </a:r>
            <a:r>
              <a:rPr lang="en-IN" sz="1600" dirty="0" err="1"/>
              <a:t>X_train</a:t>
            </a:r>
            <a:r>
              <a:rPr lang="en-IN" sz="1600" dirty="0"/>
              <a:t>),28*28)</a:t>
            </a:r>
            <a:endParaRPr lang="en-IN" sz="1600" dirty="0"/>
          </a:p>
          <a:p>
            <a:r>
              <a:rPr lang="en-IN" sz="1600" dirty="0" err="1"/>
              <a:t>X_train_flattened.shape</a:t>
            </a:r>
            <a:endParaRPr lang="en-US" sz="1600" dirty="0"/>
          </a:p>
          <a:p>
            <a:r>
              <a:rPr lang="en-US" sz="1600" dirty="0" err="1"/>
              <a:t>X_test_flattened</a:t>
            </a:r>
            <a:r>
              <a:rPr lang="en-US" sz="1600" dirty="0"/>
              <a:t>=</a:t>
            </a:r>
            <a:r>
              <a:rPr lang="en-US" sz="1600" dirty="0" err="1"/>
              <a:t>X_test.reshape</a:t>
            </a:r>
            <a:r>
              <a:rPr lang="en-US" sz="1600" dirty="0"/>
              <a:t>(</a:t>
            </a:r>
            <a:r>
              <a:rPr lang="en-US" sz="1600" dirty="0" err="1"/>
              <a:t>len</a:t>
            </a:r>
            <a:r>
              <a:rPr lang="en-US" sz="1600" dirty="0"/>
              <a:t>(</a:t>
            </a:r>
            <a:r>
              <a:rPr lang="en-US" sz="1600" dirty="0" err="1"/>
              <a:t>X_test</a:t>
            </a:r>
            <a:r>
              <a:rPr lang="en-US" sz="1600" dirty="0"/>
              <a:t>),28*28)</a:t>
            </a:r>
            <a:endParaRPr lang="en-US" sz="1600" dirty="0"/>
          </a:p>
          <a:p>
            <a:endParaRPr lang="en-IN" sz="1600" dirty="0"/>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6192688"/>
          </a:xfrm>
        </p:spPr>
        <p:txBody>
          <a:bodyPr>
            <a:normAutofit fontScale="85000" lnSpcReduction="10000"/>
          </a:bodyPr>
          <a:lstStyle/>
          <a:p>
            <a:r>
              <a:rPr lang="en-IN" dirty="0"/>
              <a:t>model=</a:t>
            </a:r>
            <a:r>
              <a:rPr lang="en-IN" dirty="0" err="1"/>
              <a:t>keras.Sequential</a:t>
            </a:r>
            <a:r>
              <a:rPr lang="en-IN" dirty="0"/>
              <a:t>([</a:t>
            </a:r>
            <a:endParaRPr lang="en-IN" dirty="0"/>
          </a:p>
          <a:p>
            <a:r>
              <a:rPr lang="en-IN" dirty="0"/>
              <a:t>    </a:t>
            </a:r>
            <a:r>
              <a:rPr lang="en-IN" dirty="0" err="1"/>
              <a:t>keras.layers.Dense</a:t>
            </a:r>
            <a:r>
              <a:rPr lang="en-IN" dirty="0"/>
              <a:t>(10,input_shape=(784,),activation='sigmoid')</a:t>
            </a:r>
            <a:endParaRPr lang="en-IN" dirty="0"/>
          </a:p>
          <a:p>
            <a:r>
              <a:rPr lang="en-IN" dirty="0"/>
              <a:t>])</a:t>
            </a:r>
            <a:endParaRPr lang="en-IN" dirty="0"/>
          </a:p>
          <a:p>
            <a:endParaRPr lang="en-IN" dirty="0"/>
          </a:p>
          <a:p>
            <a:r>
              <a:rPr lang="en-IN" dirty="0" err="1"/>
              <a:t>model.compile</a:t>
            </a:r>
            <a:r>
              <a:rPr lang="en-IN" dirty="0"/>
              <a:t>(</a:t>
            </a:r>
            <a:endParaRPr lang="en-IN" dirty="0"/>
          </a:p>
          <a:p>
            <a:r>
              <a:rPr lang="en-IN" dirty="0"/>
              <a:t>    optimizer='</a:t>
            </a:r>
            <a:r>
              <a:rPr lang="en-IN" dirty="0" err="1"/>
              <a:t>adam</a:t>
            </a:r>
            <a:r>
              <a:rPr lang="en-IN" dirty="0"/>
              <a:t>',</a:t>
            </a:r>
            <a:endParaRPr lang="en-IN" dirty="0"/>
          </a:p>
          <a:p>
            <a:r>
              <a:rPr lang="en-IN" dirty="0"/>
              <a:t>    loss='</a:t>
            </a:r>
            <a:r>
              <a:rPr lang="en-IN" dirty="0" err="1"/>
              <a:t>sparse_categorical_crossentropy</a:t>
            </a:r>
            <a:r>
              <a:rPr lang="en-IN" dirty="0"/>
              <a:t>',</a:t>
            </a:r>
            <a:endParaRPr lang="en-IN" dirty="0"/>
          </a:p>
          <a:p>
            <a:r>
              <a:rPr lang="en-IN" dirty="0"/>
              <a:t>    metrics=['accuracy']</a:t>
            </a:r>
            <a:endParaRPr lang="en-IN" dirty="0"/>
          </a:p>
          <a:p>
            <a:r>
              <a:rPr lang="en-IN" dirty="0"/>
              <a:t>    </a:t>
            </a:r>
            <a:endParaRPr lang="en-IN" dirty="0"/>
          </a:p>
          <a:p>
            <a:r>
              <a:rPr lang="en-IN" dirty="0"/>
              <a:t>)</a:t>
            </a:r>
            <a:endParaRPr lang="en-IN" dirty="0"/>
          </a:p>
          <a:p>
            <a:endParaRPr lang="en-IN" dirty="0"/>
          </a:p>
          <a:p>
            <a:r>
              <a:rPr lang="en-IN" dirty="0" err="1"/>
              <a:t>model.fit</a:t>
            </a:r>
            <a:r>
              <a:rPr lang="en-IN" dirty="0"/>
              <a:t>(</a:t>
            </a:r>
            <a:r>
              <a:rPr lang="en-IN" dirty="0" err="1"/>
              <a:t>X_train_flattened,y_train,epochs</a:t>
            </a:r>
            <a:r>
              <a:rPr lang="en-IN" dirty="0"/>
              <a:t>=5)</a:t>
            </a:r>
            <a:endParaRPr lang="en-IN" dirty="0"/>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US" dirty="0"/>
              <a:t>Scaling the values</a:t>
            </a:r>
            <a:endParaRPr lang="en-IN" dirty="0"/>
          </a:p>
        </p:txBody>
      </p:sp>
      <p:sp>
        <p:nvSpPr>
          <p:cNvPr id="3" name="Content Placeholder 2"/>
          <p:cNvSpPr>
            <a:spLocks noGrp="1"/>
          </p:cNvSpPr>
          <p:nvPr>
            <p:ph idx="1"/>
          </p:nvPr>
        </p:nvSpPr>
        <p:spPr>
          <a:xfrm>
            <a:off x="457200" y="764704"/>
            <a:ext cx="8229600" cy="6192688"/>
          </a:xfrm>
        </p:spPr>
        <p:txBody>
          <a:bodyPr/>
          <a:lstStyle/>
          <a:p>
            <a:r>
              <a:rPr lang="en-IN" dirty="0" err="1"/>
              <a:t>X_train</a:t>
            </a:r>
            <a:r>
              <a:rPr lang="en-IN" dirty="0"/>
              <a:t>=</a:t>
            </a:r>
            <a:r>
              <a:rPr lang="en-IN" dirty="0" err="1"/>
              <a:t>X_train</a:t>
            </a:r>
            <a:r>
              <a:rPr lang="en-IN" dirty="0"/>
              <a:t>/255</a:t>
            </a:r>
            <a:endParaRPr lang="en-IN" dirty="0"/>
          </a:p>
          <a:p>
            <a:r>
              <a:rPr lang="en-IN" dirty="0" err="1"/>
              <a:t>X_test</a:t>
            </a:r>
            <a:r>
              <a:rPr lang="en-IN" dirty="0"/>
              <a:t>=</a:t>
            </a:r>
            <a:r>
              <a:rPr lang="en-IN" dirty="0" err="1"/>
              <a:t>X_test</a:t>
            </a:r>
            <a:r>
              <a:rPr lang="en-IN" dirty="0"/>
              <a:t>/255</a:t>
            </a:r>
            <a:endParaRPr lang="en-IN" dirty="0"/>
          </a:p>
          <a:p>
            <a:r>
              <a:rPr lang="en-US" dirty="0" err="1"/>
              <a:t>model.evaluate</a:t>
            </a:r>
            <a:r>
              <a:rPr lang="en-US" dirty="0"/>
              <a:t>(</a:t>
            </a:r>
            <a:r>
              <a:rPr lang="en-US" dirty="0" err="1"/>
              <a:t>X_test_flattened,y_test</a:t>
            </a:r>
            <a:r>
              <a:rPr lang="en-US" dirty="0"/>
              <a:t>)</a:t>
            </a:r>
            <a:endParaRPr lang="en-IN" dirty="0"/>
          </a:p>
          <a:p>
            <a:r>
              <a:rPr lang="en-US" dirty="0" err="1"/>
              <a:t>model.predict</a:t>
            </a:r>
            <a:r>
              <a:rPr lang="en-US" dirty="0"/>
              <a:t>(</a:t>
            </a:r>
            <a:r>
              <a:rPr lang="en-US" dirty="0" err="1"/>
              <a:t>X_test_flattened</a:t>
            </a:r>
            <a:r>
              <a:rPr lang="en-US" dirty="0"/>
              <a:t>)</a:t>
            </a:r>
            <a:endParaRPr lang="en-IN" dirty="0"/>
          </a:p>
          <a:p>
            <a:r>
              <a:rPr lang="en-US" dirty="0" err="1"/>
              <a:t>plt.matshow</a:t>
            </a:r>
            <a:r>
              <a:rPr lang="en-US" dirty="0"/>
              <a:t>(</a:t>
            </a:r>
            <a:r>
              <a:rPr lang="en-US" dirty="0" err="1"/>
              <a:t>X_test</a:t>
            </a:r>
            <a:r>
              <a:rPr lang="en-US" dirty="0"/>
              <a:t>[1])</a:t>
            </a:r>
            <a:endParaRPr lang="en-IN" dirty="0"/>
          </a:p>
          <a:p>
            <a:r>
              <a:rPr lang="en-US" dirty="0" err="1"/>
              <a:t>y_predicted</a:t>
            </a:r>
            <a:r>
              <a:rPr lang="en-US" dirty="0"/>
              <a:t>=</a:t>
            </a:r>
            <a:r>
              <a:rPr lang="en-US" dirty="0" err="1"/>
              <a:t>model.predict</a:t>
            </a:r>
            <a:r>
              <a:rPr lang="en-US" dirty="0"/>
              <a:t>(</a:t>
            </a:r>
            <a:r>
              <a:rPr lang="en-US" dirty="0" err="1"/>
              <a:t>X_test_flattened</a:t>
            </a:r>
            <a:r>
              <a:rPr lang="en-US" dirty="0"/>
              <a:t>)</a:t>
            </a:r>
            <a:endParaRPr lang="en-IN" dirty="0"/>
          </a:p>
          <a:p>
            <a:r>
              <a:rPr lang="en-IN" dirty="0" err="1"/>
              <a:t>y_predicted</a:t>
            </a:r>
            <a:r>
              <a:rPr lang="en-IN" dirty="0"/>
              <a:t>[1]</a:t>
            </a:r>
            <a:endParaRPr lang="en-IN" dirty="0"/>
          </a:p>
          <a:p>
            <a:r>
              <a:rPr lang="en-IN" dirty="0" err="1"/>
              <a:t>np.argmax</a:t>
            </a:r>
            <a:r>
              <a:rPr lang="en-IN" dirty="0"/>
              <a:t>(</a:t>
            </a:r>
            <a:r>
              <a:rPr lang="en-IN" dirty="0" err="1"/>
              <a:t>y_predicted</a:t>
            </a:r>
            <a:r>
              <a:rPr lang="en-IN" dirty="0"/>
              <a:t>[1])</a:t>
            </a:r>
            <a:endParaRPr lang="en-IN" dirty="0"/>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r>
              <a:rPr lang="en-US" dirty="0"/>
              <a:t>Adding Hidden layer</a:t>
            </a:r>
            <a:endParaRPr lang="en-IN" dirty="0"/>
          </a:p>
        </p:txBody>
      </p:sp>
      <p:sp>
        <p:nvSpPr>
          <p:cNvPr id="3" name="Content Placeholder 2"/>
          <p:cNvSpPr>
            <a:spLocks noGrp="1"/>
          </p:cNvSpPr>
          <p:nvPr>
            <p:ph idx="1"/>
          </p:nvPr>
        </p:nvSpPr>
        <p:spPr>
          <a:xfrm>
            <a:off x="457200" y="836712"/>
            <a:ext cx="8229600" cy="5832648"/>
          </a:xfrm>
        </p:spPr>
        <p:txBody>
          <a:bodyPr>
            <a:normAutofit fontScale="70000" lnSpcReduction="20000"/>
          </a:bodyPr>
          <a:lstStyle/>
          <a:p>
            <a:r>
              <a:rPr lang="en-IN" dirty="0"/>
              <a:t>model=</a:t>
            </a:r>
            <a:r>
              <a:rPr lang="en-IN" dirty="0" err="1"/>
              <a:t>keras.Sequential</a:t>
            </a:r>
            <a:r>
              <a:rPr lang="en-IN" dirty="0"/>
              <a:t>([</a:t>
            </a:r>
            <a:endParaRPr lang="en-IN" dirty="0"/>
          </a:p>
          <a:p>
            <a:r>
              <a:rPr lang="en-IN" dirty="0"/>
              <a:t>    </a:t>
            </a:r>
            <a:r>
              <a:rPr lang="en-IN" dirty="0" err="1"/>
              <a:t>keras.layers.Dense</a:t>
            </a:r>
            <a:r>
              <a:rPr lang="en-IN" dirty="0"/>
              <a:t>(100,input_shape=(784,),activation='</a:t>
            </a:r>
            <a:r>
              <a:rPr lang="en-IN" dirty="0" err="1"/>
              <a:t>relu</a:t>
            </a:r>
            <a:r>
              <a:rPr lang="en-IN" dirty="0"/>
              <a:t>'),</a:t>
            </a:r>
            <a:endParaRPr lang="en-IN" dirty="0"/>
          </a:p>
          <a:p>
            <a:r>
              <a:rPr lang="en-IN" dirty="0"/>
              <a:t>    </a:t>
            </a:r>
            <a:r>
              <a:rPr lang="en-IN" dirty="0" err="1"/>
              <a:t>keras.layers.Dense</a:t>
            </a:r>
            <a:r>
              <a:rPr lang="en-IN" dirty="0"/>
              <a:t>(10,activation='sigmoid')</a:t>
            </a:r>
            <a:endParaRPr lang="en-IN" dirty="0"/>
          </a:p>
          <a:p>
            <a:endParaRPr lang="en-IN" dirty="0"/>
          </a:p>
          <a:p>
            <a:r>
              <a:rPr lang="en-IN" dirty="0"/>
              <a:t>])</a:t>
            </a:r>
            <a:endParaRPr lang="en-IN" dirty="0"/>
          </a:p>
          <a:p>
            <a:endParaRPr lang="en-IN" dirty="0"/>
          </a:p>
          <a:p>
            <a:r>
              <a:rPr lang="en-IN" dirty="0" err="1"/>
              <a:t>model.compile</a:t>
            </a:r>
            <a:r>
              <a:rPr lang="en-IN" dirty="0"/>
              <a:t>(</a:t>
            </a:r>
            <a:endParaRPr lang="en-IN" dirty="0"/>
          </a:p>
          <a:p>
            <a:r>
              <a:rPr lang="en-IN" dirty="0"/>
              <a:t>    optimizer='</a:t>
            </a:r>
            <a:r>
              <a:rPr lang="en-IN" dirty="0" err="1"/>
              <a:t>adam</a:t>
            </a:r>
            <a:r>
              <a:rPr lang="en-IN" dirty="0"/>
              <a:t>',</a:t>
            </a:r>
            <a:endParaRPr lang="en-IN" dirty="0"/>
          </a:p>
          <a:p>
            <a:r>
              <a:rPr lang="en-IN" dirty="0"/>
              <a:t>    loss='</a:t>
            </a:r>
            <a:r>
              <a:rPr lang="en-IN" dirty="0" err="1"/>
              <a:t>sparse_categorical_crossentropy</a:t>
            </a:r>
            <a:r>
              <a:rPr lang="en-IN" dirty="0"/>
              <a:t>',</a:t>
            </a:r>
            <a:endParaRPr lang="en-IN" dirty="0"/>
          </a:p>
          <a:p>
            <a:r>
              <a:rPr lang="en-IN" dirty="0"/>
              <a:t>    metrics=['accuracy']</a:t>
            </a:r>
            <a:endParaRPr lang="en-IN" dirty="0"/>
          </a:p>
          <a:p>
            <a:r>
              <a:rPr lang="en-IN" dirty="0"/>
              <a:t>    </a:t>
            </a:r>
            <a:endParaRPr lang="en-IN" dirty="0"/>
          </a:p>
          <a:p>
            <a:r>
              <a:rPr lang="en-IN" dirty="0"/>
              <a:t>)</a:t>
            </a:r>
            <a:endParaRPr lang="en-IN" dirty="0"/>
          </a:p>
          <a:p>
            <a:endParaRPr lang="en-IN" dirty="0"/>
          </a:p>
          <a:p>
            <a:r>
              <a:rPr lang="en-IN" dirty="0" err="1"/>
              <a:t>model.fit</a:t>
            </a:r>
            <a:r>
              <a:rPr lang="en-IN" dirty="0"/>
              <a:t>(</a:t>
            </a:r>
            <a:r>
              <a:rPr lang="en-IN" dirty="0" err="1"/>
              <a:t>X_train_flattened,y_train,epochs</a:t>
            </a:r>
            <a:r>
              <a:rPr lang="en-IN" dirty="0"/>
              <a:t>=5)</a:t>
            </a:r>
            <a:endParaRPr lang="en-IN" dirty="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3"/>
            <a:ext cx="8229600" cy="6480719"/>
          </a:xfrm>
        </p:spPr>
        <p:txBody>
          <a:bodyPr/>
          <a:lstStyle/>
          <a:p>
            <a:r>
              <a:rPr lang="en-US" dirty="0" err="1"/>
              <a:t>model.evaluate</a:t>
            </a:r>
            <a:r>
              <a:rPr lang="en-US" dirty="0"/>
              <a:t>(</a:t>
            </a:r>
            <a:r>
              <a:rPr lang="en-US" dirty="0" err="1"/>
              <a:t>X_test_flattened,y_test</a:t>
            </a:r>
            <a:r>
              <a:rPr lang="en-US" dirty="0"/>
              <a:t>)</a:t>
            </a:r>
            <a:endParaRPr lang="en-US" dirty="0"/>
          </a:p>
          <a:p>
            <a:endParaRPr lang="en-IN" dirty="0"/>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The optimizer</a:t>
            </a:r>
            <a:endParaRPr lang="en-IN" dirty="0"/>
          </a:p>
        </p:txBody>
      </p:sp>
      <p:sp>
        <p:nvSpPr>
          <p:cNvPr id="3" name="Content Placeholder 2"/>
          <p:cNvSpPr>
            <a:spLocks noGrp="1"/>
          </p:cNvSpPr>
          <p:nvPr>
            <p:ph idx="1"/>
          </p:nvPr>
        </p:nvSpPr>
        <p:spPr>
          <a:xfrm>
            <a:off x="457200" y="1124744"/>
            <a:ext cx="8229600" cy="5001419"/>
          </a:xfrm>
        </p:spPr>
        <p:txBody>
          <a:bodyPr>
            <a:normAutofit/>
          </a:bodyPr>
          <a:lstStyle/>
          <a:p>
            <a:r>
              <a:rPr lang="en-US" sz="2000" b="0" i="0" dirty="0">
                <a:effectLst/>
                <a:latin typeface="Inter"/>
              </a:rPr>
              <a:t>We've described the problem we want the network to solve, but now we need to say </a:t>
            </a:r>
            <a:r>
              <a:rPr lang="en-US" sz="2000" b="0" i="1" dirty="0">
                <a:effectLst/>
                <a:latin typeface="Inter"/>
              </a:rPr>
              <a:t>how</a:t>
            </a:r>
            <a:r>
              <a:rPr lang="en-US" sz="2000" b="0" i="0" dirty="0">
                <a:effectLst/>
                <a:latin typeface="Inter"/>
              </a:rPr>
              <a:t> to solve it. This is the job of the </a:t>
            </a:r>
            <a:r>
              <a:rPr lang="en-US" sz="2000" b="1" i="0" dirty="0">
                <a:effectLst/>
                <a:latin typeface="Inter"/>
              </a:rPr>
              <a:t>optimizer</a:t>
            </a:r>
            <a:r>
              <a:rPr lang="en-US" sz="2000" b="0" i="0" dirty="0">
                <a:effectLst/>
                <a:latin typeface="Inter"/>
              </a:rPr>
              <a:t>. The optimizer is an algorithm that adjusts the weights to minimize the loss.</a:t>
            </a:r>
            <a:endParaRPr lang="en-US" sz="2000" b="0" i="0" dirty="0">
              <a:effectLst/>
              <a:latin typeface="Inter"/>
            </a:endParaRPr>
          </a:p>
          <a:p>
            <a:r>
              <a:rPr lang="en-US" sz="2000" b="0" i="0" dirty="0">
                <a:effectLst/>
                <a:latin typeface="Inter"/>
              </a:rPr>
              <a:t>Virtually all of the optimization algorithms used in deep learning belong to a family called </a:t>
            </a:r>
            <a:r>
              <a:rPr lang="en-US" sz="2000" b="1" i="0" dirty="0">
                <a:effectLst/>
                <a:latin typeface="Inter"/>
              </a:rPr>
              <a:t>stochastic gradient descent</a:t>
            </a:r>
            <a:r>
              <a:rPr lang="en-US" sz="2000" b="0" i="0" dirty="0">
                <a:effectLst/>
                <a:latin typeface="Inter"/>
              </a:rPr>
              <a:t>. They are iterative algorithms that train a network in steps.</a:t>
            </a:r>
            <a:endParaRPr lang="en-US" sz="2000" b="0" i="0" dirty="0">
              <a:effectLst/>
              <a:latin typeface="Inter"/>
            </a:endParaRPr>
          </a:p>
          <a:p>
            <a:pPr algn="l"/>
            <a:r>
              <a:rPr lang="en-US" sz="1800" b="0" i="0" dirty="0">
                <a:effectLst/>
                <a:latin typeface="Inter"/>
              </a:rPr>
              <a:t>One </a:t>
            </a:r>
            <a:r>
              <a:rPr lang="en-US" sz="1800" b="1" i="0" dirty="0">
                <a:effectLst/>
                <a:latin typeface="Inter"/>
              </a:rPr>
              <a:t>step</a:t>
            </a:r>
            <a:r>
              <a:rPr lang="en-US" sz="1800" b="0" i="0" dirty="0">
                <a:effectLst/>
                <a:latin typeface="Inter"/>
              </a:rPr>
              <a:t> of training goes like this:</a:t>
            </a:r>
            <a:endParaRPr lang="en-US" sz="1800" b="0" i="0" dirty="0">
              <a:effectLst/>
              <a:latin typeface="Inter"/>
            </a:endParaRPr>
          </a:p>
          <a:p>
            <a:pPr algn="l">
              <a:buFont typeface="+mj-lt"/>
              <a:buAutoNum type="arabicPeriod"/>
            </a:pPr>
            <a:r>
              <a:rPr lang="en-US" sz="1800" b="0" i="0" dirty="0">
                <a:effectLst/>
                <a:latin typeface="Inter"/>
              </a:rPr>
              <a:t>Sample some training data and run it through the network to make predictions.</a:t>
            </a:r>
            <a:endParaRPr lang="en-US" sz="1800" b="0" i="0" dirty="0">
              <a:effectLst/>
              <a:latin typeface="Inter"/>
            </a:endParaRPr>
          </a:p>
          <a:p>
            <a:pPr algn="l">
              <a:buFont typeface="+mj-lt"/>
              <a:buAutoNum type="arabicPeriod"/>
            </a:pPr>
            <a:r>
              <a:rPr lang="en-US" sz="1800" b="0" i="0" dirty="0">
                <a:effectLst/>
                <a:latin typeface="Inter"/>
              </a:rPr>
              <a:t>Measure the loss between the predictions and the true values.</a:t>
            </a:r>
            <a:endParaRPr lang="en-US" sz="1800" b="0" i="0" dirty="0">
              <a:effectLst/>
              <a:latin typeface="Inter"/>
            </a:endParaRPr>
          </a:p>
          <a:p>
            <a:pPr algn="l">
              <a:buFont typeface="+mj-lt"/>
              <a:buAutoNum type="arabicPeriod"/>
            </a:pPr>
            <a:r>
              <a:rPr lang="en-US" sz="1800" b="0" i="0" dirty="0">
                <a:effectLst/>
                <a:latin typeface="Inter"/>
              </a:rPr>
              <a:t>Finally, adjust the weights in a direction that makes the loss smaller.</a:t>
            </a:r>
            <a:endParaRPr lang="en-US" sz="1800" b="0" i="0" dirty="0">
              <a:effectLst/>
              <a:latin typeface="Inter"/>
            </a:endParaRPr>
          </a:p>
          <a:p>
            <a:r>
              <a:rPr lang="en-US" sz="1800" b="0" i="0" dirty="0">
                <a:effectLst/>
                <a:latin typeface="Inter"/>
              </a:rPr>
              <a:t>Then just do this over and over until the loss is as small as you like (or until it won't decrease any further.)</a:t>
            </a:r>
            <a:endParaRPr lang="en-IN" sz="1800" dirty="0"/>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normAutofit/>
          </a:bodyPr>
          <a:lstStyle/>
          <a:p>
            <a:r>
              <a:rPr lang="en-US" sz="2000" b="0" i="0" dirty="0">
                <a:effectLst/>
                <a:latin typeface="Inter"/>
              </a:rPr>
              <a:t>Each iteration's sample of training data is called a </a:t>
            </a:r>
            <a:r>
              <a:rPr lang="en-US" sz="2000" b="1" i="0" dirty="0">
                <a:effectLst/>
                <a:latin typeface="Inter"/>
              </a:rPr>
              <a:t>minibatch</a:t>
            </a:r>
            <a:r>
              <a:rPr lang="en-US" sz="2000" b="0" i="0" dirty="0">
                <a:effectLst/>
                <a:latin typeface="Inter"/>
              </a:rPr>
              <a:t> (or often just "batch"), while a complete round of the training data is called an </a:t>
            </a:r>
            <a:r>
              <a:rPr lang="en-US" sz="2000" b="1" i="0" dirty="0">
                <a:effectLst/>
                <a:latin typeface="Inter"/>
              </a:rPr>
              <a:t>epoch</a:t>
            </a:r>
            <a:r>
              <a:rPr lang="en-US" sz="2000" b="0" i="0" dirty="0">
                <a:effectLst/>
                <a:latin typeface="Inter"/>
              </a:rPr>
              <a:t>. </a:t>
            </a:r>
            <a:endParaRPr lang="en-US" sz="2000" b="0" i="0" dirty="0">
              <a:effectLst/>
              <a:latin typeface="Inter"/>
            </a:endParaRPr>
          </a:p>
          <a:p>
            <a:r>
              <a:rPr lang="en-US" sz="2000" b="0" i="0" dirty="0">
                <a:effectLst/>
                <a:latin typeface="Inter"/>
              </a:rPr>
              <a:t>The number of epochs you train for is how many times the network will see each training example.</a:t>
            </a:r>
            <a:endParaRPr lang="en-US" sz="2000" b="0" i="0" dirty="0">
              <a:effectLst/>
              <a:latin typeface="Inter"/>
            </a:endParaRPr>
          </a:p>
          <a:p>
            <a:r>
              <a:rPr lang="en-US" sz="1800" b="1" i="0" dirty="0">
                <a:effectLst/>
                <a:latin typeface="Inter"/>
              </a:rPr>
              <a:t>Adam</a:t>
            </a:r>
            <a:r>
              <a:rPr lang="en-US" sz="1800" b="0" i="0" dirty="0">
                <a:effectLst/>
                <a:latin typeface="Inter"/>
              </a:rPr>
              <a:t> is an SGD algorithm that has an adaptive learning rate that makes it suitable for most problems without any parameter tuning (it is "self tuning", in a sense). Adam is a great general-purpose optimizer.</a:t>
            </a:r>
            <a:endParaRPr lang="en-US" sz="1800" b="0" i="0" dirty="0">
              <a:effectLst/>
              <a:latin typeface="Inter"/>
            </a:endParaRPr>
          </a:p>
          <a:p>
            <a:endParaRPr lang="en-US" sz="1800" dirty="0">
              <a:latin typeface="Inter"/>
            </a:endParaRPr>
          </a:p>
          <a:p>
            <a:r>
              <a:rPr lang="en-US" sz="1600" b="1" i="0" dirty="0">
                <a:solidFill>
                  <a:srgbClr val="000000"/>
                </a:solidFill>
                <a:effectLst/>
                <a:latin typeface="Inter"/>
              </a:rPr>
              <a:t>Adding the Loss and Optimizer</a:t>
            </a:r>
            <a:endParaRPr lang="en-US" sz="1600" b="1" i="0" dirty="0">
              <a:solidFill>
                <a:srgbClr val="000000"/>
              </a:solidFill>
              <a:effectLst/>
              <a:latin typeface="Inter"/>
            </a:endParaRPr>
          </a:p>
          <a:p>
            <a:r>
              <a:rPr lang="en-US" sz="1800" b="0" i="0" dirty="0">
                <a:effectLst/>
                <a:latin typeface="Inter"/>
              </a:rPr>
              <a:t>After defining a model, you can add a loss function and optimizer with the model’s</a:t>
            </a:r>
            <a:r>
              <a:rPr lang="en-IN" sz="1800" b="0" i="0" dirty="0">
                <a:effectLst/>
                <a:latin typeface="Inter"/>
              </a:rPr>
              <a:t> compile method:</a:t>
            </a:r>
            <a:endParaRPr lang="en-IN" sz="1800" b="0" i="0" dirty="0">
              <a:effectLst/>
              <a:latin typeface="Inter"/>
            </a:endParaRPr>
          </a:p>
          <a:p>
            <a:r>
              <a:rPr lang="en-IN" sz="1800" dirty="0" err="1">
                <a:latin typeface="Inter"/>
              </a:rPr>
              <a:t>model.compile</a:t>
            </a:r>
            <a:r>
              <a:rPr lang="en-IN" sz="1800" dirty="0">
                <a:latin typeface="Inter"/>
              </a:rPr>
              <a:t>(</a:t>
            </a:r>
            <a:endParaRPr lang="en-IN" sz="1800" dirty="0">
              <a:latin typeface="Inter"/>
            </a:endParaRPr>
          </a:p>
          <a:p>
            <a:r>
              <a:rPr lang="en-IN" sz="1800" dirty="0">
                <a:latin typeface="Inter"/>
              </a:rPr>
              <a:t>o</a:t>
            </a:r>
            <a:r>
              <a:rPr lang="en-IN" sz="1800" b="0" i="0" dirty="0">
                <a:effectLst/>
                <a:latin typeface="Inter"/>
              </a:rPr>
              <a:t>ptimizer=“</a:t>
            </a:r>
            <a:r>
              <a:rPr lang="en-IN" sz="1800" b="0" i="0" dirty="0" err="1">
                <a:effectLst/>
                <a:latin typeface="Inter"/>
              </a:rPr>
              <a:t>adam</a:t>
            </a:r>
            <a:r>
              <a:rPr lang="en-IN" sz="1800" b="0" i="0" dirty="0">
                <a:effectLst/>
                <a:latin typeface="Inter"/>
              </a:rPr>
              <a:t>”,</a:t>
            </a:r>
            <a:endParaRPr lang="en-IN" sz="1800" b="0" i="0" dirty="0">
              <a:effectLst/>
              <a:latin typeface="Inter"/>
            </a:endParaRPr>
          </a:p>
          <a:p>
            <a:r>
              <a:rPr lang="en-IN" sz="1800" dirty="0">
                <a:latin typeface="Inter"/>
              </a:rPr>
              <a:t>l</a:t>
            </a:r>
            <a:r>
              <a:rPr lang="en-IN" sz="1800">
                <a:latin typeface="Inter"/>
              </a:rPr>
              <a:t>oss</a:t>
            </a:r>
            <a:r>
              <a:rPr lang="en-IN" sz="1800" dirty="0">
                <a:latin typeface="Inter"/>
              </a:rPr>
              <a:t>=“</a:t>
            </a:r>
            <a:r>
              <a:rPr lang="en-IN" sz="1800" dirty="0" err="1">
                <a:latin typeface="Inter"/>
              </a:rPr>
              <a:t>mae</a:t>
            </a:r>
            <a:r>
              <a:rPr lang="en-IN" sz="1800" dirty="0">
                <a:latin typeface="Inter"/>
              </a:rPr>
              <a:t>”,</a:t>
            </a:r>
            <a:endParaRPr lang="en-IN" sz="1800" dirty="0">
              <a:latin typeface="Inter"/>
            </a:endParaRPr>
          </a:p>
          <a:p>
            <a:r>
              <a:rPr lang="en-IN" sz="1800" b="0" i="0" dirty="0">
                <a:effectLst/>
                <a:latin typeface="Inter"/>
              </a:rPr>
              <a:t>)</a:t>
            </a:r>
            <a:endParaRPr lang="en-IN" sz="1800" b="0" i="0" dirty="0">
              <a:effectLst/>
              <a:latin typeface="Inter"/>
            </a:endParaRPr>
          </a:p>
          <a:p>
            <a:endParaRPr lang="en-IN" sz="1800" b="0" i="0" dirty="0">
              <a:effectLst/>
              <a:latin typeface="Inter"/>
            </a:endParaRPr>
          </a:p>
          <a:p>
            <a:endParaRPr lang="en-US" sz="1800" b="0" i="0" dirty="0">
              <a:effectLst/>
              <a:latin typeface="Inter"/>
            </a:endParaRP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Activation Functions</a:t>
            </a:r>
            <a:endParaRPr lang="en-IN" dirty="0"/>
          </a:p>
        </p:txBody>
      </p:sp>
      <p:sp>
        <p:nvSpPr>
          <p:cNvPr id="3" name="Content Placeholder 2"/>
          <p:cNvSpPr>
            <a:spLocks noGrp="1"/>
          </p:cNvSpPr>
          <p:nvPr>
            <p:ph idx="1"/>
          </p:nvPr>
        </p:nvSpPr>
        <p:spPr>
          <a:xfrm>
            <a:off x="457200" y="836712"/>
            <a:ext cx="8229600" cy="5746650"/>
          </a:xfrm>
        </p:spPr>
        <p:txBody>
          <a:bodyPr/>
          <a:lstStyle/>
          <a:p>
            <a:r>
              <a:rPr lang="en-US" sz="2400" dirty="0"/>
              <a:t>The activation function is used to map the input between the required value like (0,1) or (-1,1).</a:t>
            </a:r>
            <a:endParaRPr lang="en-US" sz="2400" dirty="0"/>
          </a:p>
          <a:p>
            <a:r>
              <a:rPr lang="en-US" sz="2400" dirty="0"/>
              <a:t>The sigmoid function is called the activation function which means it will decider whether a neuron is firing or not firing.</a:t>
            </a:r>
            <a:endParaRPr lang="en-US" sz="2400" dirty="0"/>
          </a:p>
          <a:p>
            <a:r>
              <a:rPr lang="en-US" sz="2400" dirty="0"/>
              <a:t>Having sigmoid function is helpful in the output layer.</a:t>
            </a:r>
            <a:endParaRPr lang="en-US" sz="2400" dirty="0"/>
          </a:p>
          <a:p>
            <a:endParaRPr lang="en-US" sz="2400" dirty="0"/>
          </a:p>
          <a:p>
            <a:r>
              <a:rPr lang="en-US" sz="2400" dirty="0"/>
              <a:t>sigmoid=1/1+e^-z</a:t>
            </a:r>
            <a:endParaRPr lang="en-US" sz="2400" dirty="0"/>
          </a:p>
          <a:p>
            <a:endParaRPr lang="en-IN"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OpenCV</a:t>
            </a:r>
            <a:endParaRPr lang="en-IN" dirty="0"/>
          </a:p>
        </p:txBody>
      </p:sp>
      <p:sp>
        <p:nvSpPr>
          <p:cNvPr id="3" name="Content Placeholder 2"/>
          <p:cNvSpPr>
            <a:spLocks noGrp="1"/>
          </p:cNvSpPr>
          <p:nvPr>
            <p:ph idx="1"/>
          </p:nvPr>
        </p:nvSpPr>
        <p:spPr>
          <a:xfrm>
            <a:off x="457200" y="731838"/>
            <a:ext cx="8229600" cy="6009530"/>
          </a:xfrm>
        </p:spPr>
        <p:txBody>
          <a:bodyPr/>
          <a:lstStyle/>
          <a:p>
            <a:r>
              <a:rPr lang="en-US" dirty="0"/>
              <a:t>What is Computer Vision?</a:t>
            </a:r>
            <a:endParaRPr lang="en-US" dirty="0"/>
          </a:p>
          <a:p>
            <a:pPr lvl="1"/>
            <a:r>
              <a:rPr lang="en-US" dirty="0"/>
              <a:t>Computer Vision is the way of teaching intelligence to machines and making them see things just like humans.</a:t>
            </a:r>
            <a:endParaRPr lang="en-US" dirty="0"/>
          </a:p>
          <a:p>
            <a:pPr lvl="1"/>
            <a:r>
              <a:rPr lang="en-US" dirty="0"/>
              <a:t>In Simple words, computer vision is what allows computers to see and process visual data just like humans. Computer vision involves analyzing images to produce useful information.</a:t>
            </a:r>
            <a:endParaRPr lang="en-US" dirty="0"/>
          </a:p>
          <a:p>
            <a:pPr lvl="1"/>
            <a:r>
              <a:rPr lang="en-US" dirty="0" err="1"/>
              <a:t>E.g</a:t>
            </a:r>
            <a:r>
              <a:rPr lang="en-US" dirty="0"/>
              <a:t> the self driving cars can detect the lanes using computer visions.</a:t>
            </a: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IN" dirty="0"/>
              <a:t>Modifying array using delete()</a:t>
            </a:r>
            <a:endParaRPr lang="en-IN" dirty="0"/>
          </a:p>
        </p:txBody>
      </p:sp>
      <p:sp>
        <p:nvSpPr>
          <p:cNvPr id="3" name="Content Placeholder 2"/>
          <p:cNvSpPr>
            <a:spLocks noGrp="1"/>
          </p:cNvSpPr>
          <p:nvPr>
            <p:ph idx="1"/>
          </p:nvPr>
        </p:nvSpPr>
        <p:spPr>
          <a:xfrm>
            <a:off x="457200" y="1071546"/>
            <a:ext cx="8229600" cy="5429288"/>
          </a:xfrm>
        </p:spPr>
        <p:txBody>
          <a:bodyPr/>
          <a:lstStyle/>
          <a:p>
            <a:r>
              <a:rPr lang="en-IN" dirty="0"/>
              <a:t>delete()- &gt; removes values at a given position and axis in an array.</a:t>
            </a:r>
            <a:endParaRPr lang="en-IN" dirty="0"/>
          </a:p>
          <a:p>
            <a:r>
              <a:rPr lang="en-IN" dirty="0" err="1"/>
              <a:t>Numpy.delete</a:t>
            </a:r>
            <a:r>
              <a:rPr lang="en-IN" dirty="0"/>
              <a:t>(</a:t>
            </a:r>
            <a:r>
              <a:rPr lang="en-IN" dirty="0" err="1"/>
              <a:t>array,obj,axis</a:t>
            </a:r>
            <a:r>
              <a:rPr lang="en-IN" dirty="0"/>
              <a:t>)</a:t>
            </a:r>
            <a:endParaRPr lang="en-IN" dirty="0"/>
          </a:p>
          <a:p>
            <a:r>
              <a:rPr lang="en-IN" dirty="0"/>
              <a:t>array- input array</a:t>
            </a:r>
            <a:endParaRPr lang="en-IN" dirty="0"/>
          </a:p>
          <a:p>
            <a:r>
              <a:rPr lang="en-IN" dirty="0" err="1"/>
              <a:t>obj</a:t>
            </a:r>
            <a:r>
              <a:rPr lang="en-IN" dirty="0"/>
              <a:t>- indicate array to be removed.</a:t>
            </a:r>
            <a:endParaRPr lang="en-IN" dirty="0"/>
          </a:p>
          <a:p>
            <a:r>
              <a:rPr lang="en-IN" dirty="0"/>
              <a:t>axis- axis along which array should be removed</a:t>
            </a:r>
            <a:endParaRPr lang="en-IN" dirty="0"/>
          </a:p>
          <a:p>
            <a:endParaRPr lang="en-IN"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Open CV</a:t>
            </a:r>
            <a:endParaRPr lang="en-IN" dirty="0"/>
          </a:p>
        </p:txBody>
      </p:sp>
      <p:sp>
        <p:nvSpPr>
          <p:cNvPr id="3" name="Content Placeholder 2"/>
          <p:cNvSpPr>
            <a:spLocks noGrp="1"/>
          </p:cNvSpPr>
          <p:nvPr>
            <p:ph idx="1"/>
          </p:nvPr>
        </p:nvSpPr>
        <p:spPr>
          <a:xfrm>
            <a:off x="457200" y="908720"/>
            <a:ext cx="8229600" cy="5217443"/>
          </a:xfrm>
        </p:spPr>
        <p:txBody>
          <a:bodyPr/>
          <a:lstStyle/>
          <a:p>
            <a:r>
              <a:rPr lang="en-US" dirty="0"/>
              <a:t>It is an image processing library created by Intel and later supported by Willow Garage and now maintained by </a:t>
            </a:r>
            <a:r>
              <a:rPr lang="en-US" dirty="0" err="1"/>
              <a:t>Itseez</a:t>
            </a:r>
            <a:r>
              <a:rPr lang="en-US" dirty="0"/>
              <a:t>.</a:t>
            </a:r>
            <a:endParaRPr lang="en-US" dirty="0"/>
          </a:p>
          <a:p>
            <a:r>
              <a:rPr lang="en-US" dirty="0"/>
              <a:t>Available on </a:t>
            </a:r>
            <a:r>
              <a:rPr lang="en-US" dirty="0" err="1"/>
              <a:t>Mac,Windows,Linux</a:t>
            </a:r>
            <a:r>
              <a:rPr lang="en-US" dirty="0"/>
              <a:t>.</a:t>
            </a:r>
            <a:endParaRPr lang="en-US" dirty="0"/>
          </a:p>
          <a:p>
            <a:r>
              <a:rPr lang="en-US" dirty="0"/>
              <a:t>Works in C,C++ and Python.</a:t>
            </a:r>
            <a:endParaRPr lang="en-US" dirty="0"/>
          </a:p>
          <a:p>
            <a:r>
              <a:rPr lang="en-US" dirty="0"/>
              <a:t>Open Source and free</a:t>
            </a:r>
            <a:endParaRPr lang="en-US" dirty="0"/>
          </a:p>
          <a:p>
            <a:r>
              <a:rPr lang="en-US" dirty="0"/>
              <a:t>It stands for Open Source Computer Vision.</a:t>
            </a:r>
            <a:endParaRPr lang="en-US" dirty="0"/>
          </a:p>
          <a:p>
            <a:endParaRPr lang="en-IN" dirty="0"/>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Install </a:t>
            </a:r>
            <a:r>
              <a:rPr lang="en-US" dirty="0" err="1"/>
              <a:t>OpenCv</a:t>
            </a:r>
            <a:endParaRPr lang="en-IN" dirty="0"/>
          </a:p>
        </p:txBody>
      </p:sp>
      <p:sp>
        <p:nvSpPr>
          <p:cNvPr id="3" name="Content Placeholder 2"/>
          <p:cNvSpPr>
            <a:spLocks noGrp="1"/>
          </p:cNvSpPr>
          <p:nvPr>
            <p:ph idx="1"/>
          </p:nvPr>
        </p:nvSpPr>
        <p:spPr>
          <a:xfrm>
            <a:off x="457200" y="908720"/>
            <a:ext cx="8229600" cy="5832648"/>
          </a:xfrm>
        </p:spPr>
        <p:txBody>
          <a:bodyPr/>
          <a:lstStyle/>
          <a:p>
            <a:r>
              <a:rPr lang="en-IN" dirty="0"/>
              <a:t>pip install </a:t>
            </a:r>
            <a:r>
              <a:rPr lang="en-IN" dirty="0" err="1"/>
              <a:t>opencv</a:t>
            </a:r>
            <a:r>
              <a:rPr lang="en-IN" dirty="0"/>
              <a:t>-python</a:t>
            </a:r>
            <a:endParaRPr lang="en-IN" dirty="0"/>
          </a:p>
          <a:p>
            <a:r>
              <a:rPr lang="en-IN" dirty="0"/>
              <a:t>import cv2</a:t>
            </a:r>
            <a:endParaRPr lang="en-IN" dirty="0"/>
          </a:p>
          <a:p>
            <a:r>
              <a:rPr lang="en-IN" dirty="0"/>
              <a:t>cv2.__version__</a:t>
            </a:r>
            <a:endParaRPr lang="en-IN" dirty="0"/>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How to </a:t>
            </a:r>
            <a:r>
              <a:rPr lang="en-US" dirty="0" err="1"/>
              <a:t>read,Write,Show</a:t>
            </a:r>
            <a:r>
              <a:rPr lang="en-US" dirty="0"/>
              <a:t> Images in OpenCV</a:t>
            </a:r>
            <a:endParaRPr lang="en-IN" dirty="0"/>
          </a:p>
        </p:txBody>
      </p:sp>
      <p:sp>
        <p:nvSpPr>
          <p:cNvPr id="3" name="Content Placeholder 2"/>
          <p:cNvSpPr>
            <a:spLocks noGrp="1"/>
          </p:cNvSpPr>
          <p:nvPr>
            <p:ph idx="1"/>
          </p:nvPr>
        </p:nvSpPr>
        <p:spPr>
          <a:xfrm>
            <a:off x="457200" y="908720"/>
            <a:ext cx="8229600" cy="5674642"/>
          </a:xfrm>
        </p:spPr>
        <p:txBody>
          <a:bodyPr/>
          <a:lstStyle/>
          <a:p>
            <a:r>
              <a:rPr lang="en-US" dirty="0"/>
              <a:t>Go to github.com/</a:t>
            </a:r>
            <a:r>
              <a:rPr lang="en-US" dirty="0" err="1"/>
              <a:t>opencv</a:t>
            </a:r>
            <a:endParaRPr lang="en-US" dirty="0"/>
          </a:p>
          <a:p>
            <a:r>
              <a:rPr lang="en-US" dirty="0"/>
              <a:t>Select the first repository.</a:t>
            </a:r>
            <a:endParaRPr lang="en-US" dirty="0"/>
          </a:p>
          <a:p>
            <a:r>
              <a:rPr lang="en-US" dirty="0"/>
              <a:t>Download or Clone it</a:t>
            </a:r>
            <a:endParaRPr lang="en-US" dirty="0"/>
          </a:p>
          <a:p>
            <a:r>
              <a:rPr lang="en-US" dirty="0" err="1"/>
              <a:t>img</a:t>
            </a:r>
            <a:r>
              <a:rPr lang="en-US" dirty="0"/>
              <a:t>=cv2.imread('C:\\Users\\Lenovo\\OneDrive\\Documents\\</a:t>
            </a:r>
            <a:r>
              <a:rPr lang="en-US" dirty="0" err="1"/>
              <a:t>opencv</a:t>
            </a:r>
            <a:r>
              <a:rPr lang="en-US" dirty="0"/>
              <a:t>-master\\samples\\data\\lena.jpg',0)</a:t>
            </a:r>
            <a:endParaRPr lang="en-US" dirty="0"/>
          </a:p>
          <a:p>
            <a:r>
              <a:rPr lang="en-US" dirty="0"/>
              <a:t>print(</a:t>
            </a:r>
            <a:r>
              <a:rPr lang="en-US" dirty="0" err="1"/>
              <a:t>img</a:t>
            </a:r>
            <a:r>
              <a:rPr lang="en-US" dirty="0"/>
              <a:t>)</a:t>
            </a:r>
            <a:endParaRPr lang="en-US" dirty="0"/>
          </a:p>
          <a:p>
            <a:r>
              <a:rPr lang="en-US" dirty="0"/>
              <a:t>The second argument is flag which can have values 0,1 or -1.</a:t>
            </a:r>
            <a:endParaRPr lang="en-US" dirty="0"/>
          </a:p>
          <a:p>
            <a:pPr lvl="1"/>
            <a:r>
              <a:rPr lang="en-US" dirty="0"/>
              <a:t>It specifies the way images are read.</a:t>
            </a:r>
            <a:endParaRPr lang="en-US" dirty="0"/>
          </a:p>
          <a:p>
            <a:pPr lvl="1"/>
            <a:endParaRPr lang="en-IN" dirty="0"/>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229600" cy="5894115"/>
          </a:xfrm>
        </p:spPr>
        <p:txBody>
          <a:bodyPr/>
          <a:lstStyle/>
          <a:p>
            <a:r>
              <a:rPr lang="en-US" dirty="0"/>
              <a:t>The output gives list of values which are pixels.</a:t>
            </a:r>
            <a:endParaRPr lang="en-IN" dirty="0"/>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b="1" i="0" dirty="0">
                <a:solidFill>
                  <a:srgbClr val="161C2D"/>
                </a:solidFill>
                <a:effectLst/>
                <a:latin typeface="Nunito"/>
              </a:rPr>
              <a:t>Cv2.waitkey(1) python</a:t>
            </a:r>
            <a:br>
              <a:rPr lang="en-IN" b="1" i="0" dirty="0">
                <a:solidFill>
                  <a:srgbClr val="161C2D"/>
                </a:solidFill>
                <a:effectLst/>
                <a:latin typeface="Nunito"/>
              </a:rPr>
            </a:br>
            <a:endParaRPr lang="en-IN" dirty="0"/>
          </a:p>
        </p:txBody>
      </p:sp>
      <p:sp>
        <p:nvSpPr>
          <p:cNvPr id="3" name="Content Placeholder 2"/>
          <p:cNvSpPr>
            <a:spLocks noGrp="1"/>
          </p:cNvSpPr>
          <p:nvPr>
            <p:ph idx="1"/>
          </p:nvPr>
        </p:nvSpPr>
        <p:spPr>
          <a:xfrm>
            <a:off x="457200" y="476672"/>
            <a:ext cx="8229600" cy="6106690"/>
          </a:xfrm>
        </p:spPr>
        <p:txBody>
          <a:bodyPr/>
          <a:lstStyle/>
          <a:p>
            <a:r>
              <a:rPr lang="en-US" b="1" i="0" dirty="0" err="1">
                <a:solidFill>
                  <a:srgbClr val="161C2D"/>
                </a:solidFill>
                <a:effectLst/>
                <a:latin typeface="Nunito"/>
              </a:rPr>
              <a:t>waitKey</a:t>
            </a:r>
            <a:r>
              <a:rPr lang="en-US" b="1" i="0" dirty="0">
                <a:solidFill>
                  <a:srgbClr val="161C2D"/>
                </a:solidFill>
                <a:effectLst/>
                <a:latin typeface="Nunito"/>
              </a:rPr>
              <a:t>,</a:t>
            </a:r>
            <a:r>
              <a:rPr lang="en-US" b="0" i="0" dirty="0">
                <a:solidFill>
                  <a:srgbClr val="161C2D"/>
                </a:solidFill>
                <a:effectLst/>
                <a:latin typeface="Nunito"/>
              </a:rPr>
              <a:t> Python: cv2. That is, the value range [0,1] is mapped to [0,255].</a:t>
            </a:r>
            <a:endParaRPr lang="en-US" b="0" i="0" dirty="0">
              <a:solidFill>
                <a:srgbClr val="161C2D"/>
              </a:solidFill>
              <a:effectLst/>
              <a:latin typeface="Nunito"/>
            </a:endParaRPr>
          </a:p>
          <a:p>
            <a:r>
              <a:rPr lang="en-US" b="0" i="0" dirty="0" err="1">
                <a:solidFill>
                  <a:srgbClr val="161C2D"/>
                </a:solidFill>
                <a:effectLst/>
                <a:latin typeface="Nunito"/>
              </a:rPr>
              <a:t>waitKey</a:t>
            </a:r>
            <a:r>
              <a:rPr lang="en-US" b="0" i="0" dirty="0">
                <a:solidFill>
                  <a:srgbClr val="161C2D"/>
                </a:solidFill>
                <a:effectLst/>
                <a:latin typeface="Nunito"/>
              </a:rPr>
              <a:t>(0) will display the window infinitely until any keypress (it is suitable for image display). </a:t>
            </a:r>
            <a:endParaRPr lang="en-US" b="0" i="0" dirty="0">
              <a:solidFill>
                <a:srgbClr val="161C2D"/>
              </a:solidFill>
              <a:effectLst/>
              <a:latin typeface="Nunito"/>
            </a:endParaRPr>
          </a:p>
          <a:p>
            <a:r>
              <a:rPr lang="en-US" b="0" i="0" dirty="0">
                <a:solidFill>
                  <a:srgbClr val="161C2D"/>
                </a:solidFill>
                <a:effectLst/>
                <a:latin typeface="Nunito"/>
              </a:rPr>
              <a:t>So, if you use </a:t>
            </a:r>
            <a:r>
              <a:rPr lang="en-US" b="0" i="0" dirty="0" err="1">
                <a:solidFill>
                  <a:srgbClr val="161C2D"/>
                </a:solidFill>
                <a:effectLst/>
                <a:latin typeface="Nunito"/>
              </a:rPr>
              <a:t>waitKey</a:t>
            </a:r>
            <a:r>
              <a:rPr lang="en-US" b="0" i="0" dirty="0">
                <a:solidFill>
                  <a:srgbClr val="161C2D"/>
                </a:solidFill>
                <a:effectLst/>
                <a:latin typeface="Nunito"/>
              </a:rPr>
              <a:t>(0) you see a still image until you actually press something while for </a:t>
            </a:r>
            <a:r>
              <a:rPr lang="en-US" b="0" i="0" dirty="0" err="1">
                <a:solidFill>
                  <a:srgbClr val="161C2D"/>
                </a:solidFill>
                <a:effectLst/>
                <a:latin typeface="Nunito"/>
              </a:rPr>
              <a:t>waitKey</a:t>
            </a:r>
            <a:r>
              <a:rPr lang="en-US" b="0" i="0" dirty="0">
                <a:solidFill>
                  <a:srgbClr val="161C2D"/>
                </a:solidFill>
                <a:effectLst/>
                <a:latin typeface="Nunito"/>
              </a:rPr>
              <a:t>(1) the function will show a frame for 1 </a:t>
            </a:r>
            <a:r>
              <a:rPr lang="en-US" b="0" i="0" dirty="0" err="1">
                <a:solidFill>
                  <a:srgbClr val="161C2D"/>
                </a:solidFill>
                <a:effectLst/>
                <a:latin typeface="Nunito"/>
              </a:rPr>
              <a:t>ms</a:t>
            </a:r>
            <a:r>
              <a:rPr lang="en-US" b="0" i="0" dirty="0">
                <a:solidFill>
                  <a:srgbClr val="161C2D"/>
                </a:solidFill>
                <a:effectLst/>
                <a:latin typeface="Nunito"/>
              </a:rPr>
              <a:t> only. </a:t>
            </a:r>
            <a:endParaRPr lang="en-IN"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dirty="0"/>
              <a:t>Display image</a:t>
            </a:r>
            <a:endParaRPr lang="en-IN" dirty="0"/>
          </a:p>
        </p:txBody>
      </p:sp>
      <p:sp>
        <p:nvSpPr>
          <p:cNvPr id="3" name="Content Placeholder 2"/>
          <p:cNvSpPr>
            <a:spLocks noGrp="1"/>
          </p:cNvSpPr>
          <p:nvPr>
            <p:ph idx="1"/>
          </p:nvPr>
        </p:nvSpPr>
        <p:spPr>
          <a:xfrm>
            <a:off x="457200" y="980728"/>
            <a:ext cx="8229600" cy="5145435"/>
          </a:xfrm>
        </p:spPr>
        <p:txBody>
          <a:bodyPr/>
          <a:lstStyle/>
          <a:p>
            <a:r>
              <a:rPr lang="en-US" dirty="0"/>
              <a:t>cv2.imshow('image',</a:t>
            </a:r>
            <a:r>
              <a:rPr lang="en-US" dirty="0" err="1"/>
              <a:t>img</a:t>
            </a:r>
            <a:r>
              <a:rPr lang="en-US" dirty="0"/>
              <a:t>)</a:t>
            </a:r>
            <a:endParaRPr lang="en-US" dirty="0"/>
          </a:p>
          <a:p>
            <a:r>
              <a:rPr lang="en-US" dirty="0"/>
              <a:t>cv2.waitKey(5000)</a:t>
            </a:r>
            <a:endParaRPr lang="en-US" dirty="0"/>
          </a:p>
          <a:p>
            <a:r>
              <a:rPr lang="en-US" dirty="0"/>
              <a:t>cv2.destroyAllWindows()</a:t>
            </a:r>
            <a:endParaRPr lang="en-IN" dirty="0"/>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a:t>Write images to a file</a:t>
            </a:r>
            <a:endParaRPr lang="en-IN" dirty="0"/>
          </a:p>
        </p:txBody>
      </p:sp>
      <p:sp>
        <p:nvSpPr>
          <p:cNvPr id="3" name="Content Placeholder 2"/>
          <p:cNvSpPr>
            <a:spLocks noGrp="1"/>
          </p:cNvSpPr>
          <p:nvPr>
            <p:ph idx="1"/>
          </p:nvPr>
        </p:nvSpPr>
        <p:spPr>
          <a:xfrm>
            <a:off x="251520" y="836712"/>
            <a:ext cx="8229600" cy="5746650"/>
          </a:xfrm>
        </p:spPr>
        <p:txBody>
          <a:bodyPr/>
          <a:lstStyle/>
          <a:p>
            <a:r>
              <a:rPr lang="en-IN" dirty="0"/>
              <a:t>cv2.imwrite('lena_copy.</a:t>
            </a:r>
            <a:r>
              <a:rPr lang="en-IN" dirty="0" err="1"/>
              <a:t>png</a:t>
            </a:r>
            <a:r>
              <a:rPr lang="en-IN" dirty="0"/>
              <a:t>',</a:t>
            </a:r>
            <a:r>
              <a:rPr lang="en-IN" dirty="0" err="1"/>
              <a:t>img</a:t>
            </a:r>
            <a:r>
              <a:rPr lang="en-IN" dirty="0"/>
              <a:t>)</a:t>
            </a:r>
            <a:endParaRPr lang="en-IN" dirty="0"/>
          </a:p>
          <a:p>
            <a:r>
              <a:rPr lang="en-IN" dirty="0"/>
              <a:t>First argument is the name of the image and second argument is the which image to write</a:t>
            </a:r>
            <a:endParaRPr lang="en-IN" dirty="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457200" y="1600200"/>
          <a:ext cx="8229600" cy="2764904"/>
        </p:xfrm>
        <a:graphic>
          <a:graphicData uri="http://schemas.openxmlformats.org/drawingml/2006/table">
            <a:tbl>
              <a:tblPr firstRow="1" bandRow="1">
                <a:tableStyleId>{5C22544A-7EE6-4342-B048-85BDC9FD1C3A}</a:tableStyleId>
              </a:tblPr>
              <a:tblGrid>
                <a:gridCol w="2743200"/>
                <a:gridCol w="2743200"/>
                <a:gridCol w="2743200"/>
              </a:tblGrid>
              <a:tr h="691226">
                <a:tc>
                  <a:txBody>
                    <a:bodyPr/>
                    <a:lstStyle/>
                    <a:p>
                      <a:r>
                        <a:rPr lang="en-US" dirty="0"/>
                        <a:t>Flag</a:t>
                      </a:r>
                      <a:endParaRPr lang="en-IN" dirty="0"/>
                    </a:p>
                  </a:txBody>
                  <a:tcPr/>
                </a:tc>
                <a:tc>
                  <a:txBody>
                    <a:bodyPr/>
                    <a:lstStyle/>
                    <a:p>
                      <a:r>
                        <a:rPr lang="en-US" dirty="0"/>
                        <a:t>Integer value</a:t>
                      </a:r>
                      <a:endParaRPr lang="en-IN" dirty="0"/>
                    </a:p>
                  </a:txBody>
                  <a:tcPr/>
                </a:tc>
                <a:tc>
                  <a:txBody>
                    <a:bodyPr/>
                    <a:lstStyle/>
                    <a:p>
                      <a:r>
                        <a:rPr lang="en-US" dirty="0"/>
                        <a:t>Description</a:t>
                      </a:r>
                      <a:endParaRPr lang="en-IN" dirty="0"/>
                    </a:p>
                  </a:txBody>
                  <a:tcPr/>
                </a:tc>
              </a:tr>
              <a:tr h="691226">
                <a:tc>
                  <a:txBody>
                    <a:bodyPr/>
                    <a:lstStyle/>
                    <a:p>
                      <a:r>
                        <a:rPr lang="en-US" dirty="0"/>
                        <a:t>cv2.IMREAD_COLOR</a:t>
                      </a:r>
                      <a:endParaRPr lang="en-IN" dirty="0"/>
                    </a:p>
                  </a:txBody>
                  <a:tcPr/>
                </a:tc>
                <a:tc>
                  <a:txBody>
                    <a:bodyPr/>
                    <a:lstStyle/>
                    <a:p>
                      <a:r>
                        <a:rPr lang="en-US" dirty="0"/>
                        <a:t>1</a:t>
                      </a:r>
                      <a:endParaRPr lang="en-IN" dirty="0"/>
                    </a:p>
                  </a:txBody>
                  <a:tcPr/>
                </a:tc>
                <a:tc>
                  <a:txBody>
                    <a:bodyPr/>
                    <a:lstStyle/>
                    <a:p>
                      <a:r>
                        <a:rPr lang="en-US" dirty="0"/>
                        <a:t>Loads a color image.</a:t>
                      </a:r>
                      <a:endParaRPr lang="en-IN" dirty="0"/>
                    </a:p>
                  </a:txBody>
                  <a:tcPr/>
                </a:tc>
              </a:tr>
              <a:tr h="691226">
                <a:tc>
                  <a:txBody>
                    <a:bodyPr/>
                    <a:lstStyle/>
                    <a:p>
                      <a:r>
                        <a:rPr lang="en-US" dirty="0"/>
                        <a:t>cv2.IMREAD_GRAYSCALE</a:t>
                      </a:r>
                      <a:endParaRPr lang="en-IN" dirty="0"/>
                    </a:p>
                  </a:txBody>
                  <a:tcPr/>
                </a:tc>
                <a:tc>
                  <a:txBody>
                    <a:bodyPr/>
                    <a:lstStyle/>
                    <a:p>
                      <a:r>
                        <a:rPr lang="en-US" dirty="0"/>
                        <a:t>0</a:t>
                      </a:r>
                      <a:endParaRPr lang="en-IN" dirty="0"/>
                    </a:p>
                  </a:txBody>
                  <a:tcPr/>
                </a:tc>
                <a:tc>
                  <a:txBody>
                    <a:bodyPr/>
                    <a:lstStyle/>
                    <a:p>
                      <a:r>
                        <a:rPr lang="en-US" dirty="0"/>
                        <a:t>Loads image in grayscale mode</a:t>
                      </a:r>
                      <a:endParaRPr lang="en-IN" dirty="0"/>
                    </a:p>
                  </a:txBody>
                  <a:tcPr/>
                </a:tc>
              </a:tr>
              <a:tr h="691226">
                <a:tc>
                  <a:txBody>
                    <a:bodyPr/>
                    <a:lstStyle/>
                    <a:p>
                      <a:r>
                        <a:rPr lang="en-US" dirty="0"/>
                        <a:t>cv2.IMREAD_UNCHANGED</a:t>
                      </a:r>
                      <a:endParaRPr lang="en-IN" dirty="0"/>
                    </a:p>
                  </a:txBody>
                  <a:tcPr/>
                </a:tc>
                <a:tc>
                  <a:txBody>
                    <a:bodyPr/>
                    <a:lstStyle/>
                    <a:p>
                      <a:r>
                        <a:rPr lang="en-US" dirty="0"/>
                        <a:t>-1</a:t>
                      </a:r>
                      <a:endParaRPr lang="en-IN" dirty="0"/>
                    </a:p>
                  </a:txBody>
                  <a:tcPr/>
                </a:tc>
                <a:tc>
                  <a:txBody>
                    <a:bodyPr/>
                    <a:lstStyle/>
                    <a:p>
                      <a:r>
                        <a:rPr lang="en-US" dirty="0"/>
                        <a:t>Loads image as such including alpha channel</a:t>
                      </a:r>
                      <a:endParaRPr lang="en-IN" dirty="0"/>
                    </a:p>
                  </a:txBody>
                  <a:tcPr/>
                </a:tc>
              </a:tr>
            </a:tbl>
          </a:graphicData>
        </a:graphic>
      </p:graphicFrame>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err="1"/>
              <a:t>Read,Write,Show</a:t>
            </a:r>
            <a:r>
              <a:rPr lang="en-US" dirty="0"/>
              <a:t> Videos from camera</a:t>
            </a:r>
            <a:endParaRPr lang="en-IN" dirty="0"/>
          </a:p>
        </p:txBody>
      </p:sp>
      <p:sp>
        <p:nvSpPr>
          <p:cNvPr id="3" name="Content Placeholder 2"/>
          <p:cNvSpPr>
            <a:spLocks noGrp="1"/>
          </p:cNvSpPr>
          <p:nvPr>
            <p:ph idx="1"/>
          </p:nvPr>
        </p:nvSpPr>
        <p:spPr>
          <a:xfrm>
            <a:off x="457200" y="908720"/>
            <a:ext cx="8229600" cy="5949280"/>
          </a:xfrm>
        </p:spPr>
        <p:txBody>
          <a:bodyPr>
            <a:normAutofit fontScale="92500" lnSpcReduction="20000"/>
          </a:bodyPr>
          <a:lstStyle/>
          <a:p>
            <a:r>
              <a:rPr lang="en-IN" dirty="0"/>
              <a:t>import cv2</a:t>
            </a:r>
            <a:endParaRPr lang="en-IN" dirty="0"/>
          </a:p>
          <a:p>
            <a:endParaRPr lang="en-IN" dirty="0"/>
          </a:p>
          <a:p>
            <a:r>
              <a:rPr lang="en-IN" dirty="0"/>
              <a:t>cap=cv2.VideoCapture(0)</a:t>
            </a:r>
            <a:endParaRPr lang="en-IN" dirty="0"/>
          </a:p>
          <a:p>
            <a:endParaRPr lang="en-IN" dirty="0"/>
          </a:p>
          <a:p>
            <a:r>
              <a:rPr lang="en-IN" dirty="0"/>
              <a:t>while(True):</a:t>
            </a:r>
            <a:endParaRPr lang="en-IN" dirty="0"/>
          </a:p>
          <a:p>
            <a:r>
              <a:rPr lang="en-IN" dirty="0"/>
              <a:t>    </a:t>
            </a:r>
            <a:r>
              <a:rPr lang="en-IN" dirty="0" err="1"/>
              <a:t>ret,frame</a:t>
            </a:r>
            <a:r>
              <a:rPr lang="en-IN" dirty="0"/>
              <a:t>=</a:t>
            </a:r>
            <a:r>
              <a:rPr lang="en-IN" dirty="0" err="1"/>
              <a:t>cap.read</a:t>
            </a:r>
            <a:r>
              <a:rPr lang="en-IN" dirty="0"/>
              <a:t>()</a:t>
            </a:r>
            <a:endParaRPr lang="en-IN" dirty="0"/>
          </a:p>
          <a:p>
            <a:r>
              <a:rPr lang="en-IN" dirty="0"/>
              <a:t>    cv2.imshow('</a:t>
            </a:r>
            <a:r>
              <a:rPr lang="en-IN" dirty="0" err="1"/>
              <a:t>frame',frame</a:t>
            </a:r>
            <a:r>
              <a:rPr lang="en-IN" dirty="0"/>
              <a:t>)</a:t>
            </a:r>
            <a:endParaRPr lang="en-IN" dirty="0"/>
          </a:p>
          <a:p>
            <a:endParaRPr lang="en-IN" dirty="0"/>
          </a:p>
          <a:p>
            <a:r>
              <a:rPr lang="en-IN" dirty="0"/>
              <a:t>    if cv2.waitKey(1) &amp; 0xFF ==</a:t>
            </a:r>
            <a:r>
              <a:rPr lang="en-IN" dirty="0" err="1"/>
              <a:t>ord</a:t>
            </a:r>
            <a:r>
              <a:rPr lang="en-IN" dirty="0"/>
              <a:t>('q'):</a:t>
            </a:r>
            <a:endParaRPr lang="en-IN" dirty="0"/>
          </a:p>
          <a:p>
            <a:r>
              <a:rPr lang="en-IN" dirty="0"/>
              <a:t>        break</a:t>
            </a:r>
            <a:endParaRPr lang="en-IN" dirty="0"/>
          </a:p>
          <a:p>
            <a:r>
              <a:rPr lang="en-IN" dirty="0" err="1"/>
              <a:t>cap.release</a:t>
            </a:r>
            <a:r>
              <a:rPr lang="en-IN" dirty="0"/>
              <a:t>()</a:t>
            </a:r>
            <a:endParaRPr lang="en-IN" dirty="0"/>
          </a:p>
          <a:p>
            <a:r>
              <a:rPr lang="en-IN" dirty="0"/>
              <a:t>cv2.destroyAllWindows()</a:t>
            </a:r>
            <a:endParaRPr lang="en-IN" dirty="0"/>
          </a:p>
          <a:p>
            <a:endParaRPr lang="en-IN"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08712"/>
          </a:xfrm>
        </p:spPr>
        <p:txBody>
          <a:bodyPr/>
          <a:lstStyle/>
          <a:p>
            <a:r>
              <a:rPr lang="en-US" b="0" i="0" dirty="0">
                <a:solidFill>
                  <a:srgbClr val="202124"/>
                </a:solidFill>
                <a:effectLst/>
                <a:latin typeface="Arial" panose="020B0604020202020204" pitchFamily="34" charset="0"/>
              </a:rPr>
              <a:t>0xff is the hexadecimal number FF which has a integer value of 255. And the binary representation of FF is 00000000000000000000000011111111 (under the 32-bit integer).</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a:t>
            </a:r>
            <a:r>
              <a:rPr lang="en-US" b="1" i="0" dirty="0">
                <a:solidFill>
                  <a:srgbClr val="202124"/>
                </a:solidFill>
                <a:effectLst/>
                <a:latin typeface="Arial" panose="020B0604020202020204" pitchFamily="34" charset="0"/>
              </a:rPr>
              <a:t>&amp; 0xff</a:t>
            </a:r>
            <a:r>
              <a:rPr lang="en-US" b="0" i="0" dirty="0">
                <a:solidFill>
                  <a:srgbClr val="202124"/>
                </a:solidFill>
                <a:effectLst/>
                <a:latin typeface="Arial" panose="020B0604020202020204" pitchFamily="34" charset="0"/>
              </a:rPr>
              <a:t>” effectively masks the variable so it leaves only the value in the last 8 bits, and ignores all the rest of the bits.</a:t>
            </a:r>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r>
              <a:rPr lang="en-IN" dirty="0"/>
              <a:t>Delete third row from the existing array </a:t>
            </a:r>
            <a:r>
              <a:rPr lang="en-IN" dirty="0" err="1"/>
              <a:t>a_ins</a:t>
            </a:r>
            <a:endParaRPr lang="en-IN" dirty="0"/>
          </a:p>
          <a:p>
            <a:r>
              <a:rPr lang="en-IN" dirty="0" err="1"/>
              <a:t>a_del</a:t>
            </a:r>
            <a:r>
              <a:rPr lang="en-IN" dirty="0"/>
              <a:t>=</a:t>
            </a:r>
            <a:r>
              <a:rPr lang="en-IN" dirty="0" err="1"/>
              <a:t>np.delete</a:t>
            </a:r>
            <a:r>
              <a:rPr lang="en-IN" dirty="0"/>
              <a:t>(a_ins,2,axis=0)</a:t>
            </a:r>
            <a:endParaRPr lang="en-IN" dirty="0"/>
          </a:p>
          <a:p>
            <a:r>
              <a:rPr lang="en-IN" dirty="0"/>
              <a:t>Corresponding index is 2.</a:t>
            </a:r>
            <a:endParaRPr lang="en-IN" dirty="0"/>
          </a:p>
          <a:p>
            <a:endParaRPr lang="en-IN" dirty="0"/>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Opening the camera in gray mode</a:t>
            </a:r>
            <a:endParaRPr lang="en-IN" dirty="0"/>
          </a:p>
        </p:txBody>
      </p:sp>
      <p:sp>
        <p:nvSpPr>
          <p:cNvPr id="3" name="Content Placeholder 2"/>
          <p:cNvSpPr>
            <a:spLocks noGrp="1"/>
          </p:cNvSpPr>
          <p:nvPr>
            <p:ph idx="1"/>
          </p:nvPr>
        </p:nvSpPr>
        <p:spPr>
          <a:xfrm>
            <a:off x="457200" y="731838"/>
            <a:ext cx="8229600" cy="5851524"/>
          </a:xfrm>
        </p:spPr>
        <p:txBody>
          <a:bodyPr>
            <a:normAutofit fontScale="85000" lnSpcReduction="20000"/>
          </a:bodyPr>
          <a:lstStyle/>
          <a:p>
            <a:r>
              <a:rPr lang="en-IN" dirty="0"/>
              <a:t>import cv2</a:t>
            </a:r>
            <a:endParaRPr lang="en-IN" dirty="0"/>
          </a:p>
          <a:p>
            <a:endParaRPr lang="en-IN" dirty="0"/>
          </a:p>
          <a:p>
            <a:r>
              <a:rPr lang="en-IN" dirty="0"/>
              <a:t>cap=cv2.VideoCapture(0)</a:t>
            </a:r>
            <a:endParaRPr lang="en-IN" dirty="0"/>
          </a:p>
          <a:p>
            <a:endParaRPr lang="en-IN" dirty="0"/>
          </a:p>
          <a:p>
            <a:r>
              <a:rPr lang="en-IN" dirty="0"/>
              <a:t>while(True):</a:t>
            </a:r>
            <a:endParaRPr lang="en-IN" dirty="0"/>
          </a:p>
          <a:p>
            <a:r>
              <a:rPr lang="en-IN" dirty="0"/>
              <a:t>    </a:t>
            </a:r>
            <a:r>
              <a:rPr lang="en-IN" dirty="0" err="1"/>
              <a:t>ret,frame</a:t>
            </a:r>
            <a:r>
              <a:rPr lang="en-IN" dirty="0"/>
              <a:t>=</a:t>
            </a:r>
            <a:r>
              <a:rPr lang="en-IN" dirty="0" err="1"/>
              <a:t>cap.read</a:t>
            </a:r>
            <a:r>
              <a:rPr lang="en-IN" dirty="0"/>
              <a:t>()</a:t>
            </a:r>
            <a:endParaRPr lang="en-IN" dirty="0"/>
          </a:p>
          <a:p>
            <a:r>
              <a:rPr lang="en-IN" dirty="0"/>
              <a:t>    </a:t>
            </a:r>
            <a:r>
              <a:rPr lang="en-IN" dirty="0" err="1"/>
              <a:t>gray</a:t>
            </a:r>
            <a:r>
              <a:rPr lang="en-IN" dirty="0"/>
              <a:t>=cv2.cvtColor(frame,cv2.COLOR_BGR2GRAY)</a:t>
            </a:r>
            <a:endParaRPr lang="en-IN" dirty="0"/>
          </a:p>
          <a:p>
            <a:r>
              <a:rPr lang="en-IN" dirty="0"/>
              <a:t>    cv2.imshow('frame',</a:t>
            </a:r>
            <a:r>
              <a:rPr lang="en-IN" dirty="0" err="1"/>
              <a:t>gray</a:t>
            </a:r>
            <a:r>
              <a:rPr lang="en-IN" dirty="0"/>
              <a:t>)</a:t>
            </a:r>
            <a:endParaRPr lang="en-IN" dirty="0"/>
          </a:p>
          <a:p>
            <a:endParaRPr lang="en-IN" dirty="0"/>
          </a:p>
          <a:p>
            <a:r>
              <a:rPr lang="en-IN" dirty="0"/>
              <a:t>    if cv2.waitKey(1) &amp; 0xFF == </a:t>
            </a:r>
            <a:r>
              <a:rPr lang="en-IN" dirty="0" err="1"/>
              <a:t>ord</a:t>
            </a:r>
            <a:r>
              <a:rPr lang="en-IN" dirty="0"/>
              <a:t>('q'):</a:t>
            </a:r>
            <a:endParaRPr lang="en-IN" dirty="0"/>
          </a:p>
          <a:p>
            <a:r>
              <a:rPr lang="en-IN" dirty="0"/>
              <a:t>        break</a:t>
            </a:r>
            <a:endParaRPr lang="en-IN" dirty="0"/>
          </a:p>
          <a:p>
            <a:r>
              <a:rPr lang="en-IN" dirty="0" err="1"/>
              <a:t>cap.release</a:t>
            </a:r>
            <a:r>
              <a:rPr lang="en-IN" dirty="0"/>
              <a:t>()</a:t>
            </a:r>
            <a:endParaRPr lang="en-IN" dirty="0"/>
          </a:p>
          <a:p>
            <a:r>
              <a:rPr lang="en-IN" dirty="0"/>
              <a:t>cv2.destroyAllWindows()</a:t>
            </a:r>
            <a:endParaRPr lang="en-IN" dirty="0"/>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Check if the video exists or not </a:t>
            </a:r>
            <a:endParaRPr lang="en-IN" dirty="0"/>
          </a:p>
        </p:txBody>
      </p:sp>
      <p:sp>
        <p:nvSpPr>
          <p:cNvPr id="3" name="Content Placeholder 2"/>
          <p:cNvSpPr>
            <a:spLocks noGrp="1"/>
          </p:cNvSpPr>
          <p:nvPr>
            <p:ph idx="1"/>
          </p:nvPr>
        </p:nvSpPr>
        <p:spPr>
          <a:xfrm>
            <a:off x="457200" y="731838"/>
            <a:ext cx="8229600" cy="5394326"/>
          </a:xfrm>
        </p:spPr>
        <p:txBody>
          <a:bodyPr>
            <a:normAutofit fontScale="85000" lnSpcReduction="10000"/>
          </a:bodyPr>
          <a:lstStyle/>
          <a:p>
            <a:r>
              <a:rPr lang="en-IN" dirty="0"/>
              <a:t>vid=cv2.VideoCapture('C:\\Users\\</a:t>
            </a:r>
            <a:r>
              <a:rPr lang="en-IN" dirty="0" err="1"/>
              <a:t>lenovo</a:t>
            </a:r>
            <a:r>
              <a:rPr lang="en-IN" dirty="0"/>
              <a:t>\\Downloads\\sample.mp4')</a:t>
            </a:r>
            <a:endParaRPr lang="en-IN" dirty="0"/>
          </a:p>
          <a:p>
            <a:r>
              <a:rPr lang="en-IN" dirty="0"/>
              <a:t>print(</a:t>
            </a:r>
            <a:r>
              <a:rPr lang="en-IN" dirty="0" err="1"/>
              <a:t>vid.isOpened</a:t>
            </a:r>
            <a:r>
              <a:rPr lang="en-IN" dirty="0"/>
              <a:t>())</a:t>
            </a:r>
            <a:endParaRPr lang="en-IN" dirty="0"/>
          </a:p>
          <a:p>
            <a:r>
              <a:rPr lang="en-IN" dirty="0"/>
              <a:t>#Checks if the file name provided is correct or not</a:t>
            </a:r>
            <a:endParaRPr lang="en-IN" dirty="0"/>
          </a:p>
          <a:p>
            <a:r>
              <a:rPr lang="en-IN" dirty="0"/>
              <a:t>while(</a:t>
            </a:r>
            <a:r>
              <a:rPr lang="en-IN" dirty="0" err="1"/>
              <a:t>vid.isOpened</a:t>
            </a:r>
            <a:r>
              <a:rPr lang="en-IN" dirty="0"/>
              <a:t>()):</a:t>
            </a:r>
            <a:endParaRPr lang="en-IN" dirty="0"/>
          </a:p>
          <a:p>
            <a:r>
              <a:rPr lang="en-IN" dirty="0"/>
              <a:t>    </a:t>
            </a:r>
            <a:r>
              <a:rPr lang="en-IN" dirty="0" err="1"/>
              <a:t>ret,frame</a:t>
            </a:r>
            <a:r>
              <a:rPr lang="en-IN" dirty="0"/>
              <a:t>=</a:t>
            </a:r>
            <a:r>
              <a:rPr lang="en-IN" dirty="0" err="1"/>
              <a:t>vid.read</a:t>
            </a:r>
            <a:r>
              <a:rPr lang="en-IN" dirty="0"/>
              <a:t>()</a:t>
            </a:r>
            <a:endParaRPr lang="en-IN" dirty="0"/>
          </a:p>
          <a:p>
            <a:r>
              <a:rPr lang="en-IN" dirty="0"/>
              <a:t>    cv2.imshow('</a:t>
            </a:r>
            <a:r>
              <a:rPr lang="en-IN" dirty="0" err="1"/>
              <a:t>frame',frame</a:t>
            </a:r>
            <a:r>
              <a:rPr lang="en-IN" dirty="0"/>
              <a:t>)</a:t>
            </a:r>
            <a:endParaRPr lang="en-IN" dirty="0"/>
          </a:p>
          <a:p>
            <a:endParaRPr lang="en-IN" dirty="0"/>
          </a:p>
          <a:p>
            <a:r>
              <a:rPr lang="en-IN" dirty="0"/>
              <a:t>    if cv2.waitKey(1) &amp; 0xFF == </a:t>
            </a:r>
            <a:r>
              <a:rPr lang="en-IN" dirty="0" err="1"/>
              <a:t>ord</a:t>
            </a:r>
            <a:r>
              <a:rPr lang="en-IN" dirty="0"/>
              <a:t>('q'):</a:t>
            </a:r>
            <a:endParaRPr lang="en-IN" dirty="0"/>
          </a:p>
          <a:p>
            <a:r>
              <a:rPr lang="en-IN" dirty="0"/>
              <a:t>        break</a:t>
            </a:r>
            <a:endParaRPr lang="en-IN" dirty="0"/>
          </a:p>
          <a:p>
            <a:r>
              <a:rPr lang="en-IN" dirty="0" err="1"/>
              <a:t>vid.release</a:t>
            </a:r>
            <a:r>
              <a:rPr lang="en-IN" dirty="0"/>
              <a:t>()</a:t>
            </a:r>
            <a:endParaRPr lang="en-IN" dirty="0"/>
          </a:p>
          <a:p>
            <a:r>
              <a:rPr lang="en-IN" dirty="0"/>
              <a:t>cv2.destroyAllWindows()</a:t>
            </a:r>
            <a:endParaRPr lang="en-IN" dirty="0"/>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Get height and Width of Video</a:t>
            </a:r>
            <a:endParaRPr lang="en-IN" dirty="0"/>
          </a:p>
        </p:txBody>
      </p:sp>
      <p:sp>
        <p:nvSpPr>
          <p:cNvPr id="3" name="Content Placeholder 2"/>
          <p:cNvSpPr>
            <a:spLocks noGrp="1"/>
          </p:cNvSpPr>
          <p:nvPr>
            <p:ph idx="1"/>
          </p:nvPr>
        </p:nvSpPr>
        <p:spPr>
          <a:xfrm>
            <a:off x="457200" y="980728"/>
            <a:ext cx="8229600" cy="5145435"/>
          </a:xfrm>
        </p:spPr>
        <p:txBody>
          <a:bodyPr/>
          <a:lstStyle/>
          <a:p>
            <a:pPr marL="0" indent="0">
              <a:buNone/>
            </a:pPr>
            <a:r>
              <a:rPr lang="en-IN" dirty="0"/>
              <a:t>print(</a:t>
            </a:r>
            <a:r>
              <a:rPr lang="en-IN" dirty="0" err="1"/>
              <a:t>vid.get</a:t>
            </a:r>
            <a:r>
              <a:rPr lang="en-IN" dirty="0"/>
              <a:t>(cv2.CAP_PROP_FRAME_WIDTH))</a:t>
            </a:r>
            <a:endParaRPr lang="en-IN" dirty="0"/>
          </a:p>
          <a:p>
            <a:pPr marL="0" indent="0">
              <a:buNone/>
            </a:pPr>
            <a:r>
              <a:rPr lang="en-IN" dirty="0"/>
              <a:t>print(</a:t>
            </a:r>
            <a:r>
              <a:rPr lang="en-IN" dirty="0" err="1"/>
              <a:t>vid.get</a:t>
            </a:r>
            <a:r>
              <a:rPr lang="en-IN" dirty="0"/>
              <a:t>(cv2.CAP_PROP_FRAME_HEIGHT))</a:t>
            </a:r>
            <a:endParaRPr lang="en-IN"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Writing a Video</a:t>
            </a:r>
            <a:endParaRPr lang="en-IN" dirty="0"/>
          </a:p>
        </p:txBody>
      </p:sp>
      <p:sp>
        <p:nvSpPr>
          <p:cNvPr id="3" name="Content Placeholder 2"/>
          <p:cNvSpPr>
            <a:spLocks noGrp="1"/>
          </p:cNvSpPr>
          <p:nvPr>
            <p:ph idx="1"/>
          </p:nvPr>
        </p:nvSpPr>
        <p:spPr>
          <a:xfrm>
            <a:off x="457200" y="1052736"/>
            <a:ext cx="8229600" cy="5073427"/>
          </a:xfrm>
        </p:spPr>
        <p:txBody>
          <a:bodyPr>
            <a:normAutofit fontScale="92500" lnSpcReduction="20000"/>
          </a:bodyPr>
          <a:lstStyle/>
          <a:p>
            <a:r>
              <a:rPr lang="en-IN" sz="1800" dirty="0"/>
              <a:t>import cv2</a:t>
            </a:r>
            <a:endParaRPr lang="en-IN" sz="1800" dirty="0"/>
          </a:p>
          <a:p>
            <a:endParaRPr lang="en-IN" sz="1800" dirty="0"/>
          </a:p>
          <a:p>
            <a:r>
              <a:rPr lang="en-IN" sz="1800" dirty="0"/>
              <a:t>vid=cv2.VideoCapture('C:\\Users\\</a:t>
            </a:r>
            <a:r>
              <a:rPr lang="en-IN" sz="1800" dirty="0" err="1"/>
              <a:t>lenovo</a:t>
            </a:r>
            <a:r>
              <a:rPr lang="en-IN" sz="1800" dirty="0"/>
              <a:t>\\Downloads\\sample.mp4')</a:t>
            </a:r>
            <a:endParaRPr lang="en-IN" sz="1800" dirty="0"/>
          </a:p>
          <a:p>
            <a:r>
              <a:rPr lang="en-IN" sz="1800" dirty="0" err="1"/>
              <a:t>fourcc</a:t>
            </a:r>
            <a:r>
              <a:rPr lang="en-IN" sz="1800" dirty="0"/>
              <a:t>=cv2.VideoWriter_fourcc(*'MJPG')</a:t>
            </a:r>
            <a:endParaRPr lang="en-IN" sz="1800" dirty="0"/>
          </a:p>
          <a:p>
            <a:r>
              <a:rPr lang="en-IN" sz="1800" dirty="0"/>
              <a:t>out=cv2.VideoWriter('output.mp4',fourcc,20.0,(640,480))</a:t>
            </a:r>
            <a:endParaRPr lang="en-IN" sz="1800" dirty="0"/>
          </a:p>
          <a:p>
            <a:r>
              <a:rPr lang="en-IN" sz="1800" dirty="0"/>
              <a:t>while(</a:t>
            </a:r>
            <a:r>
              <a:rPr lang="en-IN" sz="1800" dirty="0" err="1"/>
              <a:t>vid.isOpened</a:t>
            </a:r>
            <a:r>
              <a:rPr lang="en-IN" sz="1800" dirty="0"/>
              <a:t>()):</a:t>
            </a:r>
            <a:endParaRPr lang="en-IN" sz="1800" dirty="0"/>
          </a:p>
          <a:p>
            <a:r>
              <a:rPr lang="en-IN" sz="1800" dirty="0"/>
              <a:t>    </a:t>
            </a:r>
            <a:r>
              <a:rPr lang="en-IN" sz="1800" dirty="0" err="1"/>
              <a:t>ret,frame</a:t>
            </a:r>
            <a:r>
              <a:rPr lang="en-IN" sz="1800" dirty="0"/>
              <a:t>=</a:t>
            </a:r>
            <a:r>
              <a:rPr lang="en-IN" sz="1800" dirty="0" err="1"/>
              <a:t>vid.read</a:t>
            </a:r>
            <a:r>
              <a:rPr lang="en-IN" sz="1800" dirty="0"/>
              <a:t>()</a:t>
            </a:r>
            <a:endParaRPr lang="en-IN" sz="1800" dirty="0"/>
          </a:p>
          <a:p>
            <a:r>
              <a:rPr lang="en-IN" sz="1800" dirty="0"/>
              <a:t>    if ret == True:</a:t>
            </a:r>
            <a:endParaRPr lang="en-IN" sz="1800" dirty="0"/>
          </a:p>
          <a:p>
            <a:endParaRPr lang="en-IN" sz="1800" dirty="0"/>
          </a:p>
          <a:p>
            <a:r>
              <a:rPr lang="en-IN" sz="1800" dirty="0"/>
              <a:t>        </a:t>
            </a:r>
            <a:r>
              <a:rPr lang="en-IN" sz="1800" dirty="0" err="1"/>
              <a:t>out.write</a:t>
            </a:r>
            <a:r>
              <a:rPr lang="en-IN" sz="1800" dirty="0"/>
              <a:t>(frame)</a:t>
            </a:r>
            <a:endParaRPr lang="en-IN" sz="1800" dirty="0"/>
          </a:p>
          <a:p>
            <a:r>
              <a:rPr lang="en-IN" sz="1800" dirty="0"/>
              <a:t>        cv2.imshow('</a:t>
            </a:r>
            <a:r>
              <a:rPr lang="en-IN" sz="1800" dirty="0" err="1"/>
              <a:t>frame',frame</a:t>
            </a:r>
            <a:r>
              <a:rPr lang="en-IN" sz="1800" dirty="0"/>
              <a:t>)</a:t>
            </a:r>
            <a:endParaRPr lang="en-IN" sz="1800" dirty="0"/>
          </a:p>
          <a:p>
            <a:endParaRPr lang="en-IN" sz="1800" dirty="0"/>
          </a:p>
          <a:p>
            <a:r>
              <a:rPr lang="en-IN" sz="1800" dirty="0"/>
              <a:t>        if cv2.waitKey(1) &amp; 0xFF == </a:t>
            </a:r>
            <a:r>
              <a:rPr lang="en-IN" sz="1800" dirty="0" err="1"/>
              <a:t>ord</a:t>
            </a:r>
            <a:r>
              <a:rPr lang="en-IN" sz="1800" dirty="0"/>
              <a:t>('q'):</a:t>
            </a:r>
            <a:endParaRPr lang="en-IN" sz="1800" dirty="0"/>
          </a:p>
          <a:p>
            <a:r>
              <a:rPr lang="en-IN" sz="1800" dirty="0"/>
              <a:t>            break</a:t>
            </a:r>
            <a:endParaRPr lang="en-IN" sz="1800" dirty="0"/>
          </a:p>
          <a:p>
            <a:r>
              <a:rPr lang="en-IN" sz="1800" dirty="0"/>
              <a:t>    else:</a:t>
            </a:r>
            <a:endParaRPr lang="en-IN" sz="1800" dirty="0"/>
          </a:p>
          <a:p>
            <a:r>
              <a:rPr lang="en-IN" sz="1800" dirty="0"/>
              <a:t>        break</a:t>
            </a:r>
            <a:endParaRPr lang="en-IN" sz="1800" dirty="0"/>
          </a:p>
          <a:p>
            <a:r>
              <a:rPr lang="en-IN" sz="1800" dirty="0" err="1"/>
              <a:t>vid.release</a:t>
            </a:r>
            <a:r>
              <a:rPr lang="en-IN" sz="1800" dirty="0"/>
              <a:t>()</a:t>
            </a:r>
            <a:endParaRPr lang="en-IN" sz="1800" dirty="0"/>
          </a:p>
          <a:p>
            <a:r>
              <a:rPr lang="en-IN" sz="1800" dirty="0" err="1"/>
              <a:t>out.release</a:t>
            </a:r>
            <a:r>
              <a:rPr lang="en-IN" sz="1800" dirty="0"/>
              <a:t>()</a:t>
            </a:r>
            <a:endParaRPr lang="en-IN" sz="1800" dirty="0"/>
          </a:p>
          <a:p>
            <a:r>
              <a:rPr lang="en-IN" sz="1800" dirty="0"/>
              <a:t>cv2.destroyAllWindows()</a:t>
            </a:r>
            <a:endParaRPr lang="en-IN" sz="1800" dirty="0"/>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dirty="0"/>
              <a:t>Drawing Geometric Shapes</a:t>
            </a:r>
            <a:endParaRPr lang="en-IN" dirty="0"/>
          </a:p>
        </p:txBody>
      </p:sp>
      <p:sp>
        <p:nvSpPr>
          <p:cNvPr id="3" name="Content Placeholder 2"/>
          <p:cNvSpPr>
            <a:spLocks noGrp="1"/>
          </p:cNvSpPr>
          <p:nvPr>
            <p:ph idx="1"/>
          </p:nvPr>
        </p:nvSpPr>
        <p:spPr>
          <a:xfrm>
            <a:off x="457200" y="764704"/>
            <a:ext cx="8229600" cy="5818658"/>
          </a:xfrm>
        </p:spPr>
        <p:txBody>
          <a:bodyPr/>
          <a:lstStyle/>
          <a:p>
            <a:r>
              <a:rPr lang="en-IN" sz="1800" dirty="0"/>
              <a:t>import cv2</a:t>
            </a:r>
            <a:endParaRPr lang="en-IN" sz="1800" dirty="0"/>
          </a:p>
          <a:p>
            <a:endParaRPr lang="en-IN" sz="1800" dirty="0"/>
          </a:p>
          <a:p>
            <a:r>
              <a:rPr lang="en-IN" sz="1800" dirty="0" err="1"/>
              <a:t>img</a:t>
            </a:r>
            <a:r>
              <a:rPr lang="en-IN" sz="1800" dirty="0"/>
              <a:t>=cv2.imread("C:\\Users\\Lenovo\\OneDrive\\Documents\\opencv-master\\samples\\data\\lena.jpg",0)</a:t>
            </a:r>
            <a:endParaRPr lang="en-IN" sz="1800" dirty="0"/>
          </a:p>
          <a:p>
            <a:r>
              <a:rPr lang="en-IN" sz="1800" dirty="0" err="1"/>
              <a:t>img</a:t>
            </a:r>
            <a:r>
              <a:rPr lang="en-IN" sz="1800" dirty="0"/>
              <a:t>=cv2.line(</a:t>
            </a:r>
            <a:r>
              <a:rPr lang="en-IN" sz="1800" dirty="0" err="1"/>
              <a:t>img</a:t>
            </a:r>
            <a:r>
              <a:rPr lang="en-IN" sz="1800" dirty="0"/>
              <a:t>,(0,0),(255,255),(0,255,0),10)</a:t>
            </a:r>
            <a:endParaRPr lang="en-IN" sz="1800" dirty="0"/>
          </a:p>
          <a:p>
            <a:r>
              <a:rPr lang="en-IN" sz="1800" dirty="0" err="1"/>
              <a:t>img</a:t>
            </a:r>
            <a:r>
              <a:rPr lang="en-IN" sz="1800" dirty="0"/>
              <a:t>=cv2.arrowedLine(</a:t>
            </a:r>
            <a:r>
              <a:rPr lang="en-IN" sz="1800" dirty="0" err="1"/>
              <a:t>img</a:t>
            </a:r>
            <a:r>
              <a:rPr lang="en-IN" sz="1800" dirty="0"/>
              <a:t>,(0,255),(255,255),(255,0,0),5)</a:t>
            </a:r>
            <a:endParaRPr lang="en-IN" sz="1800" dirty="0"/>
          </a:p>
          <a:p>
            <a:r>
              <a:rPr lang="en-IN" sz="1800" dirty="0" err="1"/>
              <a:t>img</a:t>
            </a:r>
            <a:r>
              <a:rPr lang="en-IN" sz="1800" dirty="0"/>
              <a:t>=cv2.rectangle(</a:t>
            </a:r>
            <a:r>
              <a:rPr lang="en-IN" sz="1800" dirty="0" err="1"/>
              <a:t>img</a:t>
            </a:r>
            <a:r>
              <a:rPr lang="en-IN" sz="1800" dirty="0"/>
              <a:t>,(384,0),(510,128),(0,0,255),6)</a:t>
            </a:r>
            <a:endParaRPr lang="en-IN" sz="1800" dirty="0"/>
          </a:p>
          <a:p>
            <a:r>
              <a:rPr lang="en-IN" sz="1800" dirty="0" err="1"/>
              <a:t>img</a:t>
            </a:r>
            <a:r>
              <a:rPr lang="en-IN" sz="1800" dirty="0"/>
              <a:t>=cv2.rectangle(</a:t>
            </a:r>
            <a:r>
              <a:rPr lang="en-IN" sz="1800" dirty="0" err="1"/>
              <a:t>img</a:t>
            </a:r>
            <a:r>
              <a:rPr lang="en-IN" sz="1800" dirty="0"/>
              <a:t>,(384,0),(510,128),(0,0,255),-1)</a:t>
            </a:r>
            <a:endParaRPr lang="en-IN" sz="1800" dirty="0"/>
          </a:p>
          <a:p>
            <a:r>
              <a:rPr lang="en-IN" sz="1800" dirty="0" err="1"/>
              <a:t>img</a:t>
            </a:r>
            <a:r>
              <a:rPr lang="en-IN" sz="1800" dirty="0"/>
              <a:t>=cv2.circle(</a:t>
            </a:r>
            <a:r>
              <a:rPr lang="en-IN" sz="1800" dirty="0" err="1"/>
              <a:t>img</a:t>
            </a:r>
            <a:r>
              <a:rPr lang="en-IN" sz="1800" dirty="0"/>
              <a:t>,(447,63),63,(0,255,0),-1)</a:t>
            </a:r>
            <a:endParaRPr lang="en-IN" sz="1800" dirty="0"/>
          </a:p>
          <a:p>
            <a:r>
              <a:rPr lang="en-IN" sz="1800" dirty="0"/>
              <a:t>font=cv2.FONT_HERSHEY_SIMPLEX</a:t>
            </a:r>
            <a:endParaRPr lang="en-IN" sz="1800" dirty="0"/>
          </a:p>
          <a:p>
            <a:r>
              <a:rPr lang="en-IN" sz="1800" dirty="0" err="1"/>
              <a:t>img</a:t>
            </a:r>
            <a:r>
              <a:rPr lang="en-IN" sz="1800" dirty="0"/>
              <a:t>=cv2.putText(</a:t>
            </a:r>
            <a:r>
              <a:rPr lang="en-IN" sz="1800" dirty="0" err="1"/>
              <a:t>img</a:t>
            </a:r>
            <a:r>
              <a:rPr lang="en-IN" sz="1800" dirty="0"/>
              <a:t>,'</a:t>
            </a:r>
            <a:r>
              <a:rPr lang="en-IN" sz="1800" dirty="0" err="1"/>
              <a:t>OpenCv</a:t>
            </a:r>
            <a:r>
              <a:rPr lang="en-IN" sz="1800" dirty="0"/>
              <a:t>',(10,500),font,4,(255,255,255),10,cv2.LINE_AA)</a:t>
            </a:r>
            <a:endParaRPr lang="en-IN" sz="1800" dirty="0"/>
          </a:p>
          <a:p>
            <a:endParaRPr lang="en-IN" sz="1800" dirty="0"/>
          </a:p>
          <a:p>
            <a:r>
              <a:rPr lang="en-IN" sz="1800" dirty="0"/>
              <a:t>cv2.imshow('image',</a:t>
            </a:r>
            <a:r>
              <a:rPr lang="en-IN" sz="1800" dirty="0" err="1"/>
              <a:t>img</a:t>
            </a:r>
            <a:r>
              <a:rPr lang="en-IN" sz="1800" dirty="0"/>
              <a:t>)</a:t>
            </a:r>
            <a:endParaRPr lang="en-IN" sz="1800" dirty="0"/>
          </a:p>
          <a:p>
            <a:r>
              <a:rPr lang="en-IN" sz="1800" dirty="0"/>
              <a:t>cv2.waitKey(0)</a:t>
            </a:r>
            <a:endParaRPr lang="en-IN" sz="1800" dirty="0"/>
          </a:p>
          <a:p>
            <a:r>
              <a:rPr lang="en-IN" sz="1800" dirty="0"/>
              <a:t>cv2.destroyAllWindows()</a:t>
            </a:r>
            <a:endParaRPr lang="en-IN" sz="1800" dirty="0"/>
          </a:p>
          <a:p>
            <a:endParaRPr lang="en-IN" dirty="0"/>
          </a:p>
          <a:p>
            <a:endParaRPr lang="en-IN" dirty="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Drawing image using </a:t>
            </a:r>
            <a:r>
              <a:rPr lang="en-US" dirty="0" err="1"/>
              <a:t>numpy</a:t>
            </a:r>
            <a:endParaRPr lang="en-IN" dirty="0"/>
          </a:p>
        </p:txBody>
      </p:sp>
      <p:sp>
        <p:nvSpPr>
          <p:cNvPr id="3" name="Content Placeholder 2"/>
          <p:cNvSpPr>
            <a:spLocks noGrp="1"/>
          </p:cNvSpPr>
          <p:nvPr>
            <p:ph idx="1"/>
          </p:nvPr>
        </p:nvSpPr>
        <p:spPr>
          <a:xfrm>
            <a:off x="323528" y="731838"/>
            <a:ext cx="8733656" cy="6009530"/>
          </a:xfrm>
        </p:spPr>
        <p:txBody>
          <a:bodyPr/>
          <a:lstStyle/>
          <a:p>
            <a:r>
              <a:rPr lang="pt-BR"/>
              <a:t>img=np.zeros([512,512,3],np.uint8)</a:t>
            </a:r>
            <a:endParaRPr lang="en-IN"/>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Displaying Date and Time</a:t>
            </a:r>
            <a:endParaRPr lang="en-IN" dirty="0"/>
          </a:p>
        </p:txBody>
      </p:sp>
      <p:sp>
        <p:nvSpPr>
          <p:cNvPr id="3" name="Content Placeholder 2"/>
          <p:cNvSpPr>
            <a:spLocks noGrp="1"/>
          </p:cNvSpPr>
          <p:nvPr>
            <p:ph idx="1"/>
          </p:nvPr>
        </p:nvSpPr>
        <p:spPr>
          <a:xfrm>
            <a:off x="457200" y="731838"/>
            <a:ext cx="8229600" cy="6126162"/>
          </a:xfrm>
        </p:spPr>
        <p:txBody>
          <a:bodyPr>
            <a:normAutofit fontScale="62500" lnSpcReduction="20000"/>
          </a:bodyPr>
          <a:lstStyle/>
          <a:p>
            <a:r>
              <a:rPr lang="en-IN" dirty="0"/>
              <a:t>import cv2</a:t>
            </a:r>
            <a:endParaRPr lang="en-IN" dirty="0"/>
          </a:p>
          <a:p>
            <a:r>
              <a:rPr lang="en-IN" dirty="0"/>
              <a:t>import datetime</a:t>
            </a:r>
            <a:endParaRPr lang="en-IN" dirty="0"/>
          </a:p>
          <a:p>
            <a:endParaRPr lang="en-IN" dirty="0"/>
          </a:p>
          <a:p>
            <a:r>
              <a:rPr lang="en-IN" dirty="0"/>
              <a:t>cap=cv2.VideoCapture("C:\\Users\\lenovo\\Downloads\\sample.mp4")</a:t>
            </a:r>
            <a:endParaRPr lang="en-IN" dirty="0"/>
          </a:p>
          <a:p>
            <a:endParaRPr lang="en-IN" dirty="0"/>
          </a:p>
          <a:p>
            <a:r>
              <a:rPr lang="en-IN" dirty="0"/>
              <a:t>while(</a:t>
            </a:r>
            <a:r>
              <a:rPr lang="en-IN" dirty="0" err="1"/>
              <a:t>cap.isOpened</a:t>
            </a:r>
            <a:r>
              <a:rPr lang="en-IN" dirty="0"/>
              <a:t>()):</a:t>
            </a:r>
            <a:endParaRPr lang="en-IN" dirty="0"/>
          </a:p>
          <a:p>
            <a:r>
              <a:rPr lang="en-IN" dirty="0"/>
              <a:t>    </a:t>
            </a:r>
            <a:r>
              <a:rPr lang="en-IN" dirty="0" err="1"/>
              <a:t>ret,frame</a:t>
            </a:r>
            <a:r>
              <a:rPr lang="en-IN" dirty="0"/>
              <a:t>=</a:t>
            </a:r>
            <a:r>
              <a:rPr lang="en-IN" dirty="0" err="1"/>
              <a:t>cap.read</a:t>
            </a:r>
            <a:r>
              <a:rPr lang="en-IN" dirty="0"/>
              <a:t>()</a:t>
            </a:r>
            <a:endParaRPr lang="en-IN" dirty="0"/>
          </a:p>
          <a:p>
            <a:r>
              <a:rPr lang="en-IN" dirty="0"/>
              <a:t>    if ret==True:</a:t>
            </a:r>
            <a:endParaRPr lang="en-IN" dirty="0"/>
          </a:p>
          <a:p>
            <a:r>
              <a:rPr lang="en-IN" dirty="0"/>
              <a:t>        font=cv2.FONT_HERSHEY_SIMPLEX</a:t>
            </a:r>
            <a:endParaRPr lang="en-IN" dirty="0"/>
          </a:p>
          <a:p>
            <a:r>
              <a:rPr lang="en-IN" dirty="0"/>
              <a:t>        </a:t>
            </a:r>
            <a:r>
              <a:rPr lang="en-IN" dirty="0" err="1"/>
              <a:t>datet</a:t>
            </a:r>
            <a:r>
              <a:rPr lang="en-IN" dirty="0"/>
              <a:t>=str(</a:t>
            </a:r>
            <a:r>
              <a:rPr lang="en-IN" dirty="0" err="1"/>
              <a:t>datetime.datetime.now</a:t>
            </a:r>
            <a:r>
              <a:rPr lang="en-IN" dirty="0"/>
              <a:t>())</a:t>
            </a:r>
            <a:endParaRPr lang="en-IN" dirty="0"/>
          </a:p>
          <a:p>
            <a:r>
              <a:rPr lang="en-IN" dirty="0"/>
              <a:t>        frame=cv2.putText(</a:t>
            </a:r>
            <a:r>
              <a:rPr lang="en-IN" dirty="0" err="1"/>
              <a:t>frame,datet</a:t>
            </a:r>
            <a:r>
              <a:rPr lang="en-IN" dirty="0"/>
              <a:t>,(10,50),font,1,(255,255,255),10)</a:t>
            </a:r>
            <a:endParaRPr lang="en-IN" dirty="0"/>
          </a:p>
          <a:p>
            <a:endParaRPr lang="en-IN" dirty="0"/>
          </a:p>
          <a:p>
            <a:r>
              <a:rPr lang="en-IN" dirty="0"/>
              <a:t>        cv2.imshow('</a:t>
            </a:r>
            <a:r>
              <a:rPr lang="en-IN" dirty="0" err="1"/>
              <a:t>frame',frame</a:t>
            </a:r>
            <a:r>
              <a:rPr lang="en-IN" dirty="0"/>
              <a:t>)</a:t>
            </a:r>
            <a:endParaRPr lang="en-IN" dirty="0"/>
          </a:p>
          <a:p>
            <a:r>
              <a:rPr lang="en-IN" dirty="0"/>
              <a:t>        if cv2.waitKey(1) &amp; 0xFF == </a:t>
            </a:r>
            <a:r>
              <a:rPr lang="en-IN" dirty="0" err="1"/>
              <a:t>ord</a:t>
            </a:r>
            <a:r>
              <a:rPr lang="en-IN" dirty="0"/>
              <a:t>('q'):</a:t>
            </a:r>
            <a:endParaRPr lang="en-IN" dirty="0"/>
          </a:p>
          <a:p>
            <a:r>
              <a:rPr lang="en-IN" dirty="0"/>
              <a:t>            break</a:t>
            </a:r>
            <a:endParaRPr lang="en-IN" dirty="0"/>
          </a:p>
          <a:p>
            <a:endParaRPr lang="en-IN" dirty="0"/>
          </a:p>
          <a:p>
            <a:r>
              <a:rPr lang="en-IN" dirty="0" err="1"/>
              <a:t>cap.release</a:t>
            </a:r>
            <a:r>
              <a:rPr lang="en-IN" dirty="0"/>
              <a:t>()</a:t>
            </a:r>
            <a:endParaRPr lang="en-IN" dirty="0"/>
          </a:p>
          <a:p>
            <a:r>
              <a:rPr lang="en-IN" dirty="0"/>
              <a:t>cv2.destroyAllWindows()</a:t>
            </a:r>
            <a:endParaRPr lang="en-IN" dirty="0"/>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a:t>Handle Mouse Events</a:t>
            </a:r>
            <a:endParaRPr lang="en-IN" dirty="0"/>
          </a:p>
        </p:txBody>
      </p:sp>
      <p:sp>
        <p:nvSpPr>
          <p:cNvPr id="3" name="Content Placeholder 2"/>
          <p:cNvSpPr>
            <a:spLocks noGrp="1"/>
          </p:cNvSpPr>
          <p:nvPr>
            <p:ph idx="1"/>
          </p:nvPr>
        </p:nvSpPr>
        <p:spPr>
          <a:xfrm>
            <a:off x="457200" y="1052736"/>
            <a:ext cx="8229600" cy="5400600"/>
          </a:xfrm>
        </p:spPr>
        <p:txBody>
          <a:bodyPr/>
          <a:lstStyle/>
          <a:p>
            <a:r>
              <a:rPr lang="en-US" dirty="0"/>
              <a:t>import cv2</a:t>
            </a:r>
            <a:endParaRPr lang="en-US" dirty="0"/>
          </a:p>
          <a:p>
            <a:r>
              <a:rPr lang="en-US" dirty="0"/>
              <a:t>import </a:t>
            </a:r>
            <a:r>
              <a:rPr lang="en-US" dirty="0" err="1"/>
              <a:t>numpy</a:t>
            </a:r>
            <a:r>
              <a:rPr lang="en-US" dirty="0"/>
              <a:t> as np</a:t>
            </a:r>
            <a:endParaRPr lang="en-US" dirty="0"/>
          </a:p>
          <a:p>
            <a:endParaRPr lang="en-US" dirty="0"/>
          </a:p>
          <a:p>
            <a:r>
              <a:rPr lang="en-US" dirty="0"/>
              <a:t>events=[</a:t>
            </a:r>
            <a:r>
              <a:rPr lang="en-US" dirty="0" err="1"/>
              <a:t>i</a:t>
            </a:r>
            <a:r>
              <a:rPr lang="en-US" dirty="0"/>
              <a:t> for </a:t>
            </a:r>
            <a:r>
              <a:rPr lang="en-US" dirty="0" err="1"/>
              <a:t>i</a:t>
            </a:r>
            <a:r>
              <a:rPr lang="en-US" dirty="0"/>
              <a:t> in </a:t>
            </a:r>
            <a:r>
              <a:rPr lang="en-US" dirty="0" err="1"/>
              <a:t>dir</a:t>
            </a:r>
            <a:r>
              <a:rPr lang="en-US" dirty="0"/>
              <a:t>(cv2) if 'EVENT' in </a:t>
            </a:r>
            <a:r>
              <a:rPr lang="en-US" dirty="0" err="1"/>
              <a:t>i</a:t>
            </a:r>
            <a:r>
              <a:rPr lang="en-US" dirty="0"/>
              <a:t>]</a:t>
            </a:r>
            <a:endParaRPr lang="en-US" dirty="0"/>
          </a:p>
          <a:p>
            <a:r>
              <a:rPr lang="en-US" dirty="0"/>
              <a:t>print(events)</a:t>
            </a:r>
            <a:endParaRPr lang="en-IN" dirty="0"/>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6336704"/>
          </a:xfrm>
        </p:spPr>
        <p:txBody>
          <a:bodyPr>
            <a:normAutofit fontScale="85000" lnSpcReduction="20000"/>
          </a:bodyPr>
          <a:lstStyle/>
          <a:p>
            <a:r>
              <a:rPr lang="en-IN" dirty="0"/>
              <a:t>def </a:t>
            </a:r>
            <a:r>
              <a:rPr lang="en-IN" dirty="0" err="1"/>
              <a:t>click_event</a:t>
            </a:r>
            <a:r>
              <a:rPr lang="en-IN" dirty="0"/>
              <a:t>(</a:t>
            </a:r>
            <a:r>
              <a:rPr lang="en-IN" dirty="0" err="1"/>
              <a:t>event,x,y,flags,param</a:t>
            </a:r>
            <a:r>
              <a:rPr lang="en-IN" dirty="0"/>
              <a:t>):</a:t>
            </a:r>
            <a:endParaRPr lang="en-IN" dirty="0"/>
          </a:p>
          <a:p>
            <a:r>
              <a:rPr lang="en-IN" dirty="0"/>
              <a:t>    if event==cv2.EVENT_LBUTTONDOWN:</a:t>
            </a:r>
            <a:endParaRPr lang="en-IN" dirty="0"/>
          </a:p>
          <a:p>
            <a:r>
              <a:rPr lang="en-IN" dirty="0"/>
              <a:t>        print(x,' ',y)</a:t>
            </a:r>
            <a:endParaRPr lang="en-IN" dirty="0"/>
          </a:p>
          <a:p>
            <a:r>
              <a:rPr lang="en-IN" dirty="0"/>
              <a:t>        font=cv2.FONT_HERSHEY_SIMPLEX</a:t>
            </a:r>
            <a:endParaRPr lang="en-IN" dirty="0"/>
          </a:p>
          <a:p>
            <a:r>
              <a:rPr lang="en-IN" dirty="0"/>
              <a:t>        </a:t>
            </a:r>
            <a:r>
              <a:rPr lang="en-IN" dirty="0" err="1"/>
              <a:t>strXY</a:t>
            </a:r>
            <a:r>
              <a:rPr lang="en-IN" dirty="0"/>
              <a:t>=str(x)+','+str(y)</a:t>
            </a:r>
            <a:endParaRPr lang="en-IN" dirty="0"/>
          </a:p>
          <a:p>
            <a:r>
              <a:rPr lang="en-IN" dirty="0"/>
              <a:t>        cv2.putText(</a:t>
            </a:r>
            <a:r>
              <a:rPr lang="en-IN" dirty="0" err="1"/>
              <a:t>img,strXY</a:t>
            </a:r>
            <a:r>
              <a:rPr lang="en-IN" dirty="0"/>
              <a:t>,(</a:t>
            </a:r>
            <a:r>
              <a:rPr lang="en-IN" dirty="0" err="1"/>
              <a:t>x,y</a:t>
            </a:r>
            <a:r>
              <a:rPr lang="en-IN" dirty="0"/>
              <a:t>),font,1,(255,255,0),2)</a:t>
            </a:r>
            <a:endParaRPr lang="en-IN" dirty="0"/>
          </a:p>
          <a:p>
            <a:r>
              <a:rPr lang="en-IN" dirty="0"/>
              <a:t>        cv2.imshow('image',</a:t>
            </a:r>
            <a:r>
              <a:rPr lang="en-IN" dirty="0" err="1"/>
              <a:t>img</a:t>
            </a:r>
            <a:r>
              <a:rPr lang="en-IN" dirty="0"/>
              <a:t>)</a:t>
            </a:r>
            <a:endParaRPr lang="en-IN" dirty="0"/>
          </a:p>
          <a:p>
            <a:endParaRPr lang="en-IN" dirty="0"/>
          </a:p>
          <a:p>
            <a:r>
              <a:rPr lang="en-IN" dirty="0" err="1"/>
              <a:t>img</a:t>
            </a:r>
            <a:r>
              <a:rPr lang="en-IN" dirty="0"/>
              <a:t>=</a:t>
            </a:r>
            <a:r>
              <a:rPr lang="en-IN" dirty="0" err="1"/>
              <a:t>np.zeros</a:t>
            </a:r>
            <a:r>
              <a:rPr lang="en-IN" dirty="0"/>
              <a:t>((512,512,3),np.uint8)</a:t>
            </a:r>
            <a:endParaRPr lang="en-IN" dirty="0"/>
          </a:p>
          <a:p>
            <a:r>
              <a:rPr lang="en-IN" dirty="0"/>
              <a:t>cv2.imshow('image',</a:t>
            </a:r>
            <a:r>
              <a:rPr lang="en-IN" dirty="0" err="1"/>
              <a:t>img</a:t>
            </a:r>
            <a:r>
              <a:rPr lang="en-IN" dirty="0"/>
              <a:t>)</a:t>
            </a:r>
            <a:endParaRPr lang="en-IN" dirty="0"/>
          </a:p>
          <a:p>
            <a:endParaRPr lang="en-IN" dirty="0"/>
          </a:p>
          <a:p>
            <a:r>
              <a:rPr lang="en-IN" dirty="0"/>
              <a:t>cv2.setMouseCallback('image',</a:t>
            </a:r>
            <a:r>
              <a:rPr lang="en-IN" dirty="0" err="1"/>
              <a:t>click_event</a:t>
            </a:r>
            <a:r>
              <a:rPr lang="en-IN" dirty="0"/>
              <a:t>)</a:t>
            </a:r>
            <a:endParaRPr lang="en-IN" dirty="0"/>
          </a:p>
          <a:p>
            <a:r>
              <a:rPr lang="en-IN" dirty="0"/>
              <a:t>cv2.waitKey(0)</a:t>
            </a:r>
            <a:endParaRPr lang="en-IN" dirty="0"/>
          </a:p>
          <a:p>
            <a:r>
              <a:rPr lang="en-IN"/>
              <a:t>cv2.destroyAllWindows()</a:t>
            </a:r>
            <a:endParaRPr lang="en-IN"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Bind Trackbar in </a:t>
            </a:r>
            <a:r>
              <a:rPr lang="en-US" dirty="0" err="1"/>
              <a:t>OpenCv</a:t>
            </a:r>
            <a:endParaRPr lang="en-IN" dirty="0"/>
          </a:p>
        </p:txBody>
      </p:sp>
      <p:sp>
        <p:nvSpPr>
          <p:cNvPr id="3" name="Content Placeholder 2"/>
          <p:cNvSpPr>
            <a:spLocks noGrp="1"/>
          </p:cNvSpPr>
          <p:nvPr>
            <p:ph idx="1"/>
          </p:nvPr>
        </p:nvSpPr>
        <p:spPr>
          <a:xfrm>
            <a:off x="457200" y="1052736"/>
            <a:ext cx="8229600" cy="5073427"/>
          </a:xfrm>
        </p:spPr>
        <p:txBody>
          <a:bodyPr>
            <a:normAutofit fontScale="47500" lnSpcReduction="20000"/>
          </a:bodyPr>
          <a:lstStyle/>
          <a:p>
            <a:r>
              <a:rPr lang="en-IN" dirty="0"/>
              <a:t>def nothing(x):#x is the value of current position of trackbar</a:t>
            </a:r>
            <a:endParaRPr lang="en-IN" dirty="0"/>
          </a:p>
          <a:p>
            <a:r>
              <a:rPr lang="en-IN" dirty="0"/>
              <a:t>    print(x)</a:t>
            </a:r>
            <a:endParaRPr lang="en-IN" dirty="0"/>
          </a:p>
          <a:p>
            <a:r>
              <a:rPr lang="en-IN" dirty="0"/>
              <a:t>    </a:t>
            </a:r>
            <a:endParaRPr lang="en-IN" dirty="0"/>
          </a:p>
          <a:p>
            <a:r>
              <a:rPr lang="en-IN" dirty="0" err="1"/>
              <a:t>img</a:t>
            </a:r>
            <a:r>
              <a:rPr lang="en-IN" dirty="0"/>
              <a:t>=</a:t>
            </a:r>
            <a:r>
              <a:rPr lang="en-IN" dirty="0" err="1"/>
              <a:t>np.zeros</a:t>
            </a:r>
            <a:r>
              <a:rPr lang="en-IN" dirty="0"/>
              <a:t>((300,512,3),np.uint8)</a:t>
            </a:r>
            <a:endParaRPr lang="en-IN" dirty="0"/>
          </a:p>
          <a:p>
            <a:r>
              <a:rPr lang="en-IN" dirty="0" err="1"/>
              <a:t>cv.namedWindow</a:t>
            </a:r>
            <a:r>
              <a:rPr lang="en-IN" dirty="0"/>
              <a:t>('image')</a:t>
            </a:r>
            <a:endParaRPr lang="en-IN" dirty="0"/>
          </a:p>
          <a:p>
            <a:endParaRPr lang="en-IN" dirty="0"/>
          </a:p>
          <a:p>
            <a:r>
              <a:rPr lang="en-IN" dirty="0" err="1"/>
              <a:t>cv.createTrackbar</a:t>
            </a:r>
            <a:r>
              <a:rPr lang="en-IN" dirty="0"/>
              <a:t>('B','image',0,255,nothing)#change the B channel values 0 is the starting value and 255 is the count</a:t>
            </a:r>
            <a:endParaRPr lang="en-IN" dirty="0"/>
          </a:p>
          <a:p>
            <a:r>
              <a:rPr lang="en-IN" dirty="0"/>
              <a:t>#of </a:t>
            </a:r>
            <a:r>
              <a:rPr lang="en-IN" dirty="0" err="1"/>
              <a:t>value.nothing</a:t>
            </a:r>
            <a:r>
              <a:rPr lang="en-IN" dirty="0"/>
              <a:t> is the </a:t>
            </a:r>
            <a:r>
              <a:rPr lang="en-IN" dirty="0" err="1"/>
              <a:t>callback</a:t>
            </a:r>
            <a:r>
              <a:rPr lang="en-IN" dirty="0"/>
              <a:t> </a:t>
            </a:r>
            <a:r>
              <a:rPr lang="en-IN" dirty="0" err="1"/>
              <a:t>function.This</a:t>
            </a:r>
            <a:r>
              <a:rPr lang="en-IN" dirty="0"/>
              <a:t> </a:t>
            </a:r>
            <a:r>
              <a:rPr lang="en-IN" dirty="0" err="1"/>
              <a:t>callback</a:t>
            </a:r>
            <a:r>
              <a:rPr lang="en-IN" dirty="0"/>
              <a:t> function will be called if the trackbar </a:t>
            </a:r>
            <a:r>
              <a:rPr lang="en-IN" dirty="0" err="1"/>
              <a:t>color</a:t>
            </a:r>
            <a:r>
              <a:rPr lang="en-IN" dirty="0"/>
              <a:t> changes</a:t>
            </a:r>
            <a:endParaRPr lang="en-IN" dirty="0"/>
          </a:p>
          <a:p>
            <a:r>
              <a:rPr lang="en-IN" dirty="0" err="1"/>
              <a:t>cv.createTrackbar</a:t>
            </a:r>
            <a:r>
              <a:rPr lang="en-IN" dirty="0"/>
              <a:t>('G','image',0,255,nothing)</a:t>
            </a:r>
            <a:endParaRPr lang="en-IN" dirty="0"/>
          </a:p>
          <a:p>
            <a:r>
              <a:rPr lang="en-IN" dirty="0" err="1"/>
              <a:t>cv.createTrackbar</a:t>
            </a:r>
            <a:r>
              <a:rPr lang="en-IN" dirty="0"/>
              <a:t>('R','image',0,255,nothing)</a:t>
            </a:r>
            <a:endParaRPr lang="en-IN" dirty="0"/>
          </a:p>
          <a:p>
            <a:endParaRPr lang="en-IN" dirty="0"/>
          </a:p>
          <a:p>
            <a:endParaRPr lang="en-IN" dirty="0"/>
          </a:p>
          <a:p>
            <a:r>
              <a:rPr lang="en-IN" dirty="0"/>
              <a:t>while(1):</a:t>
            </a:r>
            <a:endParaRPr lang="en-IN" dirty="0"/>
          </a:p>
          <a:p>
            <a:r>
              <a:rPr lang="en-IN" dirty="0"/>
              <a:t>    </a:t>
            </a:r>
            <a:r>
              <a:rPr lang="en-IN" dirty="0" err="1"/>
              <a:t>cv.imshow</a:t>
            </a:r>
            <a:r>
              <a:rPr lang="en-IN" dirty="0"/>
              <a:t>('image',</a:t>
            </a:r>
            <a:r>
              <a:rPr lang="en-IN" dirty="0" err="1"/>
              <a:t>img</a:t>
            </a:r>
            <a:r>
              <a:rPr lang="en-IN" dirty="0"/>
              <a:t>)</a:t>
            </a:r>
            <a:endParaRPr lang="en-IN" dirty="0"/>
          </a:p>
          <a:p>
            <a:r>
              <a:rPr lang="en-IN" dirty="0"/>
              <a:t>    k=</a:t>
            </a:r>
            <a:r>
              <a:rPr lang="en-IN" dirty="0" err="1"/>
              <a:t>cv.waitKey</a:t>
            </a:r>
            <a:r>
              <a:rPr lang="en-IN" dirty="0"/>
              <a:t>(1) &amp; 0xFF</a:t>
            </a:r>
            <a:endParaRPr lang="en-IN" dirty="0"/>
          </a:p>
          <a:p>
            <a:r>
              <a:rPr lang="en-IN" dirty="0"/>
              <a:t>    if k==27:</a:t>
            </a:r>
            <a:endParaRPr lang="en-IN" dirty="0"/>
          </a:p>
          <a:p>
            <a:r>
              <a:rPr lang="en-IN" dirty="0"/>
              <a:t>        break</a:t>
            </a:r>
            <a:endParaRPr lang="en-IN" dirty="0"/>
          </a:p>
          <a:p>
            <a:r>
              <a:rPr lang="en-IN" dirty="0" err="1"/>
              <a:t>cv.destroyAllWindows</a:t>
            </a:r>
            <a:r>
              <a:rPr lang="en-IN" dirty="0"/>
              <a:t>()</a:t>
            </a:r>
            <a:endParaRPr lang="en-IN"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perspective</a:t>
            </a:r>
            <a:endParaRPr lang="en-IN" dirty="0"/>
          </a:p>
        </p:txBody>
      </p:sp>
      <p:sp>
        <p:nvSpPr>
          <p:cNvPr id="3" name="Content Placeholder 2"/>
          <p:cNvSpPr>
            <a:spLocks noGrp="1"/>
          </p:cNvSpPr>
          <p:nvPr>
            <p:ph idx="1"/>
          </p:nvPr>
        </p:nvSpPr>
        <p:spPr/>
        <p:txBody>
          <a:bodyPr>
            <a:normAutofit/>
          </a:bodyPr>
          <a:lstStyle/>
          <a:p>
            <a:r>
              <a:rPr lang="en-IN" sz="2400" dirty="0"/>
              <a:t>Read data</a:t>
            </a:r>
            <a:endParaRPr lang="en-IN" sz="2400" dirty="0"/>
          </a:p>
          <a:p>
            <a:pPr>
              <a:buNone/>
            </a:pPr>
            <a:endParaRPr lang="en-IN" sz="2400" dirty="0"/>
          </a:p>
          <a:p>
            <a:r>
              <a:rPr lang="en-IN" sz="2400" dirty="0"/>
              <a:t>Data processing and cleaning</a:t>
            </a:r>
            <a:endParaRPr lang="en-IN" sz="2400" dirty="0"/>
          </a:p>
          <a:p>
            <a:pPr>
              <a:buNone/>
            </a:pPr>
            <a:endParaRPr lang="en-IN" sz="2400" dirty="0"/>
          </a:p>
          <a:p>
            <a:r>
              <a:rPr lang="en-IN" sz="2400" dirty="0"/>
              <a:t>Summarizing data</a:t>
            </a:r>
            <a:endParaRPr lang="en-IN" sz="2400" dirty="0"/>
          </a:p>
          <a:p>
            <a:pPr>
              <a:buNone/>
            </a:pPr>
            <a:endParaRPr lang="en-IN" sz="2400" dirty="0"/>
          </a:p>
          <a:p>
            <a:r>
              <a:rPr lang="en-IN" sz="2400" dirty="0"/>
              <a:t>Visualization</a:t>
            </a:r>
            <a:endParaRPr lang="en-IN" sz="2400" dirty="0"/>
          </a:p>
          <a:p>
            <a:pPr>
              <a:buNone/>
            </a:pPr>
            <a:endParaRPr lang="en-IN" sz="2400" dirty="0"/>
          </a:p>
          <a:p>
            <a:r>
              <a:rPr lang="en-IN" sz="2400" dirty="0"/>
              <a:t>Deriving insights from data </a:t>
            </a:r>
            <a:endParaRPr lang="en-IN"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Matrices</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Rectangular arrangement of numbers in rows and columns.</a:t>
            </a:r>
            <a:endParaRPr lang="en-IN" dirty="0"/>
          </a:p>
          <a:p>
            <a:r>
              <a:rPr lang="en-IN" dirty="0"/>
              <a:t>Rows run horizontally and columns run vertically.</a:t>
            </a:r>
            <a:endParaRPr lang="en-IN" dirty="0"/>
          </a:p>
          <a:p>
            <a:pPr>
              <a:buNone/>
            </a:pPr>
            <a:r>
              <a:rPr lang="en-IN" dirty="0"/>
              <a:t>a11 a12 a13    </a:t>
            </a:r>
            <a:endParaRPr lang="en-IN" dirty="0"/>
          </a:p>
          <a:p>
            <a:pPr>
              <a:buNone/>
            </a:pPr>
            <a:r>
              <a:rPr lang="en-IN" dirty="0"/>
              <a:t>a21  a22  a23</a:t>
            </a:r>
            <a:endParaRPr lang="en-IN" dirty="0"/>
          </a:p>
          <a:p>
            <a:pPr>
              <a:buNone/>
            </a:pPr>
            <a:r>
              <a:rPr lang="en-IN" dirty="0"/>
              <a:t>a31    a32  a33</a:t>
            </a:r>
            <a:endParaRPr lang="en-IN" dirty="0"/>
          </a:p>
          <a:p>
            <a:pPr>
              <a:buNone/>
            </a:pPr>
            <a:r>
              <a:rPr lang="en-IN" dirty="0"/>
              <a:t>The above matrix is 3X3</a:t>
            </a:r>
            <a:endParaRPr lang="en-IN" dirty="0"/>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IN" dirty="0"/>
              <a:t> #get the trackbar position</a:t>
            </a:r>
            <a:endParaRPr lang="en-IN" dirty="0"/>
          </a:p>
          <a:p>
            <a:r>
              <a:rPr lang="en-IN" dirty="0"/>
              <a:t>    b=</a:t>
            </a:r>
            <a:r>
              <a:rPr lang="en-IN" dirty="0" err="1"/>
              <a:t>cv.getTrackbarPos</a:t>
            </a:r>
            <a:r>
              <a:rPr lang="en-IN" dirty="0"/>
              <a:t>('</a:t>
            </a:r>
            <a:r>
              <a:rPr lang="en-IN" dirty="0" err="1"/>
              <a:t>B','image</a:t>
            </a:r>
            <a:r>
              <a:rPr lang="en-IN" dirty="0"/>
              <a:t>')</a:t>
            </a:r>
            <a:endParaRPr lang="en-IN" dirty="0"/>
          </a:p>
          <a:p>
            <a:r>
              <a:rPr lang="en-IN" dirty="0"/>
              <a:t>    g=</a:t>
            </a:r>
            <a:r>
              <a:rPr lang="en-IN" dirty="0" err="1"/>
              <a:t>cv.getTrackbarPos</a:t>
            </a:r>
            <a:r>
              <a:rPr lang="en-IN" dirty="0"/>
              <a:t>('</a:t>
            </a:r>
            <a:r>
              <a:rPr lang="en-IN" dirty="0" err="1"/>
              <a:t>G','image</a:t>
            </a:r>
            <a:r>
              <a:rPr lang="en-IN" dirty="0"/>
              <a:t>')</a:t>
            </a:r>
            <a:endParaRPr lang="en-IN" dirty="0"/>
          </a:p>
          <a:p>
            <a:r>
              <a:rPr lang="en-IN" dirty="0"/>
              <a:t>    r=</a:t>
            </a:r>
            <a:r>
              <a:rPr lang="en-IN" dirty="0" err="1"/>
              <a:t>cv.getTrackbarPos</a:t>
            </a:r>
            <a:r>
              <a:rPr lang="en-IN" dirty="0"/>
              <a:t>('</a:t>
            </a:r>
            <a:r>
              <a:rPr lang="en-IN" dirty="0" err="1"/>
              <a:t>R','image</a:t>
            </a:r>
            <a:r>
              <a:rPr lang="en-IN" dirty="0"/>
              <a:t>')</a:t>
            </a:r>
            <a:endParaRPr lang="en-IN" dirty="0"/>
          </a:p>
          <a:p>
            <a:endParaRPr lang="en-IN" dirty="0"/>
          </a:p>
          <a:p>
            <a:r>
              <a:rPr lang="en-IN" dirty="0"/>
              <a:t>    </a:t>
            </a:r>
            <a:r>
              <a:rPr lang="en-IN" dirty="0" err="1"/>
              <a:t>img</a:t>
            </a:r>
            <a:r>
              <a:rPr lang="en-IN" dirty="0"/>
              <a:t>[:]=[</a:t>
            </a:r>
            <a:r>
              <a:rPr lang="en-IN" dirty="0" err="1"/>
              <a:t>b,g,r</a:t>
            </a:r>
            <a:r>
              <a:rPr lang="en-IN" dirty="0"/>
              <a:t>]</a:t>
            </a:r>
            <a:endParaRPr lang="en-IN" dirty="0"/>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Adding Switch in trackbar</a:t>
            </a:r>
            <a:endParaRPr lang="en-IN" dirty="0"/>
          </a:p>
        </p:txBody>
      </p:sp>
      <p:sp>
        <p:nvSpPr>
          <p:cNvPr id="3" name="Content Placeholder 2"/>
          <p:cNvSpPr>
            <a:spLocks noGrp="1"/>
          </p:cNvSpPr>
          <p:nvPr>
            <p:ph idx="1"/>
          </p:nvPr>
        </p:nvSpPr>
        <p:spPr>
          <a:xfrm>
            <a:off x="457200" y="908720"/>
            <a:ext cx="8229600" cy="5832648"/>
          </a:xfrm>
        </p:spPr>
        <p:txBody>
          <a:bodyPr/>
          <a:lstStyle/>
          <a:p>
            <a:r>
              <a:rPr lang="en-US" dirty="0"/>
              <a:t>switch='0 : OFF\n 1: ON’</a:t>
            </a:r>
            <a:endParaRPr lang="en-US" dirty="0"/>
          </a:p>
          <a:p>
            <a:r>
              <a:rPr lang="en-US" dirty="0" err="1"/>
              <a:t>cv.createTrackbar</a:t>
            </a:r>
            <a:r>
              <a:rPr lang="en-US" dirty="0"/>
              <a:t>(switch,'image',0,1,nothing)</a:t>
            </a:r>
            <a:endParaRPr lang="en-US" dirty="0"/>
          </a:p>
          <a:p>
            <a:r>
              <a:rPr lang="en-US" dirty="0"/>
              <a:t>s=</a:t>
            </a:r>
            <a:r>
              <a:rPr lang="en-US" dirty="0" err="1"/>
              <a:t>cv.getTrackbarPos</a:t>
            </a:r>
            <a:r>
              <a:rPr lang="en-US" dirty="0"/>
              <a:t>(</a:t>
            </a:r>
            <a:r>
              <a:rPr lang="en-US" dirty="0" err="1"/>
              <a:t>switch,'image</a:t>
            </a:r>
            <a:r>
              <a:rPr lang="en-US" dirty="0"/>
              <a:t>’)</a:t>
            </a:r>
            <a:endParaRPr lang="en-US" dirty="0"/>
          </a:p>
          <a:p>
            <a:r>
              <a:rPr lang="en-US" dirty="0"/>
              <a:t>if s==0:</a:t>
            </a:r>
            <a:endParaRPr lang="en-US" dirty="0"/>
          </a:p>
          <a:p>
            <a:r>
              <a:rPr lang="en-US" dirty="0"/>
              <a:t>        </a:t>
            </a:r>
            <a:r>
              <a:rPr lang="en-US" dirty="0" err="1"/>
              <a:t>img</a:t>
            </a:r>
            <a:r>
              <a:rPr lang="en-US" dirty="0"/>
              <a:t>[:]=0</a:t>
            </a:r>
            <a:endParaRPr lang="en-US" dirty="0"/>
          </a:p>
          <a:p>
            <a:r>
              <a:rPr lang="en-US" dirty="0"/>
              <a:t>    else:</a:t>
            </a:r>
            <a:endParaRPr lang="en-US" dirty="0"/>
          </a:p>
          <a:p>
            <a:endParaRPr lang="en-US" dirty="0"/>
          </a:p>
          <a:p>
            <a:r>
              <a:rPr lang="en-US" dirty="0"/>
              <a:t>        </a:t>
            </a:r>
            <a:r>
              <a:rPr lang="en-US" dirty="0" err="1"/>
              <a:t>img</a:t>
            </a:r>
            <a:r>
              <a:rPr lang="en-US" dirty="0"/>
              <a:t>[:]=[</a:t>
            </a:r>
            <a:r>
              <a:rPr lang="en-US" dirty="0" err="1"/>
              <a:t>b,g,r</a:t>
            </a:r>
            <a:r>
              <a:rPr lang="en-US" dirty="0"/>
              <a:t>]</a:t>
            </a:r>
            <a:endParaRPr lang="en-IN" dirty="0"/>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18"/>
          </a:xfrm>
        </p:spPr>
        <p:txBody>
          <a:bodyPr>
            <a:normAutofit fontScale="90000"/>
          </a:bodyPr>
          <a:lstStyle/>
          <a:p>
            <a:endParaRPr lang="en-IN" dirty="0"/>
          </a:p>
        </p:txBody>
      </p:sp>
      <p:sp>
        <p:nvSpPr>
          <p:cNvPr id="3" name="Content Placeholder 2"/>
          <p:cNvSpPr>
            <a:spLocks noGrp="1"/>
          </p:cNvSpPr>
          <p:nvPr>
            <p:ph idx="1"/>
          </p:nvPr>
        </p:nvSpPr>
        <p:spPr>
          <a:xfrm>
            <a:off x="457200" y="476672"/>
            <a:ext cx="8229600" cy="6264696"/>
          </a:xfrm>
        </p:spPr>
        <p:txBody>
          <a:bodyPr>
            <a:normAutofit fontScale="47500" lnSpcReduction="20000"/>
          </a:bodyPr>
          <a:lstStyle/>
          <a:p>
            <a:r>
              <a:rPr lang="en-IN" dirty="0"/>
              <a:t>import cv2</a:t>
            </a:r>
            <a:endParaRPr lang="en-IN" dirty="0"/>
          </a:p>
          <a:p>
            <a:r>
              <a:rPr lang="en-IN" dirty="0"/>
              <a:t>import </a:t>
            </a:r>
            <a:r>
              <a:rPr lang="en-IN" dirty="0" err="1"/>
              <a:t>numpy</a:t>
            </a:r>
            <a:r>
              <a:rPr lang="en-IN" dirty="0"/>
              <a:t> as np</a:t>
            </a:r>
            <a:endParaRPr lang="en-IN" dirty="0"/>
          </a:p>
          <a:p>
            <a:endParaRPr lang="en-IN" dirty="0"/>
          </a:p>
          <a:p>
            <a:r>
              <a:rPr lang="en-IN" dirty="0"/>
              <a:t>img1=</a:t>
            </a:r>
            <a:r>
              <a:rPr lang="en-IN" dirty="0" err="1"/>
              <a:t>np.zeros</a:t>
            </a:r>
            <a:r>
              <a:rPr lang="en-IN" dirty="0"/>
              <a:t>((300,300),</a:t>
            </a:r>
            <a:r>
              <a:rPr lang="en-IN" dirty="0" err="1"/>
              <a:t>dtype</a:t>
            </a:r>
            <a:r>
              <a:rPr lang="en-IN" dirty="0"/>
              <a:t>='uint8')</a:t>
            </a:r>
            <a:endParaRPr lang="en-IN" dirty="0"/>
          </a:p>
          <a:p>
            <a:r>
              <a:rPr lang="en-IN" dirty="0"/>
              <a:t>cv2.rectangle(img1,(100,100),(250,250),255,-1)</a:t>
            </a:r>
            <a:endParaRPr lang="en-IN" dirty="0"/>
          </a:p>
          <a:p>
            <a:r>
              <a:rPr lang="en-IN" dirty="0"/>
              <a:t>cv2.imshow("Image 1",img1)</a:t>
            </a:r>
            <a:endParaRPr lang="en-IN" dirty="0"/>
          </a:p>
          <a:p>
            <a:endParaRPr lang="en-IN" dirty="0"/>
          </a:p>
          <a:p>
            <a:r>
              <a:rPr lang="en-IN" dirty="0"/>
              <a:t>img2=</a:t>
            </a:r>
            <a:r>
              <a:rPr lang="en-IN" dirty="0" err="1"/>
              <a:t>np.zeros</a:t>
            </a:r>
            <a:r>
              <a:rPr lang="en-IN" dirty="0"/>
              <a:t>((300,300),</a:t>
            </a:r>
            <a:r>
              <a:rPr lang="en-IN" dirty="0" err="1"/>
              <a:t>dtype</a:t>
            </a:r>
            <a:r>
              <a:rPr lang="en-IN" dirty="0"/>
              <a:t>='uint8')</a:t>
            </a:r>
            <a:endParaRPr lang="en-IN" dirty="0"/>
          </a:p>
          <a:p>
            <a:r>
              <a:rPr lang="en-IN" dirty="0"/>
              <a:t>cv2.circle(img2,(150,150),90,255,-1)</a:t>
            </a:r>
            <a:endParaRPr lang="en-IN" dirty="0"/>
          </a:p>
          <a:p>
            <a:r>
              <a:rPr lang="en-IN" dirty="0"/>
              <a:t>cv2.imshow("Image 2",img2)</a:t>
            </a:r>
            <a:endParaRPr lang="en-IN" dirty="0"/>
          </a:p>
          <a:p>
            <a:endParaRPr lang="en-IN" dirty="0"/>
          </a:p>
          <a:p>
            <a:endParaRPr lang="en-IN" dirty="0"/>
          </a:p>
          <a:p>
            <a:r>
              <a:rPr lang="en-IN" dirty="0" err="1"/>
              <a:t>rect_and_circle</a:t>
            </a:r>
            <a:r>
              <a:rPr lang="en-IN" dirty="0"/>
              <a:t> = cv2.bitwise_and(img1,img2)</a:t>
            </a:r>
            <a:endParaRPr lang="en-IN" dirty="0"/>
          </a:p>
          <a:p>
            <a:r>
              <a:rPr lang="en-IN" dirty="0"/>
              <a:t>cv2.imshow("AND operation",</a:t>
            </a:r>
            <a:r>
              <a:rPr lang="en-IN" dirty="0" err="1"/>
              <a:t>rect_and_circle</a:t>
            </a:r>
            <a:r>
              <a:rPr lang="en-IN" dirty="0"/>
              <a:t>)</a:t>
            </a:r>
            <a:endParaRPr lang="en-IN" dirty="0"/>
          </a:p>
          <a:p>
            <a:r>
              <a:rPr lang="en-IN" dirty="0"/>
              <a:t> </a:t>
            </a:r>
            <a:endParaRPr lang="en-IN" dirty="0"/>
          </a:p>
          <a:p>
            <a:r>
              <a:rPr lang="en-IN" dirty="0"/>
              <a:t> </a:t>
            </a:r>
            <a:endParaRPr lang="en-IN" dirty="0"/>
          </a:p>
          <a:p>
            <a:r>
              <a:rPr lang="en-IN" dirty="0" err="1"/>
              <a:t>rect_or_circle</a:t>
            </a:r>
            <a:r>
              <a:rPr lang="en-IN" dirty="0"/>
              <a:t> = cv2.bitwise_or(img1,img2)</a:t>
            </a:r>
            <a:endParaRPr lang="en-IN" dirty="0"/>
          </a:p>
          <a:p>
            <a:r>
              <a:rPr lang="en-IN" dirty="0"/>
              <a:t>cv2.imshow("OR operation",</a:t>
            </a:r>
            <a:r>
              <a:rPr lang="en-IN" dirty="0" err="1"/>
              <a:t>rect_or_circle</a:t>
            </a:r>
            <a:r>
              <a:rPr lang="en-IN" dirty="0"/>
              <a:t>)</a:t>
            </a:r>
            <a:endParaRPr lang="en-IN" dirty="0"/>
          </a:p>
          <a:p>
            <a:r>
              <a:rPr lang="en-IN" dirty="0"/>
              <a:t> </a:t>
            </a:r>
            <a:endParaRPr lang="en-IN" dirty="0"/>
          </a:p>
          <a:p>
            <a:r>
              <a:rPr lang="en-IN" dirty="0"/>
              <a:t> </a:t>
            </a:r>
            <a:endParaRPr lang="en-IN" dirty="0"/>
          </a:p>
          <a:p>
            <a:r>
              <a:rPr lang="en-IN" dirty="0" err="1"/>
              <a:t>rect_xor_circle</a:t>
            </a:r>
            <a:r>
              <a:rPr lang="en-IN" dirty="0"/>
              <a:t> = cv2.bitwise_xor(img1,img2)</a:t>
            </a:r>
            <a:endParaRPr lang="en-IN" dirty="0"/>
          </a:p>
          <a:p>
            <a:r>
              <a:rPr lang="en-IN" dirty="0"/>
              <a:t>cv2.imshow("XOR Operation",</a:t>
            </a:r>
            <a:r>
              <a:rPr lang="en-IN" dirty="0" err="1"/>
              <a:t>rect_xor_circle</a:t>
            </a:r>
            <a:r>
              <a:rPr lang="en-IN" dirty="0"/>
              <a:t>)</a:t>
            </a:r>
            <a:endParaRPr lang="en-IN" dirty="0"/>
          </a:p>
          <a:p>
            <a:r>
              <a:rPr lang="en-IN" dirty="0"/>
              <a:t> </a:t>
            </a:r>
            <a:endParaRPr lang="en-IN" dirty="0"/>
          </a:p>
          <a:p>
            <a:r>
              <a:rPr lang="en-IN" dirty="0"/>
              <a:t>rect_xor_circle2 = cv2.bitwise_xor(img1,img2)</a:t>
            </a:r>
            <a:endParaRPr lang="en-IN" dirty="0"/>
          </a:p>
          <a:p>
            <a:r>
              <a:rPr lang="en-IN" dirty="0"/>
              <a:t>cv2.imshow("XOR Operation",rect_xor_circle2)</a:t>
            </a:r>
            <a:endParaRPr lang="en-IN" dirty="0"/>
          </a:p>
          <a:p>
            <a:endParaRPr lang="en-IN"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US" dirty="0"/>
              <a:t>HSV(</a:t>
            </a:r>
            <a:r>
              <a:rPr lang="en-US" dirty="0" err="1"/>
              <a:t>Hue,Saturation</a:t>
            </a:r>
            <a:r>
              <a:rPr lang="en-US" dirty="0"/>
              <a:t> and Value)</a:t>
            </a:r>
            <a:endParaRPr lang="en-IN" dirty="0"/>
          </a:p>
        </p:txBody>
      </p:sp>
      <p:sp>
        <p:nvSpPr>
          <p:cNvPr id="3" name="Content Placeholder 2"/>
          <p:cNvSpPr>
            <a:spLocks noGrp="1"/>
          </p:cNvSpPr>
          <p:nvPr>
            <p:ph idx="1"/>
          </p:nvPr>
        </p:nvSpPr>
        <p:spPr>
          <a:xfrm>
            <a:off x="457200" y="908720"/>
            <a:ext cx="8229600" cy="5217443"/>
          </a:xfrm>
        </p:spPr>
        <p:txBody>
          <a:bodyPr/>
          <a:lstStyle/>
          <a:p>
            <a:r>
              <a:rPr lang="en-US" dirty="0"/>
              <a:t>Hue corresponds to the color</a:t>
            </a:r>
            <a:endParaRPr lang="en-US" dirty="0"/>
          </a:p>
          <a:p>
            <a:r>
              <a:rPr lang="en-US" dirty="0"/>
              <a:t>Components (base pigment),hence just by selecting a range of Hue you can select any color.(0-360)</a:t>
            </a:r>
            <a:endParaRPr lang="en-US" dirty="0"/>
          </a:p>
          <a:p>
            <a:r>
              <a:rPr lang="en-US" dirty="0"/>
              <a:t>Saturation is the amount of color(depth of pigment)(0-100%)</a:t>
            </a:r>
            <a:endParaRPr lang="en-US" dirty="0"/>
          </a:p>
          <a:p>
            <a:r>
              <a:rPr lang="en-US" dirty="0"/>
              <a:t>Value is basically the brightness of the color.(0-100%)</a:t>
            </a:r>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pPr>
              <a:buNone/>
            </a:pPr>
            <a:r>
              <a:rPr lang="en-IN" dirty="0"/>
              <a:t>a11</a:t>
            </a:r>
            <a:endParaRPr lang="en-IN" dirty="0"/>
          </a:p>
          <a:p>
            <a:pPr>
              <a:buNone/>
            </a:pPr>
            <a:r>
              <a:rPr lang="en-IN" dirty="0"/>
              <a:t>a21</a:t>
            </a:r>
            <a:endParaRPr lang="en-IN" dirty="0"/>
          </a:p>
          <a:p>
            <a:pPr>
              <a:buNone/>
            </a:pPr>
            <a:r>
              <a:rPr lang="en-IN" dirty="0"/>
              <a:t>a31</a:t>
            </a:r>
            <a:endParaRPr lang="en-IN" dirty="0"/>
          </a:p>
          <a:p>
            <a:pPr>
              <a:buNone/>
            </a:pPr>
            <a:endParaRPr lang="en-IN" dirty="0"/>
          </a:p>
          <a:p>
            <a:pPr>
              <a:buNone/>
            </a:pPr>
            <a:r>
              <a:rPr lang="en-IN" dirty="0"/>
              <a:t>The above matrix is 3X1</a:t>
            </a:r>
            <a:endParaRPr lang="en-IN" dirty="0"/>
          </a:p>
          <a:p>
            <a:pPr>
              <a:buNone/>
            </a:pPr>
            <a:endParaRPr lang="en-IN" dirty="0"/>
          </a:p>
          <a:p>
            <a:pPr>
              <a:buNone/>
            </a:pPr>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Create a matrix</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matrix() -&gt; returns a matrix from an array type object or string of data.</a:t>
            </a:r>
            <a:endParaRPr lang="en-IN" dirty="0"/>
          </a:p>
          <a:p>
            <a:r>
              <a:rPr lang="en-IN" dirty="0" err="1"/>
              <a:t>numpy.matrix</a:t>
            </a:r>
            <a:r>
              <a:rPr lang="en-IN" dirty="0"/>
              <a:t>(data)</a:t>
            </a:r>
            <a:endParaRPr lang="en-IN" dirty="0"/>
          </a:p>
          <a:p>
            <a:r>
              <a:rPr lang="en-IN" dirty="0"/>
              <a:t>import </a:t>
            </a:r>
            <a:r>
              <a:rPr lang="en-IN" dirty="0" err="1"/>
              <a:t>numpy</a:t>
            </a:r>
            <a:r>
              <a:rPr lang="en-IN" dirty="0"/>
              <a:t> as </a:t>
            </a:r>
            <a:r>
              <a:rPr lang="en-IN" dirty="0" err="1"/>
              <a:t>np</a:t>
            </a:r>
            <a:endParaRPr lang="en-IN" dirty="0"/>
          </a:p>
          <a:p>
            <a:pPr>
              <a:buNone/>
            </a:pPr>
            <a:r>
              <a:rPr lang="en-IN" dirty="0"/>
              <a:t>	a=</a:t>
            </a:r>
            <a:r>
              <a:rPr lang="en-IN" dirty="0" err="1"/>
              <a:t>np.matrix</a:t>
            </a:r>
            <a:r>
              <a:rPr lang="en-IN" dirty="0"/>
              <a:t>(“1,2,3,4;4,5,6,7;7,8,9,10”)</a:t>
            </a:r>
            <a:endParaRPr lang="en-IN" dirty="0"/>
          </a:p>
          <a:p>
            <a:pPr>
              <a:buNone/>
            </a:pPr>
            <a:r>
              <a:rPr lang="en-IN" dirty="0"/>
              <a:t>	print(a)</a:t>
            </a:r>
            <a:endParaRPr lang="en-IN" dirty="0"/>
          </a:p>
          <a:p>
            <a:pPr>
              <a:buNone/>
            </a:pPr>
            <a:endParaRPr lang="en-I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shape[0]-&gt; returns the number of rows.</a:t>
            </a:r>
            <a:endParaRPr lang="en-IN" dirty="0"/>
          </a:p>
          <a:p>
            <a:r>
              <a:rPr lang="en-IN" dirty="0"/>
              <a:t>shape[1]-&gt; returns the number of columns.</a:t>
            </a:r>
            <a:endParaRPr lang="en-IN" dirty="0"/>
          </a:p>
          <a:p>
            <a:r>
              <a:rPr lang="en-IN" dirty="0"/>
              <a:t>size()-&gt; returns the number of elements in a matrix.</a:t>
            </a:r>
            <a:endParaRPr lang="en-IN" dirty="0"/>
          </a:p>
          <a:p>
            <a:endParaRPr lang="en-IN" dirty="0"/>
          </a:p>
          <a:p>
            <a:endParaRPr lang="en-IN" dirty="0"/>
          </a:p>
          <a:p>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Modifying matrix using insert()</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insert-&gt; adds value at a given position and axis in a </a:t>
            </a:r>
            <a:r>
              <a:rPr lang="en-IN" dirty="0" err="1"/>
              <a:t>a</a:t>
            </a:r>
            <a:r>
              <a:rPr lang="en-IN" dirty="0"/>
              <a:t> matrix.</a:t>
            </a:r>
            <a:endParaRPr lang="en-IN" dirty="0"/>
          </a:p>
          <a:p>
            <a:r>
              <a:rPr lang="en-IN" dirty="0"/>
              <a:t>Syntax: </a:t>
            </a:r>
            <a:r>
              <a:rPr lang="en-IN" dirty="0" err="1"/>
              <a:t>numpy.insert</a:t>
            </a:r>
            <a:r>
              <a:rPr lang="en-IN" dirty="0"/>
              <a:t>(</a:t>
            </a:r>
            <a:r>
              <a:rPr lang="en-IN" dirty="0" err="1"/>
              <a:t>matrix,obj,values,axis</a:t>
            </a:r>
            <a:r>
              <a:rPr lang="en-IN" dirty="0"/>
              <a:t>)</a:t>
            </a:r>
            <a:endParaRPr lang="en-IN" dirty="0"/>
          </a:p>
          <a:p>
            <a:r>
              <a:rPr lang="en-IN" dirty="0"/>
              <a:t>Adding the matrix ‘</a:t>
            </a:r>
            <a:r>
              <a:rPr lang="en-IN" dirty="0" err="1"/>
              <a:t>col_new</a:t>
            </a:r>
            <a:r>
              <a:rPr lang="en-IN" dirty="0"/>
              <a:t>” as a new column to a</a:t>
            </a:r>
            <a:endParaRPr lang="en-IN" dirty="0"/>
          </a:p>
          <a:p>
            <a:r>
              <a:rPr lang="en-IN" dirty="0"/>
              <a:t>Create a matrix:</a:t>
            </a:r>
            <a:endParaRPr lang="en-IN" dirty="0"/>
          </a:p>
          <a:p>
            <a:r>
              <a:rPr lang="en-IN" dirty="0" err="1"/>
              <a:t>Col_new</a:t>
            </a:r>
            <a:r>
              <a:rPr lang="en-IN" dirty="0"/>
              <a:t>=</a:t>
            </a:r>
            <a:r>
              <a:rPr lang="en-IN" dirty="0" err="1"/>
              <a:t>np.matrix</a:t>
            </a:r>
            <a:r>
              <a:rPr lang="en-IN" dirty="0"/>
              <a:t>(“2,3,4”)</a:t>
            </a:r>
            <a:endParaRPr lang="en-IN" dirty="0"/>
          </a:p>
          <a:p>
            <a:r>
              <a:rPr lang="en-IN" dirty="0"/>
              <a:t>a=</a:t>
            </a:r>
            <a:r>
              <a:rPr lang="en-IN" dirty="0" err="1"/>
              <a:t>np.insert</a:t>
            </a:r>
            <a:r>
              <a:rPr lang="en-IN" dirty="0"/>
              <a:t>(a,0,col_new,axis=1)</a:t>
            </a:r>
            <a:endParaRPr lang="en-IN" dirty="0"/>
          </a:p>
          <a:p>
            <a:endParaRPr lang="en-I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Adding the matrix ‘</a:t>
            </a:r>
            <a:r>
              <a:rPr lang="en-IN" dirty="0" err="1"/>
              <a:t>row_new</a:t>
            </a:r>
            <a:r>
              <a:rPr lang="en-IN" dirty="0"/>
              <a:t>’  as a new row to a</a:t>
            </a:r>
            <a:endParaRPr lang="en-IN" dirty="0"/>
          </a:p>
          <a:p>
            <a:r>
              <a:rPr lang="en-IN" dirty="0" err="1"/>
              <a:t>row_new</a:t>
            </a:r>
            <a:r>
              <a:rPr lang="en-IN" dirty="0"/>
              <a:t>=</a:t>
            </a:r>
            <a:r>
              <a:rPr lang="en-IN" dirty="0" err="1"/>
              <a:t>np.matrix</a:t>
            </a:r>
            <a:r>
              <a:rPr lang="en-IN" dirty="0"/>
              <a:t>(“4,5,6,7,9”)</a:t>
            </a:r>
            <a:endParaRPr lang="en-IN" dirty="0"/>
          </a:p>
          <a:p>
            <a:r>
              <a:rPr lang="en-IN" dirty="0"/>
              <a:t>a=</a:t>
            </a:r>
            <a:r>
              <a:rPr lang="en-IN" dirty="0" err="1"/>
              <a:t>np.insert</a:t>
            </a:r>
            <a:r>
              <a:rPr lang="en-IN" dirty="0"/>
              <a:t>(a,0,row_new,axis=0)</a:t>
            </a:r>
            <a:endParaRPr lang="en-IN" dirty="0"/>
          </a:p>
          <a:p>
            <a:endParaRPr lang="en-IN" dirty="0"/>
          </a:p>
          <a:p>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IN" dirty="0"/>
              <a:t>Modifying matrix using index</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Elements of a matrix can be modified using index number.</a:t>
            </a:r>
            <a:endParaRPr lang="en-IN" dirty="0"/>
          </a:p>
          <a:p>
            <a:r>
              <a:rPr lang="en-IN" dirty="0"/>
              <a:t>The value of 1 should be updated to -3 in matrix a. So,</a:t>
            </a:r>
            <a:endParaRPr lang="en-IN" dirty="0"/>
          </a:p>
          <a:p>
            <a:r>
              <a:rPr lang="en-IN" dirty="0"/>
              <a:t>a[1,1]=-3</a:t>
            </a:r>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r>
              <a:rPr lang="en-IN" dirty="0"/>
              <a:t>Accessing elements of matrix using index</a:t>
            </a:r>
            <a:endParaRPr lang="en-IN" dirty="0"/>
          </a:p>
        </p:txBody>
      </p:sp>
      <p:sp>
        <p:nvSpPr>
          <p:cNvPr id="3" name="Content Placeholder 2"/>
          <p:cNvSpPr>
            <a:spLocks noGrp="1"/>
          </p:cNvSpPr>
          <p:nvPr>
            <p:ph idx="1"/>
          </p:nvPr>
        </p:nvSpPr>
        <p:spPr>
          <a:xfrm>
            <a:off x="457200" y="1285860"/>
            <a:ext cx="8229600" cy="4840303"/>
          </a:xfrm>
        </p:spPr>
        <p:txBody>
          <a:bodyPr/>
          <a:lstStyle/>
          <a:p>
            <a:r>
              <a:rPr lang="en-IN" dirty="0"/>
              <a:t>Extract elements from second row of matrix a:</a:t>
            </a:r>
            <a:endParaRPr lang="en-IN" dirty="0"/>
          </a:p>
          <a:p>
            <a:r>
              <a:rPr lang="en-IN" dirty="0"/>
              <a:t>print(a[1,:])</a:t>
            </a:r>
            <a:endParaRPr lang="en-IN" dirty="0"/>
          </a:p>
          <a:p>
            <a:r>
              <a:rPr lang="en-IN" dirty="0"/>
              <a:t>Extract elements from third column:</a:t>
            </a:r>
            <a:endParaRPr lang="en-IN" dirty="0"/>
          </a:p>
          <a:p>
            <a:r>
              <a:rPr lang="en-IN" dirty="0"/>
              <a:t>print(a[:,2])</a:t>
            </a:r>
            <a:endParaRPr lang="en-IN" dirty="0"/>
          </a:p>
          <a:p>
            <a:r>
              <a:rPr lang="en-IN" dirty="0"/>
              <a:t>Extract element with index (1,2) from a</a:t>
            </a:r>
            <a:endParaRPr lang="en-IN" dirty="0"/>
          </a:p>
          <a:p>
            <a:r>
              <a:rPr lang="en-IN" dirty="0"/>
              <a:t>print(a[1,2])</a:t>
            </a:r>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IN" dirty="0"/>
              <a:t>Matrix addition</a:t>
            </a:r>
            <a:endParaRPr lang="en-IN" dirty="0"/>
          </a:p>
        </p:txBody>
      </p:sp>
      <p:sp>
        <p:nvSpPr>
          <p:cNvPr id="3" name="Content Placeholder 2"/>
          <p:cNvSpPr>
            <a:spLocks noGrp="1"/>
          </p:cNvSpPr>
          <p:nvPr>
            <p:ph idx="1"/>
          </p:nvPr>
        </p:nvSpPr>
        <p:spPr>
          <a:xfrm>
            <a:off x="457200" y="1142984"/>
            <a:ext cx="8229600" cy="4983179"/>
          </a:xfrm>
        </p:spPr>
        <p:txBody>
          <a:bodyPr/>
          <a:lstStyle/>
          <a:p>
            <a:r>
              <a:rPr lang="en-IN" dirty="0" err="1"/>
              <a:t>numpy.add</a:t>
            </a:r>
            <a:r>
              <a:rPr lang="en-IN" dirty="0"/>
              <a:t>() -&gt; performs </a:t>
            </a:r>
            <a:r>
              <a:rPr lang="en-IN" dirty="0" err="1"/>
              <a:t>elementwise</a:t>
            </a:r>
            <a:r>
              <a:rPr lang="en-IN" dirty="0"/>
              <a:t> addition between two matrices.</a:t>
            </a:r>
            <a:endParaRPr lang="en-IN" dirty="0"/>
          </a:p>
          <a:p>
            <a:pPr lvl="1"/>
            <a:r>
              <a:rPr lang="en-IN" dirty="0" err="1"/>
              <a:t>numpy.add</a:t>
            </a:r>
            <a:r>
              <a:rPr lang="en-IN" dirty="0"/>
              <a:t>(matrix_1,matrix_2)</a:t>
            </a:r>
            <a:endParaRPr lang="en-IN" dirty="0"/>
          </a:p>
          <a:p>
            <a:r>
              <a:rPr lang="en-IN" dirty="0"/>
              <a:t>Create two matrix A and B</a:t>
            </a:r>
            <a:endParaRPr lang="en-IN" dirty="0"/>
          </a:p>
          <a:p>
            <a:r>
              <a:rPr lang="en-IN" dirty="0"/>
              <a:t>A=</a:t>
            </a:r>
            <a:r>
              <a:rPr lang="en-IN" dirty="0" err="1"/>
              <a:t>np.matrix</a:t>
            </a:r>
            <a:r>
              <a:rPr lang="en-IN" dirty="0"/>
              <a:t>(</a:t>
            </a:r>
            <a:r>
              <a:rPr lang="en-IN" dirty="0" err="1"/>
              <a:t>np.arange</a:t>
            </a:r>
            <a:r>
              <a:rPr lang="en-IN" dirty="0"/>
              <a:t>(0,20)).reshape(5,4)</a:t>
            </a:r>
            <a:endParaRPr lang="en-IN" dirty="0"/>
          </a:p>
          <a:p>
            <a:r>
              <a:rPr lang="en-IN" dirty="0"/>
              <a:t>B=</a:t>
            </a:r>
            <a:r>
              <a:rPr lang="en-IN" dirty="0" err="1"/>
              <a:t>np.matrix</a:t>
            </a:r>
            <a:r>
              <a:rPr lang="en-IN" dirty="0"/>
              <a:t>(</a:t>
            </a:r>
            <a:r>
              <a:rPr lang="en-IN" dirty="0" err="1"/>
              <a:t>np.arange</a:t>
            </a:r>
            <a:r>
              <a:rPr lang="en-IN" dirty="0"/>
              <a:t>(20,40)).reshape(5,4)</a:t>
            </a:r>
            <a:endParaRPr lang="en-IN" dirty="0"/>
          </a:p>
          <a:p>
            <a:r>
              <a:rPr lang="en-IN" dirty="0" err="1"/>
              <a:t>Numpy.subtract</a:t>
            </a:r>
            <a:r>
              <a:rPr lang="en-IN" dirty="0"/>
              <a:t>()</a:t>
            </a:r>
            <a:endParaRPr lang="en-IN" dirty="0"/>
          </a:p>
          <a:p>
            <a:endParaRPr lang="en-I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t>Matrix Multiplication</a:t>
            </a:r>
            <a:endParaRPr lang="en-IN" dirty="0"/>
          </a:p>
        </p:txBody>
      </p:sp>
      <p:sp>
        <p:nvSpPr>
          <p:cNvPr id="3" name="Content Placeholder 2"/>
          <p:cNvSpPr>
            <a:spLocks noGrp="1"/>
          </p:cNvSpPr>
          <p:nvPr>
            <p:ph idx="1"/>
          </p:nvPr>
        </p:nvSpPr>
        <p:spPr>
          <a:xfrm>
            <a:off x="457200" y="1071546"/>
            <a:ext cx="8229600" cy="5054617"/>
          </a:xfrm>
        </p:spPr>
        <p:txBody>
          <a:bodyPr/>
          <a:lstStyle/>
          <a:p>
            <a:r>
              <a:rPr lang="en-IN" dirty="0"/>
              <a:t>numpy.dot() -&gt; performs matrix multiplication between two matrices.</a:t>
            </a:r>
            <a:endParaRPr lang="en-IN" dirty="0"/>
          </a:p>
          <a:p>
            <a:r>
              <a:rPr lang="en-IN" dirty="0"/>
              <a:t>Syntax: numpy.dot(matrix_1,matrix_2)</a:t>
            </a:r>
            <a:endParaRPr lang="en-IN" dirty="0"/>
          </a:p>
          <a:p>
            <a:r>
              <a:rPr lang="en-IN" dirty="0"/>
              <a:t>For matrix multiplication, number of columns in matrix A should be equal to number of rows in matrix B.</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Data science using Python</a:t>
            </a:r>
            <a:endParaRPr lang="en-IN" dirty="0"/>
          </a:p>
        </p:txBody>
      </p:sp>
      <p:sp>
        <p:nvSpPr>
          <p:cNvPr id="3" name="Content Placeholder 2"/>
          <p:cNvSpPr>
            <a:spLocks noGrp="1"/>
          </p:cNvSpPr>
          <p:nvPr>
            <p:ph idx="1"/>
          </p:nvPr>
        </p:nvSpPr>
        <p:spPr>
          <a:xfrm>
            <a:off x="457200" y="1214422"/>
            <a:ext cx="8229600" cy="4911741"/>
          </a:xfrm>
        </p:spPr>
        <p:txBody>
          <a:bodyPr>
            <a:normAutofit/>
          </a:bodyPr>
          <a:lstStyle/>
          <a:p>
            <a:r>
              <a:rPr lang="en-IN" sz="2400" dirty="0"/>
              <a:t>Python libraries provide key feature sets which are essential for data science.</a:t>
            </a:r>
            <a:endParaRPr lang="en-IN" sz="2400" dirty="0"/>
          </a:p>
          <a:p>
            <a:r>
              <a:rPr lang="en-IN" sz="2400" dirty="0"/>
              <a:t>Data manipulation and pre-processing</a:t>
            </a:r>
            <a:endParaRPr lang="en-IN" sz="2400" dirty="0"/>
          </a:p>
          <a:p>
            <a:pPr lvl="1"/>
            <a:r>
              <a:rPr lang="en-IN" sz="2000" dirty="0"/>
              <a:t>Python’s pandas library offers a variety of functions for data wrangling and manipulation</a:t>
            </a:r>
            <a:endParaRPr lang="en-IN" sz="2000" dirty="0"/>
          </a:p>
          <a:p>
            <a:r>
              <a:rPr lang="en-IN" sz="2400" dirty="0"/>
              <a:t>Data summary</a:t>
            </a:r>
            <a:endParaRPr lang="en-IN" sz="2400" dirty="0"/>
          </a:p>
          <a:p>
            <a:r>
              <a:rPr lang="en-IN" sz="2400" dirty="0"/>
              <a:t>Visualization</a:t>
            </a:r>
            <a:endParaRPr lang="en-IN" sz="2400" dirty="0"/>
          </a:p>
          <a:p>
            <a:pPr lvl="1"/>
            <a:r>
              <a:rPr lang="en-IN" sz="2000" dirty="0"/>
              <a:t>Plotting libraries like ‘</a:t>
            </a:r>
            <a:r>
              <a:rPr lang="en-IN" sz="2000" dirty="0" err="1"/>
              <a:t>matplotlib</a:t>
            </a:r>
            <a:r>
              <a:rPr lang="en-IN" sz="2000" dirty="0"/>
              <a:t>’ and ‘</a:t>
            </a:r>
            <a:r>
              <a:rPr lang="en-IN" sz="2000" dirty="0" err="1"/>
              <a:t>seaborn</a:t>
            </a:r>
            <a:r>
              <a:rPr lang="en-IN" sz="2000" dirty="0"/>
              <a:t>’ aid in condensing </a:t>
            </a:r>
            <a:r>
              <a:rPr lang="en-IN" sz="2000" dirty="0" err="1"/>
              <a:t>statisticsal</a:t>
            </a:r>
            <a:r>
              <a:rPr lang="en-IN" sz="2000" dirty="0"/>
              <a:t> information and help in identifying trends and relationships.</a:t>
            </a:r>
            <a:endParaRPr lang="en-IN" sz="2000" dirty="0"/>
          </a:p>
          <a:p>
            <a:r>
              <a:rPr lang="en-IN" sz="2400" dirty="0"/>
              <a:t>Machine learning libraries like ‘</a:t>
            </a:r>
            <a:r>
              <a:rPr lang="en-IN" sz="2400" dirty="0" err="1"/>
              <a:t>sci</a:t>
            </a:r>
            <a:r>
              <a:rPr lang="en-IN" sz="2400" dirty="0"/>
              <a:t>-kit learn’ offer a bouquet of machine learning algorithms.</a:t>
            </a:r>
            <a:endParaRPr lang="en-IN"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lstStyle/>
          <a:p>
            <a:r>
              <a:rPr lang="en-IN" dirty="0"/>
              <a:t>Transpose matrix B to make it 4X5 in dimension.</a:t>
            </a:r>
            <a:endParaRPr lang="en-IN" dirty="0"/>
          </a:p>
          <a:p>
            <a:r>
              <a:rPr lang="en-IN" dirty="0"/>
              <a:t>B=</a:t>
            </a:r>
            <a:r>
              <a:rPr lang="en-IN" dirty="0" err="1"/>
              <a:t>np.transpose</a:t>
            </a:r>
            <a:r>
              <a:rPr lang="en-IN" dirty="0"/>
              <a:t>(B)</a:t>
            </a:r>
            <a:endParaRPr lang="en-IN" dirty="0"/>
          </a:p>
          <a:p>
            <a:r>
              <a:rPr lang="en-IN" dirty="0"/>
              <a:t>np.dot(A,B)</a:t>
            </a:r>
            <a:endParaRPr lang="en-IN" dirty="0"/>
          </a:p>
          <a:p>
            <a:r>
              <a:rPr lang="en-IN" dirty="0" err="1"/>
              <a:t>numpy.matmul</a:t>
            </a:r>
            <a:r>
              <a:rPr lang="en-IN" dirty="0"/>
              <a:t>() and @ can also be used for matrix multiplication.</a:t>
            </a:r>
            <a:endParaRPr lang="en-IN" dirty="0"/>
          </a:p>
          <a:p>
            <a:r>
              <a:rPr lang="en-IN" dirty="0" err="1"/>
              <a:t>numpy.multiply</a:t>
            </a:r>
            <a:r>
              <a:rPr lang="en-IN" dirty="0"/>
              <a:t>(matrix_1,matrix_2)</a:t>
            </a:r>
            <a:endParaRPr lang="en-I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a:t>Linear Algebra</a:t>
            </a:r>
            <a:endParaRPr lang="en-IN" dirty="0"/>
          </a:p>
        </p:txBody>
      </p:sp>
      <p:sp>
        <p:nvSpPr>
          <p:cNvPr id="3" name="Content Placeholder 2"/>
          <p:cNvSpPr>
            <a:spLocks noGrp="1"/>
          </p:cNvSpPr>
          <p:nvPr>
            <p:ph idx="1"/>
          </p:nvPr>
        </p:nvSpPr>
        <p:spPr>
          <a:xfrm>
            <a:off x="457200" y="1000108"/>
            <a:ext cx="8229600" cy="5429288"/>
          </a:xfrm>
        </p:spPr>
        <p:txBody>
          <a:bodyPr/>
          <a:lstStyle/>
          <a:p>
            <a:pPr marL="0" indent="0">
              <a:buNone/>
            </a:pPr>
            <a:r>
              <a:rPr lang="en-US" sz="1800" b="0" i="0" dirty="0">
                <a:solidFill>
                  <a:srgbClr val="555555"/>
                </a:solidFill>
                <a:effectLst/>
                <a:latin typeface="Inter"/>
              </a:rPr>
              <a:t>The </a:t>
            </a:r>
            <a:r>
              <a:rPr lang="en-US" sz="1800" b="0" i="0" u="none" strike="noStrike" dirty="0" err="1">
                <a:effectLst/>
                <a:latin typeface="Inter"/>
                <a:hlinkClick r:id="rId1"/>
              </a:rPr>
              <a:t>Numpy</a:t>
            </a:r>
            <a:r>
              <a:rPr lang="en-US" sz="1800" b="0" i="0" dirty="0">
                <a:solidFill>
                  <a:srgbClr val="555555"/>
                </a:solidFill>
                <a:effectLst/>
                <a:latin typeface="Inter"/>
              </a:rPr>
              <a:t> library can be used to perform a variety of mathematical/scientific operations such as matrix cross and dot products.</a:t>
            </a:r>
            <a:endParaRPr lang="en-US" sz="1800" b="0" i="0" dirty="0">
              <a:solidFill>
                <a:srgbClr val="555555"/>
              </a:solidFill>
              <a:effectLst/>
              <a:latin typeface="Inter"/>
            </a:endParaRPr>
          </a:p>
          <a:p>
            <a:pPr marL="0" indent="0">
              <a:buNone/>
            </a:pPr>
            <a:endParaRPr lang="en-US" sz="1800" dirty="0">
              <a:solidFill>
                <a:srgbClr val="555555"/>
              </a:solidFill>
              <a:latin typeface="Inter"/>
            </a:endParaRPr>
          </a:p>
          <a:p>
            <a:pPr marL="0" indent="0">
              <a:buNone/>
            </a:pPr>
            <a:r>
              <a:rPr lang="en-US" sz="1800" b="1" i="0" dirty="0">
                <a:solidFill>
                  <a:srgbClr val="555555"/>
                </a:solidFill>
                <a:effectLst/>
                <a:latin typeface="Inter"/>
              </a:rPr>
              <a:t>What is a System of Linear Equations?</a:t>
            </a:r>
            <a:endParaRPr lang="en-US" sz="1800" b="1" i="0" dirty="0">
              <a:solidFill>
                <a:srgbClr val="555555"/>
              </a:solidFill>
              <a:effectLst/>
              <a:latin typeface="Inter"/>
            </a:endParaRPr>
          </a:p>
          <a:p>
            <a:pPr marL="0" indent="0">
              <a:buNone/>
            </a:pPr>
            <a:r>
              <a:rPr lang="en-US" sz="1800" b="0" i="1" dirty="0">
                <a:solidFill>
                  <a:srgbClr val="1F2937"/>
                </a:solidFill>
                <a:effectLst/>
                <a:latin typeface="Inter"/>
              </a:rPr>
              <a:t>In mathematics, a system of linear equations (or linear system) is a collection of two or more linear equations involving the same set of variables.</a:t>
            </a:r>
            <a:endParaRPr lang="en-US" sz="1800" b="0" i="1" dirty="0">
              <a:solidFill>
                <a:srgbClr val="1F2937"/>
              </a:solidFill>
              <a:effectLst/>
              <a:latin typeface="Inter"/>
            </a:endParaRPr>
          </a:p>
          <a:p>
            <a:pPr marL="0" indent="0">
              <a:buNone/>
            </a:pPr>
            <a:r>
              <a:rPr lang="en-US" sz="1800" b="0" i="1" dirty="0">
                <a:solidFill>
                  <a:srgbClr val="555555"/>
                </a:solidFill>
                <a:effectLst/>
                <a:latin typeface="Inter"/>
              </a:rPr>
              <a:t>The ultimate goal of solving a system of linear equations is to find the values of the unknown variables. Here is an example of a system of linear equations with two unknown variables, x and y:</a:t>
            </a:r>
            <a:endParaRPr lang="en-US" sz="1800" i="1" dirty="0">
              <a:solidFill>
                <a:srgbClr val="1F2937"/>
              </a:solidFill>
              <a:latin typeface="Inter"/>
            </a:endParaRPr>
          </a:p>
          <a:p>
            <a:pPr marL="0" indent="0">
              <a:buNone/>
            </a:pPr>
            <a:endParaRPr lang="en-US" sz="1800" b="0" i="1" dirty="0">
              <a:solidFill>
                <a:srgbClr val="1F2937"/>
              </a:solidFill>
              <a:effectLst/>
              <a:latin typeface="Inter"/>
            </a:endParaRPr>
          </a:p>
          <a:p>
            <a:pPr marL="0" indent="0">
              <a:buNone/>
            </a:pPr>
            <a:r>
              <a:rPr lang="en-IN" sz="1100" b="1" i="0" dirty="0">
                <a:solidFill>
                  <a:srgbClr val="555555"/>
                </a:solidFill>
                <a:effectLst/>
                <a:latin typeface="Inter"/>
              </a:rPr>
              <a:t>Equation 1:</a:t>
            </a:r>
            <a:endParaRPr lang="en-US" sz="1800" i="1" dirty="0">
              <a:solidFill>
                <a:srgbClr val="1F2937"/>
              </a:solidFill>
              <a:latin typeface="Inter"/>
            </a:endParaRPr>
          </a:p>
          <a:p>
            <a:pPr marL="0" indent="0">
              <a:buNone/>
            </a:pPr>
            <a:r>
              <a:rPr lang="es-ES" sz="1800" b="0" i="1" dirty="0">
                <a:solidFill>
                  <a:srgbClr val="555555"/>
                </a:solidFill>
                <a:effectLst/>
                <a:latin typeface="Inter"/>
              </a:rPr>
              <a:t>4x  + 3y = 20</a:t>
            </a:r>
            <a:endParaRPr lang="es-ES" sz="1800" b="0" i="1" dirty="0">
              <a:solidFill>
                <a:srgbClr val="555555"/>
              </a:solidFill>
              <a:effectLst/>
              <a:latin typeface="Inter"/>
            </a:endParaRPr>
          </a:p>
          <a:p>
            <a:pPr marL="0" indent="0">
              <a:buNone/>
            </a:pPr>
            <a:r>
              <a:rPr lang="es-ES" sz="1800" b="0" i="1" dirty="0">
                <a:solidFill>
                  <a:srgbClr val="555555"/>
                </a:solidFill>
                <a:effectLst/>
                <a:latin typeface="Inter"/>
              </a:rPr>
              <a:t>-5x + 9y = 26</a:t>
            </a:r>
            <a:endParaRPr lang="es-ES" sz="1800" b="0" i="1" dirty="0">
              <a:solidFill>
                <a:srgbClr val="555555"/>
              </a:solidFill>
              <a:effectLst/>
              <a:latin typeface="Inter"/>
            </a:endParaRPr>
          </a:p>
          <a:p>
            <a:pPr marL="0" indent="0">
              <a:buNone/>
            </a:pPr>
            <a:r>
              <a:rPr lang="en-US" sz="1800" b="0" i="1" dirty="0">
                <a:solidFill>
                  <a:srgbClr val="555555"/>
                </a:solidFill>
                <a:effectLst/>
                <a:latin typeface="Inter"/>
              </a:rPr>
              <a:t>To solve the above system of linear equations, we need to find the values of the x and y variables. </a:t>
            </a:r>
            <a:endParaRPr lang="es-ES" sz="1800" i="1" dirty="0">
              <a:solidFill>
                <a:srgbClr val="555555"/>
              </a:solidFill>
              <a:latin typeface="Inter"/>
            </a:endParaRPr>
          </a:p>
          <a:p>
            <a:pPr marL="0" indent="0">
              <a:buNone/>
            </a:pPr>
            <a:r>
              <a:rPr lang="en-US" sz="1800" b="0" i="1" dirty="0">
                <a:solidFill>
                  <a:srgbClr val="555555"/>
                </a:solidFill>
                <a:effectLst/>
                <a:latin typeface="Inter"/>
              </a:rPr>
              <a:t>In the matrix solution, the system of linear equations to be solved is represented in the form of matrix AX = B.</a:t>
            </a:r>
            <a:endParaRPr lang="es-ES" sz="1800" b="0" i="1" dirty="0">
              <a:solidFill>
                <a:srgbClr val="555555"/>
              </a:solidFill>
              <a:effectLst/>
              <a:latin typeface="Inter"/>
            </a:endParaRPr>
          </a:p>
          <a:p>
            <a:pPr marL="0" indent="0">
              <a:buNone/>
            </a:pPr>
            <a:r>
              <a:rPr lang="en-US" sz="1100" b="0" i="0" dirty="0">
                <a:solidFill>
                  <a:srgbClr val="555555"/>
                </a:solidFill>
                <a:effectLst/>
                <a:latin typeface="Inter"/>
              </a:rPr>
              <a:t>For instance, we can represent </a:t>
            </a:r>
            <a:r>
              <a:rPr lang="en-US" sz="1100" b="0" i="1" dirty="0">
                <a:solidFill>
                  <a:srgbClr val="555555"/>
                </a:solidFill>
                <a:effectLst/>
                <a:latin typeface="Inter"/>
              </a:rPr>
              <a:t>Equation 1</a:t>
            </a:r>
            <a:r>
              <a:rPr lang="en-US" sz="1100" b="0" i="0" dirty="0">
                <a:solidFill>
                  <a:srgbClr val="555555"/>
                </a:solidFill>
                <a:effectLst/>
                <a:latin typeface="Inter"/>
              </a:rPr>
              <a:t> in the form of a matrix as follows:</a:t>
            </a:r>
            <a:endParaRPr lang="en-US" sz="1800" b="0" i="1" dirty="0">
              <a:solidFill>
                <a:srgbClr val="555555"/>
              </a:solidFill>
              <a:effectLst/>
              <a:latin typeface="Inter"/>
            </a:endParaRPr>
          </a:p>
          <a:p>
            <a:pPr marL="0" indent="0">
              <a:buNone/>
            </a:pPr>
            <a:endParaRPr lang="en-IN" b="0" i="0" dirty="0">
              <a:solidFill>
                <a:srgbClr val="555555"/>
              </a:solidFill>
              <a:effectLst/>
              <a:latin typeface="Inter"/>
            </a:endParaRPr>
          </a:p>
          <a:p>
            <a:pPr marL="0" indent="0">
              <a:buNone/>
            </a:pPr>
            <a:endParaRPr lang="en-I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a:bodyPr>
          <a:lstStyle/>
          <a:p>
            <a:r>
              <a:rPr lang="es-ES" sz="1800" dirty="0"/>
              <a:t>A = [[ 4   3]</a:t>
            </a:r>
            <a:endParaRPr lang="es-ES" sz="1800" dirty="0"/>
          </a:p>
          <a:p>
            <a:r>
              <a:rPr lang="es-ES" sz="1800" dirty="0"/>
              <a:t>     [-5   9]]</a:t>
            </a:r>
            <a:endParaRPr lang="es-ES" sz="1800" dirty="0"/>
          </a:p>
          <a:p>
            <a:endParaRPr lang="es-ES" sz="1800" dirty="0"/>
          </a:p>
          <a:p>
            <a:r>
              <a:rPr lang="es-ES" sz="1800" dirty="0"/>
              <a:t>X = [[x]</a:t>
            </a:r>
            <a:endParaRPr lang="es-ES" sz="1800" dirty="0"/>
          </a:p>
          <a:p>
            <a:r>
              <a:rPr lang="es-ES" sz="1800" dirty="0"/>
              <a:t>     [y]]</a:t>
            </a:r>
            <a:endParaRPr lang="es-ES" sz="1800" dirty="0"/>
          </a:p>
          <a:p>
            <a:endParaRPr lang="es-ES" sz="1800" dirty="0"/>
          </a:p>
          <a:p>
            <a:r>
              <a:rPr lang="es-ES" sz="1800" dirty="0"/>
              <a:t>B = [[20]</a:t>
            </a:r>
            <a:endParaRPr lang="es-ES" sz="1800" dirty="0"/>
          </a:p>
          <a:p>
            <a:r>
              <a:rPr lang="es-ES" sz="1800" dirty="0"/>
              <a:t>     [26]]</a:t>
            </a:r>
            <a:endParaRPr lang="es-ES" sz="1800" dirty="0"/>
          </a:p>
          <a:p>
            <a:endParaRPr lang="es-ES" sz="1800" dirty="0"/>
          </a:p>
          <a:p>
            <a:r>
              <a:rPr lang="en-US" sz="1800" dirty="0"/>
              <a:t>To find the value of x and y variables in Equation 1, we need to find the values in the matrix X. To do so, we can take the dot product of the inverse of matrix A, and the matrix B as shown below:</a:t>
            </a:r>
            <a:endParaRPr lang="es-ES" sz="1800" dirty="0"/>
          </a:p>
          <a:p>
            <a:r>
              <a:rPr lang="en-IN" sz="1800" dirty="0"/>
              <a:t>X = inverse(A).B</a:t>
            </a:r>
            <a:endParaRPr lang="es-ES" sz="1800" dirty="0"/>
          </a:p>
          <a:p>
            <a:endParaRPr lang="es-ES" sz="1800" dirty="0"/>
          </a:p>
          <a:p>
            <a:endParaRPr lang="en-IN" sz="1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r>
              <a:rPr lang="en-US" sz="2000" b="1" i="0" dirty="0">
                <a:solidFill>
                  <a:srgbClr val="555555"/>
                </a:solidFill>
                <a:effectLst/>
                <a:latin typeface="Inter"/>
              </a:rPr>
              <a:t>Using the inv() and dot() Methods</a:t>
            </a:r>
            <a:endParaRPr lang="en-US" sz="2000" b="1" i="0" dirty="0">
              <a:solidFill>
                <a:srgbClr val="555555"/>
              </a:solidFill>
              <a:effectLst/>
              <a:latin typeface="Inter"/>
            </a:endParaRPr>
          </a:p>
          <a:p>
            <a:r>
              <a:rPr lang="en-US" sz="2000" dirty="0" err="1"/>
              <a:t>m_list</a:t>
            </a:r>
            <a:r>
              <a:rPr lang="en-US" sz="2000" dirty="0"/>
              <a:t> = [[4, 3], [-5, 9]]</a:t>
            </a:r>
            <a:endParaRPr lang="en-US" sz="2000" dirty="0"/>
          </a:p>
          <a:p>
            <a:r>
              <a:rPr lang="en-US" sz="2000" dirty="0"/>
              <a:t>A = </a:t>
            </a:r>
            <a:r>
              <a:rPr lang="en-US" sz="2000" dirty="0" err="1"/>
              <a:t>np.array</a:t>
            </a:r>
            <a:r>
              <a:rPr lang="en-US" sz="2000" dirty="0"/>
              <a:t>(</a:t>
            </a:r>
            <a:r>
              <a:rPr lang="en-US" sz="2000" dirty="0" err="1"/>
              <a:t>m_list</a:t>
            </a:r>
            <a:r>
              <a:rPr lang="en-US" sz="2000" dirty="0"/>
              <a:t>)</a:t>
            </a:r>
            <a:endParaRPr lang="en-US" sz="2000" dirty="0"/>
          </a:p>
          <a:p>
            <a:r>
              <a:rPr lang="en-IN" sz="2000" dirty="0" err="1"/>
              <a:t>inv_A</a:t>
            </a:r>
            <a:r>
              <a:rPr lang="en-IN" sz="2000" dirty="0"/>
              <a:t> = </a:t>
            </a:r>
            <a:r>
              <a:rPr lang="en-IN" sz="2000" dirty="0" err="1"/>
              <a:t>np.linalg.inv</a:t>
            </a:r>
            <a:r>
              <a:rPr lang="en-IN" sz="2000" dirty="0"/>
              <a:t>(A)</a:t>
            </a:r>
            <a:endParaRPr lang="en-IN" sz="2000" dirty="0"/>
          </a:p>
          <a:p>
            <a:endParaRPr lang="en-IN" sz="2000" dirty="0"/>
          </a:p>
          <a:p>
            <a:r>
              <a:rPr lang="en-US" sz="2000" dirty="0"/>
              <a:t>The next step is to find the dot product between the inverse of matrix A, and the matrix B. It is important to mention that matrix dot product is only possible between the matrices if the inner dimensions of the matrices are equal i.e. the number of columns of the left matrix must match the number of rows in the right matrix.</a:t>
            </a:r>
            <a:endParaRPr lang="en-IN" sz="2000" dirty="0"/>
          </a:p>
          <a:p>
            <a:r>
              <a:rPr lang="en-US" sz="2000" dirty="0"/>
              <a:t>To find the dot product with the </a:t>
            </a:r>
            <a:r>
              <a:rPr lang="en-US" sz="2000" dirty="0" err="1"/>
              <a:t>Numpy</a:t>
            </a:r>
            <a:r>
              <a:rPr lang="en-US" sz="2000" dirty="0"/>
              <a:t> library, the linalg.dot() function is used. The following script finds the dot product between the inverse of matrix A and the matrix B, which is the solution of the Equation 1.</a:t>
            </a:r>
            <a:endParaRPr lang="en-IN" sz="2000" dirty="0"/>
          </a:p>
          <a:p>
            <a:r>
              <a:rPr lang="en-US" sz="2000" dirty="0"/>
              <a:t>B = </a:t>
            </a:r>
            <a:r>
              <a:rPr lang="en-US" sz="2000" dirty="0" err="1"/>
              <a:t>np.array</a:t>
            </a:r>
            <a:r>
              <a:rPr lang="en-US" sz="2000" dirty="0"/>
              <a:t>([20, 26])</a:t>
            </a:r>
            <a:endParaRPr lang="en-US" sz="2000" dirty="0"/>
          </a:p>
          <a:p>
            <a:r>
              <a:rPr lang="en-US" sz="2000" dirty="0"/>
              <a:t>X = </a:t>
            </a:r>
            <a:r>
              <a:rPr lang="en-US" sz="2000" dirty="0" err="1"/>
              <a:t>np.linalg.inv</a:t>
            </a:r>
            <a:r>
              <a:rPr lang="en-US" sz="2000" dirty="0"/>
              <a:t>(A).dot(B)</a:t>
            </a:r>
            <a:endParaRPr lang="en-US" sz="2000" dirty="0"/>
          </a:p>
          <a:p>
            <a:endParaRPr lang="en-IN" dirty="0"/>
          </a:p>
          <a:p>
            <a:endParaRPr lang="en-I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b="1" i="0" dirty="0">
                <a:solidFill>
                  <a:srgbClr val="555555"/>
                </a:solidFill>
                <a:effectLst/>
                <a:latin typeface="Inter"/>
              </a:rPr>
              <a:t>Using the solve() Method</a:t>
            </a:r>
            <a:br>
              <a:rPr lang="en-IN" b="1" i="0" dirty="0">
                <a:solidFill>
                  <a:srgbClr val="555555"/>
                </a:solidFill>
                <a:effectLst/>
                <a:latin typeface="Inter"/>
              </a:rPr>
            </a:br>
            <a:endParaRPr lang="en-IN" dirty="0"/>
          </a:p>
        </p:txBody>
      </p:sp>
      <p:sp>
        <p:nvSpPr>
          <p:cNvPr id="3" name="Content Placeholder 2"/>
          <p:cNvSpPr>
            <a:spLocks noGrp="1"/>
          </p:cNvSpPr>
          <p:nvPr>
            <p:ph idx="1"/>
          </p:nvPr>
        </p:nvSpPr>
        <p:spPr>
          <a:xfrm>
            <a:off x="457200" y="620688"/>
            <a:ext cx="8229600" cy="5505475"/>
          </a:xfrm>
        </p:spPr>
        <p:txBody>
          <a:bodyPr>
            <a:normAutofit/>
          </a:bodyPr>
          <a:lstStyle/>
          <a:p>
            <a:r>
              <a:rPr lang="en-US" sz="2000" dirty="0"/>
              <a:t>the </a:t>
            </a:r>
            <a:r>
              <a:rPr lang="en-US" sz="2000" dirty="0" err="1"/>
              <a:t>Numpy</a:t>
            </a:r>
            <a:r>
              <a:rPr lang="en-US" sz="2000" dirty="0"/>
              <a:t> library contains the </a:t>
            </a:r>
            <a:r>
              <a:rPr lang="en-US" sz="2000" dirty="0" err="1"/>
              <a:t>linalg.solve</a:t>
            </a:r>
            <a:r>
              <a:rPr lang="en-US" sz="2000" dirty="0"/>
              <a:t>() method, which can be used to directly find the solution of a system of linear equations:</a:t>
            </a:r>
            <a:endParaRPr lang="en-US" sz="2000" dirty="0"/>
          </a:p>
          <a:p>
            <a:r>
              <a:rPr lang="en-US" sz="2000" dirty="0"/>
              <a:t>A = </a:t>
            </a:r>
            <a:r>
              <a:rPr lang="en-US" sz="2000" dirty="0" err="1"/>
              <a:t>np.array</a:t>
            </a:r>
            <a:r>
              <a:rPr lang="en-US" sz="2000" dirty="0"/>
              <a:t>([[4, 3, 2], [-2, 2, 3], [3, -5, 2]])</a:t>
            </a:r>
            <a:endParaRPr lang="en-US" sz="2000" dirty="0"/>
          </a:p>
          <a:p>
            <a:r>
              <a:rPr lang="en-US" sz="2000" dirty="0"/>
              <a:t>B = </a:t>
            </a:r>
            <a:r>
              <a:rPr lang="en-US" sz="2000" dirty="0" err="1"/>
              <a:t>np.array</a:t>
            </a:r>
            <a:r>
              <a:rPr lang="en-US" sz="2000" dirty="0"/>
              <a:t>([25, -10, -4])</a:t>
            </a:r>
            <a:endParaRPr lang="en-US" sz="2000" dirty="0"/>
          </a:p>
          <a:p>
            <a:r>
              <a:rPr lang="en-US" sz="2000" dirty="0"/>
              <a:t>X2 = </a:t>
            </a:r>
            <a:r>
              <a:rPr lang="en-US" sz="2000" dirty="0" err="1"/>
              <a:t>np.linalg.solve</a:t>
            </a:r>
            <a:r>
              <a:rPr lang="en-US" sz="2000" dirty="0"/>
              <a:t>(A,B)</a:t>
            </a:r>
            <a:endParaRPr lang="en-US" sz="2000" dirty="0"/>
          </a:p>
          <a:p>
            <a:endParaRPr lang="en-US" sz="2000" dirty="0"/>
          </a:p>
          <a:p>
            <a:endParaRPr lang="en-IN" sz="2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IN" dirty="0"/>
              <a:t>Finding Determinant</a:t>
            </a:r>
            <a:endParaRPr lang="en-IN" dirty="0"/>
          </a:p>
        </p:txBody>
      </p:sp>
      <p:sp>
        <p:nvSpPr>
          <p:cNvPr id="3" name="Content Placeholder 2"/>
          <p:cNvSpPr>
            <a:spLocks noGrp="1"/>
          </p:cNvSpPr>
          <p:nvPr>
            <p:ph idx="1"/>
          </p:nvPr>
        </p:nvSpPr>
        <p:spPr>
          <a:xfrm>
            <a:off x="457200" y="764704"/>
            <a:ext cx="8229600" cy="5361459"/>
          </a:xfrm>
        </p:spPr>
        <p:txBody>
          <a:bodyPr>
            <a:normAutofit/>
          </a:bodyPr>
          <a:lstStyle/>
          <a:p>
            <a:pPr marL="0" indent="0">
              <a:buNone/>
            </a:pPr>
            <a:r>
              <a:rPr lang="en-US" sz="2000" dirty="0"/>
              <a:t>A = </a:t>
            </a:r>
            <a:r>
              <a:rPr lang="en-US" sz="2000" dirty="0" err="1"/>
              <a:t>np.array</a:t>
            </a:r>
            <a:r>
              <a:rPr lang="en-US" sz="2000" dirty="0"/>
              <a:t>([[6, 1, 1],</a:t>
            </a:r>
            <a:endParaRPr lang="en-US" sz="2000" dirty="0"/>
          </a:p>
          <a:p>
            <a:pPr marL="0" indent="0">
              <a:buNone/>
            </a:pPr>
            <a:r>
              <a:rPr lang="en-US" sz="2000" dirty="0"/>
              <a:t>              [4, -2, 5],</a:t>
            </a:r>
            <a:endParaRPr lang="en-US" sz="2000" dirty="0"/>
          </a:p>
          <a:p>
            <a:pPr marL="0" indent="0">
              <a:buNone/>
            </a:pPr>
            <a:r>
              <a:rPr lang="en-US" sz="2000" dirty="0"/>
              <a:t>              [2, 8, 7]])</a:t>
            </a:r>
            <a:endParaRPr lang="en-US" sz="2000" dirty="0"/>
          </a:p>
          <a:p>
            <a:pPr marL="0" indent="0">
              <a:buNone/>
            </a:pPr>
            <a:r>
              <a:rPr lang="en-US" sz="2000" dirty="0"/>
              <a:t> </a:t>
            </a:r>
            <a:endParaRPr lang="en-US" sz="2000" dirty="0"/>
          </a:p>
          <a:p>
            <a:pPr marL="0" indent="0">
              <a:buNone/>
            </a:pPr>
            <a:r>
              <a:rPr lang="en-US" sz="2000" dirty="0"/>
              <a:t> </a:t>
            </a:r>
            <a:endParaRPr lang="en-US" sz="2000" dirty="0"/>
          </a:p>
          <a:p>
            <a:pPr marL="0" indent="0">
              <a:buNone/>
            </a:pPr>
            <a:r>
              <a:rPr lang="en-US" sz="2000" dirty="0"/>
              <a:t>print(("\</a:t>
            </a:r>
            <a:r>
              <a:rPr lang="en-US" sz="2000" dirty="0" err="1"/>
              <a:t>nDeterminant</a:t>
            </a:r>
            <a:r>
              <a:rPr lang="en-US" sz="2000" dirty="0"/>
              <a:t> of A:"</a:t>
            </a:r>
            <a:endParaRPr lang="en-US" sz="2000" dirty="0"/>
          </a:p>
          <a:p>
            <a:pPr marL="0" indent="0">
              <a:buNone/>
            </a:pPr>
            <a:r>
              <a:rPr lang="en-US" sz="2000" dirty="0"/>
              <a:t>     , </a:t>
            </a:r>
            <a:r>
              <a:rPr lang="en-US" sz="2000" dirty="0" err="1"/>
              <a:t>np.linalg.det</a:t>
            </a:r>
            <a:r>
              <a:rPr lang="en-US" sz="2000" dirty="0"/>
              <a:t>(A)))</a:t>
            </a:r>
            <a:endParaRPr lang="en-IN"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r>
              <a:rPr lang="en-IN" dirty="0" err="1"/>
              <a:t>Numpy</a:t>
            </a:r>
            <a:r>
              <a:rPr lang="en-IN" dirty="0"/>
              <a:t> Matrix</a:t>
            </a:r>
            <a:endParaRPr lang="en-IN" dirty="0"/>
          </a:p>
        </p:txBody>
      </p:sp>
      <p:sp>
        <p:nvSpPr>
          <p:cNvPr id="3" name="Content Placeholder 2"/>
          <p:cNvSpPr>
            <a:spLocks noGrp="1"/>
          </p:cNvSpPr>
          <p:nvPr>
            <p:ph idx="1"/>
          </p:nvPr>
        </p:nvSpPr>
        <p:spPr>
          <a:xfrm>
            <a:off x="457200" y="908720"/>
            <a:ext cx="8229600" cy="5217443"/>
          </a:xfrm>
        </p:spPr>
        <p:txBody>
          <a:bodyPr/>
          <a:lstStyle/>
          <a:p>
            <a:r>
              <a:rPr lang="en-US" sz="2000" b="0" i="0" dirty="0" err="1">
                <a:solidFill>
                  <a:srgbClr val="232629"/>
                </a:solidFill>
                <a:effectLst/>
                <a:latin typeface="-apple-system"/>
              </a:rPr>
              <a:t>Numpy</a:t>
            </a:r>
            <a:r>
              <a:rPr lang="en-US" sz="2000" b="0" i="0" dirty="0">
                <a:solidFill>
                  <a:srgbClr val="232629"/>
                </a:solidFill>
                <a:effectLst/>
                <a:latin typeface="-apple-system"/>
              </a:rPr>
              <a:t> </a:t>
            </a:r>
            <a:r>
              <a:rPr lang="en-US" sz="2000" b="1" i="0" dirty="0">
                <a:solidFill>
                  <a:srgbClr val="232629"/>
                </a:solidFill>
                <a:effectLst/>
                <a:latin typeface="-apple-system"/>
              </a:rPr>
              <a:t>matrices</a:t>
            </a:r>
            <a:r>
              <a:rPr lang="en-US" sz="2000" b="0" i="0" dirty="0">
                <a:solidFill>
                  <a:srgbClr val="232629"/>
                </a:solidFill>
                <a:effectLst/>
                <a:latin typeface="-apple-system"/>
              </a:rPr>
              <a:t> are strictly 2-dimensional, while </a:t>
            </a:r>
            <a:r>
              <a:rPr lang="en-US" sz="2000" b="0" i="0" dirty="0" err="1">
                <a:solidFill>
                  <a:srgbClr val="232629"/>
                </a:solidFill>
                <a:effectLst/>
                <a:latin typeface="-apple-system"/>
              </a:rPr>
              <a:t>numpy</a:t>
            </a:r>
            <a:r>
              <a:rPr lang="en-US" sz="2000" b="0" i="0" dirty="0">
                <a:solidFill>
                  <a:srgbClr val="232629"/>
                </a:solidFill>
                <a:effectLst/>
                <a:latin typeface="-apple-system"/>
              </a:rPr>
              <a:t> </a:t>
            </a:r>
            <a:r>
              <a:rPr lang="en-US" sz="2000" b="1" i="0" dirty="0">
                <a:solidFill>
                  <a:srgbClr val="232629"/>
                </a:solidFill>
                <a:effectLst/>
                <a:latin typeface="-apple-system"/>
              </a:rPr>
              <a:t>arrays</a:t>
            </a:r>
            <a:r>
              <a:rPr lang="en-US" sz="2000" b="0" i="0" dirty="0">
                <a:solidFill>
                  <a:srgbClr val="232629"/>
                </a:solidFill>
                <a:effectLst/>
                <a:latin typeface="-apple-system"/>
              </a:rPr>
              <a:t> (</a:t>
            </a:r>
            <a:r>
              <a:rPr lang="en-US" sz="2000" b="0" i="0" dirty="0" err="1">
                <a:solidFill>
                  <a:srgbClr val="232629"/>
                </a:solidFill>
                <a:effectLst/>
                <a:latin typeface="-apple-system"/>
              </a:rPr>
              <a:t>ndarrays</a:t>
            </a:r>
            <a:r>
              <a:rPr lang="en-US" sz="2000" b="0" i="0" dirty="0">
                <a:solidFill>
                  <a:srgbClr val="232629"/>
                </a:solidFill>
                <a:effectLst/>
                <a:latin typeface="-apple-system"/>
              </a:rPr>
              <a:t>) are N-dimensional.</a:t>
            </a:r>
            <a:endParaRPr lang="en-US" sz="2000" b="0" i="0" dirty="0">
              <a:solidFill>
                <a:srgbClr val="232629"/>
              </a:solidFill>
              <a:effectLst/>
              <a:latin typeface="-apple-system"/>
            </a:endParaRPr>
          </a:p>
          <a:p>
            <a:r>
              <a:rPr lang="en-US" sz="2000" dirty="0"/>
              <a:t>The main advantage of </a:t>
            </a:r>
            <a:r>
              <a:rPr lang="en-US" sz="2000" dirty="0" err="1"/>
              <a:t>numpy</a:t>
            </a:r>
            <a:r>
              <a:rPr lang="en-US" sz="2000" dirty="0"/>
              <a:t> matrices is that they provide a convenient notation for matrix multiplication: if a and b are matrices, then a*b is their matrix product.</a:t>
            </a:r>
            <a:endParaRPr lang="en-US" sz="2000" dirty="0"/>
          </a:p>
          <a:p>
            <a:endParaRPr lang="en-US" sz="2000" dirty="0">
              <a:solidFill>
                <a:srgbClr val="232629"/>
              </a:solidFill>
              <a:latin typeface="-apple-system"/>
            </a:endParaRPr>
          </a:p>
          <a:p>
            <a:r>
              <a:rPr lang="en-IN" sz="1200" b="1" i="0" dirty="0">
                <a:solidFill>
                  <a:srgbClr val="273239"/>
                </a:solidFill>
                <a:effectLst/>
                <a:latin typeface="urw-din"/>
              </a:rPr>
              <a:t>Syntax :</a:t>
            </a:r>
            <a:endParaRPr lang="en-US" sz="2000" b="1" i="0" dirty="0">
              <a:solidFill>
                <a:srgbClr val="232629"/>
              </a:solidFill>
              <a:effectLst/>
              <a:latin typeface="-apple-system"/>
            </a:endParaRPr>
          </a:p>
          <a:p>
            <a:r>
              <a:rPr lang="en-US" sz="2000" dirty="0" err="1">
                <a:solidFill>
                  <a:srgbClr val="232629"/>
                </a:solidFill>
                <a:latin typeface="-apple-system"/>
              </a:rPr>
              <a:t>numpy.matrix</a:t>
            </a:r>
            <a:r>
              <a:rPr lang="en-US" sz="2000" dirty="0">
                <a:solidFill>
                  <a:srgbClr val="232629"/>
                </a:solidFill>
                <a:latin typeface="-apple-system"/>
              </a:rPr>
              <a:t>(data, </a:t>
            </a:r>
            <a:r>
              <a:rPr lang="en-US" sz="2000" dirty="0" err="1">
                <a:solidFill>
                  <a:srgbClr val="232629"/>
                </a:solidFill>
                <a:latin typeface="-apple-system"/>
              </a:rPr>
              <a:t>dtype</a:t>
            </a:r>
            <a:r>
              <a:rPr lang="en-US" sz="2000" dirty="0">
                <a:solidFill>
                  <a:srgbClr val="232629"/>
                </a:solidFill>
                <a:latin typeface="-apple-system"/>
              </a:rPr>
              <a:t> = None) : </a:t>
            </a:r>
            <a:endParaRPr lang="en-US" sz="2000" b="1" dirty="0">
              <a:solidFill>
                <a:srgbClr val="232629"/>
              </a:solidFill>
              <a:latin typeface="-apple-system"/>
            </a:endParaRPr>
          </a:p>
          <a:p>
            <a:endParaRPr lang="en-US" sz="2000" b="1" dirty="0">
              <a:solidFill>
                <a:srgbClr val="232629"/>
              </a:solidFill>
              <a:latin typeface="-apple-system"/>
            </a:endParaRPr>
          </a:p>
          <a:p>
            <a:r>
              <a:rPr lang="pt-BR" sz="1800" b="0" dirty="0">
                <a:solidFill>
                  <a:srgbClr val="000000"/>
                </a:solidFill>
                <a:effectLst/>
                <a:latin typeface="Courier New" panose="02070309020205020404" pitchFamily="49" charset="0"/>
              </a:rPr>
              <a:t>a=np.matrix(</a:t>
            </a:r>
            <a:r>
              <a:rPr lang="pt-BR" sz="1800" b="0" dirty="0">
                <a:solidFill>
                  <a:srgbClr val="A31515"/>
                </a:solidFill>
                <a:effectLst/>
                <a:latin typeface="Courier New" panose="02070309020205020404" pitchFamily="49" charset="0"/>
              </a:rPr>
              <a:t>'1 2;3 4’</a:t>
            </a:r>
            <a:r>
              <a:rPr lang="pt-BR" sz="1800" b="0" dirty="0">
                <a:solidFill>
                  <a:srgbClr val="000000"/>
                </a:solidFill>
                <a:effectLst/>
                <a:latin typeface="Courier New" panose="02070309020205020404" pitchFamily="49" charset="0"/>
              </a:rPr>
              <a:t>)</a:t>
            </a:r>
            <a:endParaRPr lang="pt-BR" sz="1800" b="0" dirty="0">
              <a:solidFill>
                <a:srgbClr val="000000"/>
              </a:solidFill>
              <a:effectLst/>
              <a:latin typeface="Courier New" panose="02070309020205020404" pitchFamily="49" charset="0"/>
            </a:endParaRPr>
          </a:p>
          <a:p>
            <a:endParaRPr lang="pt-BR" sz="1800" dirty="0">
              <a:solidFill>
                <a:srgbClr val="000000"/>
              </a:solidFill>
              <a:latin typeface="Courier New" panose="02070309020205020404" pitchFamily="49" charset="0"/>
            </a:endParaRPr>
          </a:p>
          <a:p>
            <a:endParaRPr lang="pt-BR" sz="1800" b="0" dirty="0">
              <a:solidFill>
                <a:srgbClr val="000000"/>
              </a:solidFill>
              <a:effectLst/>
              <a:latin typeface="Courier New" panose="02070309020205020404" pitchFamily="49" charset="0"/>
            </a:endParaRPr>
          </a:p>
          <a:p>
            <a:endParaRPr lang="en-US" sz="2000" dirty="0">
              <a:solidFill>
                <a:srgbClr val="232629"/>
              </a:solidFill>
              <a:latin typeface="-apple-system"/>
            </a:endParaRPr>
          </a:p>
          <a:p>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a:t>det_matrix</a:t>
            </a:r>
            <a:r>
              <a:rPr lang="en-IN" dirty="0"/>
              <a:t>=</a:t>
            </a:r>
            <a:r>
              <a:rPr lang="en-IN" dirty="0" err="1"/>
              <a:t>no.linalg.det</a:t>
            </a:r>
            <a:r>
              <a:rPr lang="en-IN" dirty="0"/>
              <a:t>(x)</a:t>
            </a:r>
            <a:endParaRPr lang="en-IN" dirty="0"/>
          </a:p>
          <a:p>
            <a:r>
              <a:rPr lang="en-IN" dirty="0"/>
              <a:t>print(</a:t>
            </a:r>
            <a:r>
              <a:rPr lang="en-IN" dirty="0" err="1"/>
              <a:t>det_matrix</a:t>
            </a:r>
            <a:r>
              <a:rPr lang="en-IN" dirty="0"/>
              <a:t>)</a:t>
            </a:r>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Rank of matrix</a:t>
            </a:r>
            <a:endParaRPr lang="en-IN" dirty="0"/>
          </a:p>
        </p:txBody>
      </p:sp>
      <p:sp>
        <p:nvSpPr>
          <p:cNvPr id="3" name="Content Placeholder 2"/>
          <p:cNvSpPr>
            <a:spLocks noGrp="1"/>
          </p:cNvSpPr>
          <p:nvPr>
            <p:ph idx="1"/>
          </p:nvPr>
        </p:nvSpPr>
        <p:spPr>
          <a:xfrm>
            <a:off x="457200" y="1142984"/>
            <a:ext cx="8229600" cy="4983179"/>
          </a:xfrm>
        </p:spPr>
        <p:txBody>
          <a:bodyPr/>
          <a:lstStyle/>
          <a:p>
            <a:r>
              <a:rPr lang="en-IN" dirty="0" err="1"/>
              <a:t>numpy.linalg.matrix_rank</a:t>
            </a:r>
            <a:r>
              <a:rPr lang="en-IN" dirty="0"/>
              <a:t>() -&gt; returns rank of the matrix.</a:t>
            </a:r>
            <a:endParaRPr lang="en-IN" dirty="0"/>
          </a:p>
          <a:p>
            <a:r>
              <a:rPr lang="en-IN" dirty="0"/>
              <a:t>Syntax: </a:t>
            </a:r>
            <a:r>
              <a:rPr lang="en-IN" dirty="0" err="1"/>
              <a:t>numpy.linalg.matrix_rank</a:t>
            </a:r>
            <a:r>
              <a:rPr lang="en-IN" dirty="0"/>
              <a:t>(matrix)</a:t>
            </a:r>
            <a:endParaRPr lang="en-IN" dirty="0"/>
          </a:p>
          <a:p>
            <a:r>
              <a:rPr lang="en-IN" dirty="0"/>
              <a:t>x=</a:t>
            </a:r>
            <a:r>
              <a:rPr lang="en-IN" dirty="0" err="1"/>
              <a:t>np.matrix</a:t>
            </a:r>
            <a:r>
              <a:rPr lang="en-IN" dirty="0"/>
              <a:t>(“4,5,6,7;2,-3,2,3;3,4,5,6;4,7,8,9”)</a:t>
            </a:r>
            <a:endParaRPr lang="en-IN" dirty="0"/>
          </a:p>
          <a:p>
            <a:endParaRPr lang="en-IN" dirty="0"/>
          </a:p>
          <a:p>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a:t>Inverse of a matrix</a:t>
            </a:r>
            <a:endParaRPr lang="en-IN" dirty="0"/>
          </a:p>
        </p:txBody>
      </p:sp>
      <p:sp>
        <p:nvSpPr>
          <p:cNvPr id="3" name="Content Placeholder 2"/>
          <p:cNvSpPr>
            <a:spLocks noGrp="1"/>
          </p:cNvSpPr>
          <p:nvPr>
            <p:ph idx="1"/>
          </p:nvPr>
        </p:nvSpPr>
        <p:spPr>
          <a:xfrm>
            <a:off x="457200" y="1000108"/>
            <a:ext cx="8229600" cy="5126055"/>
          </a:xfrm>
        </p:spPr>
        <p:txBody>
          <a:bodyPr/>
          <a:lstStyle/>
          <a:p>
            <a:r>
              <a:rPr lang="en-IN" dirty="0" err="1"/>
              <a:t>numpy.linalg.inv</a:t>
            </a:r>
            <a:r>
              <a:rPr lang="en-IN" dirty="0"/>
              <a:t>()-&gt; returns the multiplicative inverse of a matrix.</a:t>
            </a:r>
            <a:endParaRPr lang="en-IN" dirty="0"/>
          </a:p>
          <a:p>
            <a:r>
              <a:rPr lang="en-IN" dirty="0" err="1"/>
              <a:t>numpy.linalg.inv</a:t>
            </a:r>
            <a:r>
              <a:rPr lang="en-IN" dirty="0"/>
              <a:t>(matrix)</a:t>
            </a:r>
            <a:endParaRPr lang="en-IN" dirty="0"/>
          </a:p>
          <a:p>
            <a:r>
              <a:rPr lang="en-IN" dirty="0"/>
              <a:t>A=</a:t>
            </a:r>
            <a:r>
              <a:rPr lang="en-IN" dirty="0" err="1"/>
              <a:t>np.matrix</a:t>
            </a:r>
            <a:r>
              <a:rPr lang="en-IN" dirty="0"/>
              <a:t>(“3,1,2;3,2,5;6,7,8”)</a:t>
            </a:r>
            <a:endParaRPr lang="en-IN" dirty="0"/>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313408</Words>
  <Application>WPS Presentation</Application>
  <PresentationFormat>On-screen Show (4:3)</PresentationFormat>
  <Paragraphs>7990</Paragraphs>
  <Slides>803</Slides>
  <Notes>5</Notes>
  <HiddenSlides>0</HiddenSlides>
  <MMClips>0</MMClips>
  <ScaleCrop>false</ScaleCrop>
  <HeadingPairs>
    <vt:vector size="6" baseType="variant">
      <vt:variant>
        <vt:lpstr>已用的字体</vt:lpstr>
      </vt:variant>
      <vt:variant>
        <vt:i4>62</vt:i4>
      </vt:variant>
      <vt:variant>
        <vt:lpstr>主题</vt:lpstr>
      </vt:variant>
      <vt:variant>
        <vt:i4>1</vt:i4>
      </vt:variant>
      <vt:variant>
        <vt:lpstr>幻灯片标题</vt:lpstr>
      </vt:variant>
      <vt:variant>
        <vt:i4>803</vt:i4>
      </vt:variant>
    </vt:vector>
  </HeadingPairs>
  <TitlesOfParts>
    <vt:vector size="866" baseType="lpstr">
      <vt:lpstr>Arial</vt:lpstr>
      <vt:lpstr>SimSun</vt:lpstr>
      <vt:lpstr>Wingdings</vt:lpstr>
      <vt:lpstr>Verdana</vt:lpstr>
      <vt:lpstr>Segoe UI</vt:lpstr>
      <vt:lpstr>Calibri</vt:lpstr>
      <vt:lpstr>Microsoft YaHei</vt:lpstr>
      <vt:lpstr>Arial Unicode MS</vt:lpstr>
      <vt:lpstr>Consolas</vt:lpstr>
      <vt:lpstr>Inter</vt:lpstr>
      <vt:lpstr>Segoe Print</vt:lpstr>
      <vt:lpstr>-apple-system</vt:lpstr>
      <vt:lpstr>urw-din</vt:lpstr>
      <vt:lpstr>Courier New</vt:lpstr>
      <vt:lpstr>erdana</vt:lpstr>
      <vt:lpstr>sofia-pro</vt:lpstr>
      <vt:lpstr>Roboto</vt:lpstr>
      <vt:lpstr>Lora</vt:lpstr>
      <vt:lpstr>Lato</vt:lpstr>
      <vt:lpstr>Open Sans</vt:lpstr>
      <vt:lpstr>inherit</vt:lpstr>
      <vt:lpstr>poppins</vt:lpstr>
      <vt:lpstr>roboto</vt:lpstr>
      <vt:lpstr>ui-monospace</vt:lpstr>
      <vt:lpstr>Wide Latin</vt:lpstr>
      <vt:lpstr>sohne</vt:lpstr>
      <vt:lpstr>charter</vt:lpstr>
      <vt:lpstr>Helvetica Neue</vt:lpstr>
      <vt:lpstr>Monaco</vt:lpstr>
      <vt:lpstr>source sans pro</vt:lpstr>
      <vt:lpstr>Yu Gothic UI</vt:lpstr>
      <vt:lpstr>Lato</vt:lpstr>
      <vt:lpstr>proxima-nova</vt:lpstr>
      <vt:lpstr>Times New Roman</vt:lpstr>
      <vt:lpstr>Poppins</vt:lpstr>
      <vt:lpstr>Helvetica</vt:lpstr>
      <vt:lpstr>Georgia</vt:lpstr>
      <vt:lpstr>Fira Mono</vt:lpstr>
      <vt:lpstr>Playfair Display</vt:lpstr>
      <vt:lpstr>Merriweather</vt:lpstr>
      <vt:lpstr>Aktiv Grotesk</vt:lpstr>
      <vt:lpstr>Menlo</vt:lpstr>
      <vt:lpstr>inter-regular</vt:lpstr>
      <vt:lpstr>inter-bold</vt:lpstr>
      <vt:lpstr>Montserrat</vt:lpstr>
      <vt:lpstr>Raleway</vt:lpstr>
      <vt:lpstr>MathJax_Math-italic</vt:lpstr>
      <vt:lpstr>MathJax_Main</vt:lpstr>
      <vt:lpstr>pt sans</vt:lpstr>
      <vt:lpstr>freight-sans-pro</vt:lpstr>
      <vt:lpstr>Open Sans</vt:lpstr>
      <vt:lpstr>Noto Sans</vt:lpstr>
      <vt:lpstr>PT Sans</vt:lpstr>
      <vt:lpstr>Philosopher</vt:lpstr>
      <vt:lpstr>Cambria</vt:lpstr>
      <vt:lpstr>Arial Unicode MS</vt:lpstr>
      <vt:lpstr>MJXc-TeX-math-I</vt:lpstr>
      <vt:lpstr>MJXc-TeX-main-R</vt:lpstr>
      <vt:lpstr>MJXc-TeX-size1-R</vt:lpstr>
      <vt:lpstr>Font Awesome 5 Pro</vt:lpstr>
      <vt:lpstr>Source Serif Pro</vt:lpstr>
      <vt:lpstr>Nunito</vt:lpstr>
      <vt:lpstr>Office Theme</vt:lpstr>
      <vt:lpstr>Data Science</vt:lpstr>
      <vt:lpstr>What is Data Science?</vt:lpstr>
      <vt:lpstr>Where is Data Science Needed? </vt:lpstr>
      <vt:lpstr>How Does a Data Scientist Work? </vt:lpstr>
      <vt:lpstr>What is Data? </vt:lpstr>
      <vt:lpstr>Unstructured Data </vt:lpstr>
      <vt:lpstr>Structured Data </vt:lpstr>
      <vt:lpstr>Data perspective</vt:lpstr>
      <vt:lpstr>Data science using Python</vt:lpstr>
      <vt:lpstr>Introduction</vt:lpstr>
      <vt:lpstr>Popular tools used in data science</vt:lpstr>
      <vt:lpstr>Jupyter notebook</vt:lpstr>
      <vt:lpstr>Python-Numpy</vt:lpstr>
      <vt:lpstr>Why Use NumPy? </vt:lpstr>
      <vt:lpstr>Why is NumPy Faster Than Lists? </vt:lpstr>
      <vt:lpstr>Installation of NumPy </vt:lpstr>
      <vt:lpstr>Create an array</vt:lpstr>
      <vt:lpstr>Arrays</vt:lpstr>
      <vt:lpstr>0-D Arrays </vt:lpstr>
      <vt:lpstr>1-D Arrays </vt:lpstr>
      <vt:lpstr>2-D Arrays </vt:lpstr>
      <vt:lpstr>3-D arrays </vt:lpstr>
      <vt:lpstr>Check Number of Dimensions? </vt:lpstr>
      <vt:lpstr>NumPy Array Indexing </vt:lpstr>
      <vt:lpstr>Generate arrays using linspace()</vt:lpstr>
      <vt:lpstr>Example</vt:lpstr>
      <vt:lpstr>Generate arrays using arange()</vt:lpstr>
      <vt:lpstr>Example</vt:lpstr>
      <vt:lpstr>Generate arrays using ones()</vt:lpstr>
      <vt:lpstr>Generate arrays using zeros()</vt:lpstr>
      <vt:lpstr>Generate arrays using random.rand()</vt:lpstr>
      <vt:lpstr>Generate arrays using random.rand()</vt:lpstr>
      <vt:lpstr>Generate arrays using logspace()</vt:lpstr>
      <vt:lpstr>PowerPoint 演示文稿</vt:lpstr>
      <vt:lpstr>Reshaping an array</vt:lpstr>
      <vt:lpstr>PowerPoint 演示文稿</vt:lpstr>
      <vt:lpstr>Reshape From 1-D to 3-D </vt:lpstr>
      <vt:lpstr>Can We Reshape Into any Shape? </vt:lpstr>
      <vt:lpstr>Numpy addition</vt:lpstr>
      <vt:lpstr>Numpy multiplication</vt:lpstr>
      <vt:lpstr>Other Numpy functions</vt:lpstr>
      <vt:lpstr>Accessing components of an array</vt:lpstr>
      <vt:lpstr>Access 3-D Arrays </vt:lpstr>
      <vt:lpstr>Example Explained </vt:lpstr>
      <vt:lpstr>Negative Indexing </vt:lpstr>
      <vt:lpstr>NumPy Array Slicing </vt:lpstr>
      <vt:lpstr>Slicing 2-D Arrays </vt:lpstr>
      <vt:lpstr>NumPy Data Types </vt:lpstr>
      <vt:lpstr>Creating Arrays With a Defined Data Type </vt:lpstr>
      <vt:lpstr>Converting Data Type on Existing Arrays </vt:lpstr>
      <vt:lpstr>NumPy Array Copy vs View </vt:lpstr>
      <vt:lpstr>Make Changes in the VIEW </vt:lpstr>
      <vt:lpstr>VIEW </vt:lpstr>
      <vt:lpstr>Flattening the arrays </vt:lpstr>
      <vt:lpstr>NumPy Array Iterating </vt:lpstr>
      <vt:lpstr>Iterating 2-D Arrays </vt:lpstr>
      <vt:lpstr>PowerPoint 演示文稿</vt:lpstr>
      <vt:lpstr>Iterating 3-D Arrays  </vt:lpstr>
      <vt:lpstr>Iterating Arrays Using nditer() </vt:lpstr>
      <vt:lpstr>Iterating With Different Step Size </vt:lpstr>
      <vt:lpstr>NumPy Joining Array </vt:lpstr>
      <vt:lpstr>PowerPoint 演示文稿</vt:lpstr>
      <vt:lpstr>Splitting NumPy Arrays </vt:lpstr>
      <vt:lpstr>PowerPoint 演示文稿</vt:lpstr>
      <vt:lpstr>Split Into Arrays </vt:lpstr>
      <vt:lpstr>Splitting 2-D Arrays </vt:lpstr>
      <vt:lpstr>Searching Arrays </vt:lpstr>
      <vt:lpstr>Sorting Arrays </vt:lpstr>
      <vt:lpstr>Array dimensions</vt:lpstr>
      <vt:lpstr>PowerPoint 演示文稿</vt:lpstr>
      <vt:lpstr>Subset of arrays</vt:lpstr>
      <vt:lpstr>PowerPoint 演示文稿</vt:lpstr>
      <vt:lpstr>Modifying array using transpose()</vt:lpstr>
      <vt:lpstr>Modifying array using append()</vt:lpstr>
      <vt:lpstr>PowerPoint 演示文稿</vt:lpstr>
      <vt:lpstr>Modifying array using insert() </vt:lpstr>
      <vt:lpstr>PowerPoint 演示文稿</vt:lpstr>
      <vt:lpstr>Modifying array using delete()</vt:lpstr>
      <vt:lpstr>PowerPoint 演示文稿</vt:lpstr>
      <vt:lpstr>Matrices</vt:lpstr>
      <vt:lpstr>PowerPoint 演示文稿</vt:lpstr>
      <vt:lpstr>Create a matrix</vt:lpstr>
      <vt:lpstr>PowerPoint 演示文稿</vt:lpstr>
      <vt:lpstr>Modifying matrix using insert()</vt:lpstr>
      <vt:lpstr>PowerPoint 演示文稿</vt:lpstr>
      <vt:lpstr>Modifying matrix using index</vt:lpstr>
      <vt:lpstr>Accessing elements of matrix using index</vt:lpstr>
      <vt:lpstr>Matrix addition</vt:lpstr>
      <vt:lpstr>Matrix Multiplication</vt:lpstr>
      <vt:lpstr>PowerPoint 演示文稿</vt:lpstr>
      <vt:lpstr>Linear Algebra</vt:lpstr>
      <vt:lpstr>PowerPoint 演示文稿</vt:lpstr>
      <vt:lpstr>PowerPoint 演示文稿</vt:lpstr>
      <vt:lpstr>Using the solve() Method </vt:lpstr>
      <vt:lpstr>Finding Determinant</vt:lpstr>
      <vt:lpstr>Numpy Matrix</vt:lpstr>
      <vt:lpstr>PowerPoint 演示文稿</vt:lpstr>
      <vt:lpstr>Rank of matrix</vt:lpstr>
      <vt:lpstr>Inverse of a matrix</vt:lpstr>
      <vt:lpstr>System of linear equations</vt:lpstr>
      <vt:lpstr>PowerPoint 演示文稿</vt:lpstr>
      <vt:lpstr>PowerPoint 演示文稿</vt:lpstr>
      <vt:lpstr>sum()</vt:lpstr>
      <vt:lpstr>Vertical &amp; Horizontal Stacking</vt:lpstr>
      <vt:lpstr>NumPy Array Iteration </vt:lpstr>
      <vt:lpstr>Array Sorting</vt:lpstr>
      <vt:lpstr>numpy.mean()  </vt:lpstr>
      <vt:lpstr>PowerPoint 演示文稿</vt:lpstr>
      <vt:lpstr>PowerPoint 演示文稿</vt:lpstr>
      <vt:lpstr>Pandas</vt:lpstr>
      <vt:lpstr>PowerPoint 演示文稿</vt:lpstr>
      <vt:lpstr> Series </vt:lpstr>
      <vt:lpstr> Creating a Series </vt:lpstr>
      <vt:lpstr>DataFrame </vt:lpstr>
      <vt:lpstr> Creating a DataFrame </vt:lpstr>
      <vt:lpstr>Pandas Series </vt:lpstr>
      <vt:lpstr>Creating a Series: </vt:lpstr>
      <vt:lpstr>Creating a Series using inputs </vt:lpstr>
      <vt:lpstr>Create a Series from dict</vt:lpstr>
      <vt:lpstr>Create a Series using Scalar:</vt:lpstr>
      <vt:lpstr>Accessing data from series with Position </vt:lpstr>
      <vt:lpstr>Retrieving Index array and data array of a series object </vt:lpstr>
      <vt:lpstr>Retrieving Types (dtype) and Size of Type (itemsize) </vt:lpstr>
      <vt:lpstr>Retrieving Shape </vt:lpstr>
      <vt:lpstr>Retrieving Dimension, Size and Number of bytes </vt:lpstr>
      <vt:lpstr> Pandas Dataframe/Series.head() method </vt:lpstr>
      <vt:lpstr>PowerPoint 演示文稿</vt:lpstr>
      <vt:lpstr> Calling on Series with n parameter()</vt:lpstr>
      <vt:lpstr> Pandas Dataframe/Series.tail() method </vt:lpstr>
      <vt:lpstr>PowerPoint 演示文稿</vt:lpstr>
      <vt:lpstr>Removing null values</vt:lpstr>
      <vt:lpstr>Accessing a DataFrame with a boolean index </vt:lpstr>
      <vt:lpstr>Accessing a Dataframe with a boolean index using .loc[] </vt:lpstr>
      <vt:lpstr>Pandas Merging, Joining, and Concatenating</vt:lpstr>
      <vt:lpstr>PowerPoint 演示文稿</vt:lpstr>
      <vt:lpstr>PowerPoint 演示文稿</vt:lpstr>
      <vt:lpstr>PowerPoint 演示文稿</vt:lpstr>
      <vt:lpstr>Merging DataFrame </vt:lpstr>
      <vt:lpstr> Merging a dataframe with one unique key combination</vt:lpstr>
      <vt:lpstr>Join DataFrames </vt:lpstr>
      <vt:lpstr>Inner Join </vt:lpstr>
      <vt:lpstr>Right Join </vt:lpstr>
      <vt:lpstr>Left Join </vt:lpstr>
      <vt:lpstr> Pandas Dataframe.describe() method </vt:lpstr>
      <vt:lpstr>PowerPoint 演示文稿</vt:lpstr>
      <vt:lpstr>PowerPoint 演示文稿</vt:lpstr>
      <vt:lpstr>PowerPoint 演示文稿</vt:lpstr>
      <vt:lpstr>PowerPoint 演示文稿</vt:lpstr>
      <vt:lpstr>PowerPoint 演示文稿</vt:lpstr>
      <vt:lpstr> Dataframe.to_numpy() – Convert dataframe to Numpy array </vt:lpstr>
      <vt:lpstr> Changing the DataFrame into numpy array by using a method</vt:lpstr>
      <vt:lpstr>PowerPoint 演示文稿</vt:lpstr>
      <vt:lpstr> Dealing with Rows and Columns in Pandas DataFrame </vt:lpstr>
      <vt:lpstr>Column Selection:</vt:lpstr>
      <vt:lpstr>Column Addition:</vt:lpstr>
      <vt:lpstr>Column Deletion:</vt:lpstr>
      <vt:lpstr>Renaming Columns</vt:lpstr>
      <vt:lpstr>Fillna()</vt:lpstr>
      <vt:lpstr>Replace()</vt:lpstr>
      <vt:lpstr>PowerPoint 演示文稿</vt:lpstr>
      <vt:lpstr> Dealing with Rows: </vt:lpstr>
      <vt:lpstr>PowerPoint 演示文稿</vt:lpstr>
      <vt:lpstr>Row Addition:</vt:lpstr>
      <vt:lpstr>Row Deletion:</vt:lpstr>
      <vt:lpstr>DataFrame.truncate </vt:lpstr>
      <vt:lpstr>PowerPoint 演示文稿</vt:lpstr>
      <vt:lpstr> Iterating over rows and columns in Pandas DataFrame </vt:lpstr>
      <vt:lpstr>Iterating over rows : </vt:lpstr>
      <vt:lpstr>PowerPoint 演示文稿</vt:lpstr>
      <vt:lpstr>PowerPoint 演示文稿</vt:lpstr>
      <vt:lpstr>PowerPoint 演示文稿</vt:lpstr>
      <vt:lpstr> Iterating over Columns : </vt:lpstr>
      <vt:lpstr>Iterate over certain columns in dataframe </vt:lpstr>
      <vt:lpstr> Pandas DataFrame.to_excel() </vt:lpstr>
      <vt:lpstr> Dataframe.sort_values()  </vt:lpstr>
      <vt:lpstr>PowerPoint 演示文稿</vt:lpstr>
      <vt:lpstr>PowerPoint 演示文稿</vt:lpstr>
      <vt:lpstr> Multiple Parameter Sorting</vt:lpstr>
      <vt:lpstr>PowerPoint 演示文稿</vt:lpstr>
      <vt:lpstr>Sorting by Column</vt:lpstr>
      <vt:lpstr>Pandas GroupBy </vt:lpstr>
      <vt:lpstr>PowerPoint 演示文稿</vt:lpstr>
      <vt:lpstr>PowerPoint 演示文稿</vt:lpstr>
      <vt:lpstr>PowerPoint 演示文稿</vt:lpstr>
      <vt:lpstr>Splitting Data into Groups </vt:lpstr>
      <vt:lpstr>Grouping data with one key: </vt:lpstr>
      <vt:lpstr>PowerPoint 演示文稿</vt:lpstr>
      <vt:lpstr>Iterating through groups </vt:lpstr>
      <vt:lpstr>Selecting a groups </vt:lpstr>
      <vt:lpstr>Applying function to group </vt:lpstr>
      <vt:lpstr>Aggregation</vt:lpstr>
      <vt:lpstr>PowerPoint 演示文稿</vt:lpstr>
      <vt:lpstr>Transformation</vt:lpstr>
      <vt:lpstr>Filtration</vt:lpstr>
      <vt:lpstr>Understanding the Dataset and the Problem Statement </vt:lpstr>
      <vt:lpstr>The Split-Apply-Combine Strategy </vt:lpstr>
      <vt:lpstr>Applying Functions to GroupBy Groups </vt:lpstr>
      <vt:lpstr>Pandas Merging, Joining, and Concatenating</vt:lpstr>
      <vt:lpstr>PowerPoint 演示文稿</vt:lpstr>
      <vt:lpstr>PowerPoint 演示文稿</vt:lpstr>
      <vt:lpstr>PowerPoint 演示文稿</vt:lpstr>
      <vt:lpstr>Read Json</vt:lpstr>
      <vt:lpstr>PowerPoint 演示文稿</vt:lpstr>
      <vt:lpstr>Pandas - Cleaning Data of Wrong Format </vt:lpstr>
      <vt:lpstr>Pandas - Removing Duplicates </vt:lpstr>
      <vt:lpstr>Pandas - Data Correlations </vt:lpstr>
      <vt:lpstr>What is the time series? </vt:lpstr>
      <vt:lpstr>PowerPoint 演示文稿</vt:lpstr>
      <vt:lpstr>PowerPoint 演示文稿</vt:lpstr>
      <vt:lpstr>PowerPoint 演示文稿</vt:lpstr>
      <vt:lpstr>PowerPoint 演示文稿</vt:lpstr>
      <vt:lpstr>PowerPoint 演示文稿</vt:lpstr>
      <vt:lpstr>PowerPoint 演示文稿</vt:lpstr>
      <vt:lpstr>Methods Used in Time Series </vt:lpstr>
      <vt:lpstr>Resampling </vt:lpstr>
      <vt:lpstr>PowerPoint 演示文稿</vt:lpstr>
      <vt:lpstr>Loading time series dataset correctly in Pandas </vt:lpstr>
      <vt:lpstr>Indexing in Time-Series Data </vt:lpstr>
      <vt:lpstr>Time-Resampling using Pandas </vt:lpstr>
      <vt:lpstr>PowerPoint 演示文稿</vt:lpstr>
      <vt:lpstr>Resampling</vt:lpstr>
      <vt:lpstr>PowerPoint 演示文稿</vt:lpstr>
      <vt:lpstr>PowerPoint 演示文稿</vt:lpstr>
      <vt:lpstr> Introduction to Matplotlib </vt:lpstr>
      <vt:lpstr>LinePlot</vt:lpstr>
      <vt:lpstr>Properties of plot</vt:lpstr>
      <vt:lpstr>Plotting two lines together</vt:lpstr>
      <vt:lpstr>Histogram</vt:lpstr>
      <vt:lpstr>Two histograms together</vt:lpstr>
      <vt:lpstr>Bar plot</vt:lpstr>
      <vt:lpstr>Multiple Bar Plots</vt:lpstr>
      <vt:lpstr>Scatter Plot</vt:lpstr>
      <vt:lpstr>PowerPoint 演示文稿</vt:lpstr>
      <vt:lpstr>Pie Chart</vt:lpstr>
      <vt:lpstr>Scatter Plot</vt:lpstr>
      <vt:lpstr>Box Plot</vt:lpstr>
      <vt:lpstr>Draw the box plot with Pandas</vt:lpstr>
      <vt:lpstr>PowerPoint 演示文稿</vt:lpstr>
      <vt:lpstr>Grouped Boxplots in Python with Seaborn</vt:lpstr>
      <vt:lpstr>Heatmap</vt:lpstr>
      <vt:lpstr>Anchoring the colormap </vt:lpstr>
      <vt:lpstr>Displaying the cell values </vt:lpstr>
      <vt:lpstr>SciPy</vt:lpstr>
      <vt:lpstr>Installation of SciPy </vt:lpstr>
      <vt:lpstr>Constants in SciPy </vt:lpstr>
      <vt:lpstr>Constant Units </vt:lpstr>
      <vt:lpstr>Unit Categories </vt:lpstr>
      <vt:lpstr>Metric (SI) Prefixes </vt:lpstr>
      <vt:lpstr>Binary Prefixes </vt:lpstr>
      <vt:lpstr>Mass </vt:lpstr>
      <vt:lpstr>Optimizers in SciPy </vt:lpstr>
      <vt:lpstr>Minimizing a Function </vt:lpstr>
      <vt:lpstr>Finding Minima </vt:lpstr>
      <vt:lpstr>Minimizing a Function With One Variable</vt:lpstr>
      <vt:lpstr>PowerPoint 演示文稿</vt:lpstr>
      <vt:lpstr>PowerPoint 演示文稿</vt:lpstr>
      <vt:lpstr>PowerPoint 演示文稿</vt:lpstr>
      <vt:lpstr>SciPy Sparse Data </vt:lpstr>
      <vt:lpstr>How to Work With Sparse Data </vt:lpstr>
      <vt:lpstr>CSR Matrix </vt:lpstr>
      <vt:lpstr>PowerPoint 演示文稿</vt:lpstr>
      <vt:lpstr>Scipy Graphs</vt:lpstr>
      <vt:lpstr>Adjacency Matrix </vt:lpstr>
      <vt:lpstr>PowerPoint 演示文稿</vt:lpstr>
      <vt:lpstr>Connected Components </vt:lpstr>
      <vt:lpstr>Measuring Central Tendency </vt:lpstr>
      <vt:lpstr>Statistical Data Analysis</vt:lpstr>
      <vt:lpstr>Basic Terminologies in Statistics </vt:lpstr>
      <vt:lpstr>Types of Statistics Concepts:  </vt:lpstr>
      <vt:lpstr>Descriptive Statistics</vt:lpstr>
      <vt:lpstr>Inferential Statistics</vt:lpstr>
      <vt:lpstr>Example</vt:lpstr>
      <vt:lpstr>Descriptive Statistics</vt:lpstr>
      <vt:lpstr>PowerPoint 演示文稿</vt:lpstr>
      <vt:lpstr>PowerPoint 演示文稿</vt:lpstr>
      <vt:lpstr>PowerPoint 演示文稿</vt:lpstr>
      <vt:lpstr>PowerPoint 演示文稿</vt:lpstr>
      <vt:lpstr>Essential Graphs for Exploring Data </vt:lpstr>
      <vt:lpstr>PowerPoint 演示文稿</vt:lpstr>
      <vt:lpstr>PowerPoint 演示文稿</vt:lpstr>
      <vt:lpstr>Inferential Statistics</vt:lpstr>
      <vt:lpstr>PowerPoint 演示文稿</vt:lpstr>
      <vt:lpstr>Sampling and its various techniques </vt:lpstr>
      <vt:lpstr>Problem</vt:lpstr>
      <vt:lpstr>Stratified Sampling</vt:lpstr>
      <vt:lpstr>Problem</vt:lpstr>
      <vt:lpstr>Systematic Sampling</vt:lpstr>
      <vt:lpstr>Central Limit Theorem </vt:lpstr>
      <vt:lpstr>PowerPoint 演示文稿</vt:lpstr>
      <vt:lpstr>Normal Distribution</vt:lpstr>
      <vt:lpstr>PowerPoint 演示文稿</vt:lpstr>
      <vt:lpstr>Calculating Probabilities with Normal Distribution </vt:lpstr>
      <vt:lpstr>Creating the Normal Curve </vt:lpstr>
      <vt:lpstr>PowerPoint 演示文稿</vt:lpstr>
      <vt:lpstr>PowerPoint 演示文稿</vt:lpstr>
      <vt:lpstr>Calculating Probability of Specific Data Occurance </vt:lpstr>
      <vt:lpstr>PowerPoint 演示文稿</vt:lpstr>
      <vt:lpstr>PowerPoint 演示文稿</vt:lpstr>
      <vt:lpstr>Hypothesis and Hypothesis Testing</vt:lpstr>
      <vt:lpstr>Type of Hypothesis</vt:lpstr>
      <vt:lpstr> Alternate Hypothesis(Ha)</vt:lpstr>
      <vt:lpstr>Hypothesis Testing Process</vt:lpstr>
      <vt:lpstr>PowerPoint 演示文稿</vt:lpstr>
      <vt:lpstr>Hypothesis Testing</vt:lpstr>
      <vt:lpstr>PowerPoint 演示文稿</vt:lpstr>
      <vt:lpstr>Critical value approach</vt:lpstr>
      <vt:lpstr>PowerPoint 演示文稿</vt:lpstr>
      <vt:lpstr>PowerPoint 演示文稿</vt:lpstr>
      <vt:lpstr>PowerPoint 演示文稿</vt:lpstr>
      <vt:lpstr>Measuring Skewness </vt:lpstr>
      <vt:lpstr>SciPy Statistical Significance Tests </vt:lpstr>
      <vt:lpstr>Hypothesis in Statistics </vt:lpstr>
      <vt:lpstr>Example</vt:lpstr>
      <vt:lpstr>What Are Tails in a Hypothesis Test? </vt:lpstr>
      <vt:lpstr>PowerPoint 演示文稿</vt:lpstr>
      <vt:lpstr>PowerPoint 演示文稿</vt:lpstr>
      <vt:lpstr>PowerPoint 演示文稿</vt:lpstr>
      <vt:lpstr>Critical Regions in a Hypothesis Test  </vt:lpstr>
      <vt:lpstr>Alpha value </vt:lpstr>
      <vt:lpstr>What is p-value? </vt:lpstr>
      <vt:lpstr>PowerPoint 演示文稿</vt:lpstr>
      <vt:lpstr>PowerPoint 演示文稿</vt:lpstr>
      <vt:lpstr>PowerPoint 演示文稿</vt:lpstr>
      <vt:lpstr>Statistical Significance of the p-value: Enter – Alpha value </vt:lpstr>
      <vt:lpstr>PowerPoint 演示文稿</vt:lpstr>
      <vt:lpstr>PowerPoint 演示文稿</vt:lpstr>
      <vt:lpstr>PowerPoint 演示文稿</vt:lpstr>
      <vt:lpstr>p-value &lt; alpha </vt:lpstr>
      <vt:lpstr>PowerPoint 演示文稿</vt:lpstr>
      <vt:lpstr>p-value &gt; alpha </vt:lpstr>
      <vt:lpstr>PowerPoint 演示文稿</vt:lpstr>
      <vt:lpstr>Example of p-value in Statistics </vt:lpstr>
      <vt:lpstr>PowerPoint 演示文稿</vt:lpstr>
      <vt:lpstr>A solution to this Problem </vt:lpstr>
      <vt:lpstr>Step 2: Calculating the Z-Score </vt:lpstr>
      <vt:lpstr>Step 3: Referring to the Z-table and finding the p-value </vt:lpstr>
      <vt:lpstr>PowerPoint 演示文稿</vt:lpstr>
      <vt:lpstr>PowerPoint 演示文稿</vt:lpstr>
      <vt:lpstr>Step 4: Comparing p-value and alpha value: </vt:lpstr>
      <vt:lpstr>Z-Test </vt:lpstr>
      <vt:lpstr>PowerPoint 演示文稿</vt:lpstr>
      <vt:lpstr>One-Sample Z test </vt:lpstr>
      <vt:lpstr>The Analytical Question </vt:lpstr>
      <vt:lpstr>Step 1: State Your Hypotheses </vt:lpstr>
      <vt:lpstr>Step 2: Specify a Significance Level (alpha) </vt:lpstr>
      <vt:lpstr>Step 4: Calculate the p-value </vt:lpstr>
      <vt:lpstr>PowerPoint 演示文稿</vt:lpstr>
      <vt:lpstr>Step 5: Interpret p-value </vt:lpstr>
      <vt:lpstr>PowerPoint 演示文稿</vt:lpstr>
      <vt:lpstr>Problem</vt:lpstr>
      <vt:lpstr>PowerPoint 演示文稿</vt:lpstr>
      <vt:lpstr>PowerPoint 演示文稿</vt:lpstr>
      <vt:lpstr>Example</vt:lpstr>
      <vt:lpstr>P-value</vt:lpstr>
      <vt:lpstr>T- Test</vt:lpstr>
      <vt:lpstr>PowerPoint 演示文稿</vt:lpstr>
      <vt:lpstr>Two sampled T-test </vt:lpstr>
      <vt:lpstr>T-Test</vt:lpstr>
      <vt:lpstr>Example</vt:lpstr>
      <vt:lpstr>Understanding T-score </vt:lpstr>
      <vt:lpstr>What are the Types of T-tests? </vt:lpstr>
      <vt:lpstr>Performing a Sample T-test </vt:lpstr>
      <vt:lpstr>Determining a null and alternate hypothesis </vt:lpstr>
      <vt:lpstr>Collecting sample data </vt:lpstr>
      <vt:lpstr>Determining a Confidence interval and degrees of freedom </vt:lpstr>
      <vt:lpstr>Calculating the T-Statistic </vt:lpstr>
      <vt:lpstr>Calculating the critical T-value from the T-Distribution </vt:lpstr>
      <vt:lpstr>One Sample t-test</vt:lpstr>
      <vt:lpstr>Step 1: Create the data.</vt:lpstr>
      <vt:lpstr>PowerPoint 演示文稿</vt:lpstr>
      <vt:lpstr>Step 3: Interpret the results</vt:lpstr>
      <vt:lpstr>Two Sample t-Test in Python </vt:lpstr>
      <vt:lpstr>Step 2: Conduct a two sample t-test</vt:lpstr>
      <vt:lpstr>PowerPoint 演示文稿</vt:lpstr>
      <vt:lpstr>Purpose of One Sample T Test </vt:lpstr>
      <vt:lpstr>How did we determine One sample T-test is the right test for this?</vt:lpstr>
      <vt:lpstr>Procedure to do One Sample T Test </vt:lpstr>
      <vt:lpstr>Formula</vt:lpstr>
      <vt:lpstr>Example</vt:lpstr>
      <vt:lpstr>PowerPoint 演示文稿</vt:lpstr>
      <vt:lpstr>PowerPoint 演示文稿</vt:lpstr>
      <vt:lpstr>PowerPoint 演示文稿</vt:lpstr>
      <vt:lpstr>Linear Functions </vt:lpstr>
      <vt:lpstr>PowerPoint 演示文稿</vt:lpstr>
      <vt:lpstr>Linear Function With One Explanatory Variable </vt:lpstr>
      <vt:lpstr>Slope and Intercept </vt:lpstr>
      <vt:lpstr>PowerPoint 演示文稿</vt:lpstr>
      <vt:lpstr>Find The Intercept </vt:lpstr>
      <vt:lpstr>Pearson’s Chi-Square Test </vt:lpstr>
      <vt:lpstr>PowerPoint 演示文稿</vt:lpstr>
      <vt:lpstr>PowerPoint 演示文稿</vt:lpstr>
      <vt:lpstr>Expected Values Table :</vt:lpstr>
      <vt:lpstr>Chi-Square Table</vt:lpstr>
      <vt:lpstr>PowerPoint 演示文稿</vt:lpstr>
      <vt:lpstr>PowerPoint 演示文稿</vt:lpstr>
      <vt:lpstr>PowerPoint 演示文稿</vt:lpstr>
      <vt:lpstr>PowerPoint 演示文稿</vt:lpstr>
      <vt:lpstr>Descriptive Statistics </vt:lpstr>
      <vt:lpstr>Statistics Percentiles </vt:lpstr>
      <vt:lpstr>Percentiles</vt:lpstr>
      <vt:lpstr>Standard Deviation </vt:lpstr>
      <vt:lpstr>Why percentiles?</vt:lpstr>
      <vt:lpstr>Coefficient of Variation </vt:lpstr>
      <vt:lpstr>Statistics Variance </vt:lpstr>
      <vt:lpstr>PowerPoint 演示文稿</vt:lpstr>
      <vt:lpstr>Statistics Correlation </vt:lpstr>
      <vt:lpstr>Example of a Perfect Linear Relationship (Correlation Coefficient = 1) </vt:lpstr>
      <vt:lpstr>Example of a Perfect Negative Linear Relationship (Correlation Coefficient = -1) </vt:lpstr>
      <vt:lpstr>Example of No Linear Relationship (Correlation coefficient = 0) </vt:lpstr>
      <vt:lpstr>Correlation Matrix </vt:lpstr>
      <vt:lpstr>Stastical Analysis</vt:lpstr>
      <vt:lpstr>Population and Sample</vt:lpstr>
      <vt:lpstr>Population and Sample</vt:lpstr>
      <vt:lpstr>Measure of Spread</vt:lpstr>
      <vt:lpstr> The Range </vt:lpstr>
      <vt:lpstr>Quartile and Inter-Quartile</vt:lpstr>
      <vt:lpstr>Standard Deviation</vt:lpstr>
      <vt:lpstr>Variance</vt:lpstr>
      <vt:lpstr>Descriptive and Inferential Statistics</vt:lpstr>
      <vt:lpstr>PowerPoint 演示文稿</vt:lpstr>
      <vt:lpstr>Skewness and Kurtosis</vt:lpstr>
      <vt:lpstr>Seaborn</vt:lpstr>
      <vt:lpstr>Bar Plot</vt:lpstr>
      <vt:lpstr>HeatMap</vt:lpstr>
      <vt:lpstr>Distribution of data</vt:lpstr>
      <vt:lpstr>SQL for Data Science</vt:lpstr>
      <vt:lpstr>PowerPoint 演示文稿</vt:lpstr>
      <vt:lpstr>PowerPoint 演示文稿</vt:lpstr>
      <vt:lpstr>Visualizing mysql Data</vt:lpstr>
      <vt:lpstr>Analysing Data using pandas and mysql</vt:lpstr>
      <vt:lpstr>PowerPoint 演示文稿</vt:lpstr>
      <vt:lpstr>Weather Analysis</vt:lpstr>
      <vt:lpstr>PowerPoint 演示文稿</vt:lpstr>
      <vt:lpstr>Weather Analysis</vt:lpstr>
      <vt:lpstr>PowerPoint 演示文稿</vt:lpstr>
      <vt:lpstr>Netflix Data Analysis</vt:lpstr>
      <vt:lpstr>PowerPoint 演示文稿</vt:lpstr>
      <vt:lpstr>PowerPoint 演示文稿</vt:lpstr>
      <vt:lpstr>Restaurant Data with Pandas and Seaborn</vt:lpstr>
      <vt:lpstr>PowerPoint 演示文稿</vt:lpstr>
      <vt:lpstr>PowerPoint 演示文稿</vt:lpstr>
      <vt:lpstr>Machine learning</vt:lpstr>
      <vt:lpstr> How does Machine Learning work </vt:lpstr>
      <vt:lpstr> Features of Machine Learning: </vt:lpstr>
      <vt:lpstr> Classification of Machine Learning </vt:lpstr>
      <vt:lpstr> Machine learning Life cycle </vt:lpstr>
      <vt:lpstr> 1. Gathering Data: </vt:lpstr>
      <vt:lpstr> 2. Data preparation </vt:lpstr>
      <vt:lpstr> 3. Data Wrangling </vt:lpstr>
      <vt:lpstr> 4. Data Analysis </vt:lpstr>
      <vt:lpstr> 5. Train Model </vt:lpstr>
      <vt:lpstr> 6. Test Model </vt:lpstr>
      <vt:lpstr> 7. Deployment </vt:lpstr>
      <vt:lpstr> Types of data in datasets </vt:lpstr>
      <vt:lpstr>PowerPoint 演示文稿</vt:lpstr>
      <vt:lpstr>Extracting dependent and independent variables:</vt:lpstr>
      <vt:lpstr> Handling Missing data </vt:lpstr>
      <vt:lpstr> Encoding Categorical data </vt:lpstr>
      <vt:lpstr>Dummy Variables:</vt:lpstr>
      <vt:lpstr>For Purchased Variable:</vt:lpstr>
      <vt:lpstr>Splitting the Dataset into the Training set and Test set </vt:lpstr>
      <vt:lpstr> Feature Scaling </vt:lpstr>
      <vt:lpstr>PowerPoint 演示文稿</vt:lpstr>
      <vt:lpstr> Supervised Machine Learning </vt:lpstr>
      <vt:lpstr>PowerPoint 演示文稿</vt:lpstr>
      <vt:lpstr>PowerPoint 演示文稿</vt:lpstr>
      <vt:lpstr> Types of supervised Machine learning Algorithms: </vt:lpstr>
      <vt:lpstr>Classification</vt:lpstr>
      <vt:lpstr> Regression Analysis </vt:lpstr>
      <vt:lpstr>Example</vt:lpstr>
      <vt:lpstr>PowerPoint 演示文稿</vt:lpstr>
      <vt:lpstr> Types of Regression </vt:lpstr>
      <vt:lpstr> Linear Regression </vt:lpstr>
      <vt:lpstr>PowerPoint 演示文稿</vt:lpstr>
      <vt:lpstr> Types of Linear Regression </vt:lpstr>
      <vt:lpstr> Simple Linear Regression </vt:lpstr>
      <vt:lpstr>Implementation of Simple Linear Regression Algorithm  </vt:lpstr>
      <vt:lpstr>PowerPoint 演示文稿</vt:lpstr>
      <vt:lpstr>Example</vt:lpstr>
      <vt:lpstr>Calculating the Slope of line</vt:lpstr>
      <vt:lpstr>Step-1: Data Pre-processing</vt:lpstr>
      <vt:lpstr>Mean Absolute Error(MAE)</vt:lpstr>
      <vt:lpstr>PowerPoint 演示文稿</vt:lpstr>
      <vt:lpstr>Random State</vt:lpstr>
      <vt:lpstr>Multiple Linear Regression</vt:lpstr>
      <vt:lpstr>PowerPoint 演示文稿</vt:lpstr>
      <vt:lpstr>Example</vt:lpstr>
      <vt:lpstr>PowerPoint 演示文稿</vt:lpstr>
      <vt:lpstr>Step 2: Calculate Regression Sums.</vt:lpstr>
      <vt:lpstr>Step 3: Calculate b0, b1, and b2.</vt:lpstr>
      <vt:lpstr>Step 5: Place b0, b1, and b2 in the estimated linear regression equation.</vt:lpstr>
      <vt:lpstr>Implementation of Multiple Linear Regression model using Python: </vt:lpstr>
      <vt:lpstr>Data Pre-processing Step:</vt:lpstr>
      <vt:lpstr>Training and Testing</vt:lpstr>
      <vt:lpstr>Fitting our MLR model to the Training set: </vt:lpstr>
      <vt:lpstr>  Prediction of Test set results: </vt:lpstr>
      <vt:lpstr>Backward Elimination Technique </vt:lpstr>
      <vt:lpstr>ORDINARY LEAST SQUARES REGRESSION (OLS) </vt:lpstr>
      <vt:lpstr>Using the backward elimination technique</vt:lpstr>
      <vt:lpstr>PowerPoint 演示文稿</vt:lpstr>
      <vt:lpstr>Polynomial Regression</vt:lpstr>
      <vt:lpstr>PowerPoint 演示文稿</vt:lpstr>
      <vt:lpstr>Why Polynomial Regression? </vt:lpstr>
      <vt:lpstr>How Polynomial Regression Overcomes the problem of Non-Linear data? </vt:lpstr>
      <vt:lpstr>PowerPoint 演示文稿</vt:lpstr>
      <vt:lpstr>Underfitting vs. Overfitting (vs. Best Fitting) in Machine Learning </vt:lpstr>
      <vt:lpstr>Techniques to reduce underfitting: </vt:lpstr>
      <vt:lpstr>Overfitting</vt:lpstr>
      <vt:lpstr>Implementation of Polynomial Regression using Python: </vt:lpstr>
      <vt:lpstr> </vt:lpstr>
      <vt:lpstr>PowerPoint 演示文稿</vt:lpstr>
      <vt:lpstr>PowerPoint 演示文稿</vt:lpstr>
      <vt:lpstr>PowerPoint 演示文稿</vt:lpstr>
      <vt:lpstr>PowerPoint 演示文稿</vt:lpstr>
      <vt:lpstr>Classification Algorithm in Machine Learning </vt:lpstr>
      <vt:lpstr>PowerPoint 演示文稿</vt:lpstr>
      <vt:lpstr>PowerPoint 演示文稿</vt:lpstr>
      <vt:lpstr>PowerPoint 演示文稿</vt:lpstr>
      <vt:lpstr>Learners in Classification Problems: </vt:lpstr>
      <vt:lpstr>Types of ML Classification Algorithms: </vt:lpstr>
      <vt:lpstr>Logistic Regression</vt:lpstr>
      <vt:lpstr>PowerPoint 演示文稿</vt:lpstr>
      <vt:lpstr>PowerPoint 演示文稿</vt:lpstr>
      <vt:lpstr>Example</vt:lpstr>
      <vt:lpstr>PowerPoint 演示文稿</vt:lpstr>
      <vt:lpstr> Logistic Regression  </vt:lpstr>
      <vt:lpstr>PowerPoint 演示文稿</vt:lpstr>
      <vt:lpstr>PowerPoint 演示文稿</vt:lpstr>
      <vt:lpstr> Logistic Function (Sigmoid Function): </vt:lpstr>
      <vt:lpstr>Logistic Regression Equation: </vt:lpstr>
      <vt:lpstr>Shooting Baskets </vt:lpstr>
      <vt:lpstr>PowerPoint 演示文稿</vt:lpstr>
      <vt:lpstr>PowerPoint 演示文稿</vt:lpstr>
      <vt:lpstr>The Cost Function </vt:lpstr>
      <vt:lpstr>PowerPoint 演示文稿</vt:lpstr>
      <vt:lpstr>PowerPoint 演示文稿</vt:lpstr>
      <vt:lpstr>PowerPoint 演示文稿</vt:lpstr>
      <vt:lpstr>PowerPoint 演示文稿</vt:lpstr>
      <vt:lpstr>PowerPoint 演示文稿</vt:lpstr>
      <vt:lpstr>PowerPoint 演示文稿</vt:lpstr>
      <vt:lpstr>Type of Logistic Regression: </vt:lpstr>
      <vt:lpstr>PowerPoint 演示文稿</vt:lpstr>
      <vt:lpstr>Python Implementation of Logistic Regression (Binomial) </vt:lpstr>
      <vt:lpstr>Titanic Survival Prediction</vt:lpstr>
      <vt:lpstr>Confusion Matrix in Machine Learning </vt:lpstr>
      <vt:lpstr>PowerPoint 演示文稿</vt:lpstr>
      <vt:lpstr>Example</vt:lpstr>
      <vt:lpstr>Calculations using Confusion Matrix </vt:lpstr>
      <vt:lpstr>PowerPoint 演示文稿</vt:lpstr>
      <vt:lpstr>Cross Validation</vt:lpstr>
      <vt:lpstr>PowerPoint 演示文稿</vt:lpstr>
      <vt:lpstr>1. Hold Out method </vt:lpstr>
      <vt:lpstr>2. Leave One Out Cross-Validation </vt:lpstr>
      <vt:lpstr>PowerPoint 演示文稿</vt:lpstr>
      <vt:lpstr>3. K-Fold Cross-Validation </vt:lpstr>
      <vt:lpstr>PowerPoint 演示文稿</vt:lpstr>
      <vt:lpstr>4. Stratified K-Fold Cross-Validation </vt:lpstr>
      <vt:lpstr>PowerPoint 演示文稿</vt:lpstr>
      <vt:lpstr>Multinomial Logistic Regression</vt:lpstr>
      <vt:lpstr> Bias and Variance </vt:lpstr>
      <vt:lpstr>What is Regularization in Machine Learning? </vt:lpstr>
      <vt:lpstr>K-Nearest Neighbor(KNN) Algorithm </vt:lpstr>
      <vt:lpstr>PowerPoint 演示文稿</vt:lpstr>
      <vt:lpstr>Why do we need a K-NN Algorithm? </vt:lpstr>
      <vt:lpstr>How does K-NN work? </vt:lpstr>
      <vt:lpstr>PowerPoint 演示文稿</vt:lpstr>
      <vt:lpstr>PowerPoint 演示文稿</vt:lpstr>
      <vt:lpstr>PowerPoint 演示文稿</vt:lpstr>
      <vt:lpstr>PowerPoint 演示文稿</vt:lpstr>
      <vt:lpstr>PowerPoint 演示文稿</vt:lpstr>
      <vt:lpstr>Python implementation of the KNN algorithm </vt:lpstr>
      <vt:lpstr>Steps</vt:lpstr>
      <vt:lpstr>PowerPoint 演示文稿</vt:lpstr>
      <vt:lpstr>PowerPoint 演示文稿</vt:lpstr>
      <vt:lpstr>PowerPoint 演示文稿</vt:lpstr>
      <vt:lpstr>Example</vt:lpstr>
      <vt:lpstr>PowerPoint 演示文稿</vt:lpstr>
      <vt:lpstr>PowerPoint 演示文稿</vt:lpstr>
      <vt:lpstr>PowerPoint 演示文稿</vt:lpstr>
      <vt:lpstr>PowerPoint 演示文稿</vt:lpstr>
      <vt:lpstr>PowerPoint 演示文稿</vt:lpstr>
      <vt:lpstr>Conclusion	</vt:lpstr>
      <vt:lpstr>PowerPoint 演示文稿</vt:lpstr>
      <vt:lpstr>Fitting K-NN classifier to the Training data</vt:lpstr>
      <vt:lpstr>PowerPoint 演示文稿</vt:lpstr>
      <vt:lpstr>Heart Disease Prediction Using KNN</vt:lpstr>
      <vt:lpstr>PowerPoint 演示文稿</vt:lpstr>
      <vt:lpstr>Support Vector Machine Algorithm</vt:lpstr>
      <vt:lpstr>PowerPoint 演示文稿</vt:lpstr>
      <vt:lpstr>Example</vt:lpstr>
      <vt:lpstr>Hyperplane and Support Vectors in the SVM algorithm: </vt:lpstr>
      <vt:lpstr>PowerPoint 演示文稿</vt:lpstr>
      <vt:lpstr>PowerPoint 演示文稿</vt:lpstr>
      <vt:lpstr>PowerPoint 演示文稿</vt:lpstr>
      <vt:lpstr>PowerPoint 演示文稿</vt:lpstr>
      <vt:lpstr>How does SVM works? </vt:lpstr>
      <vt:lpstr>PowerPoint 演示文稿</vt:lpstr>
      <vt:lpstr>PowerPoint 演示文稿</vt:lpstr>
      <vt:lpstr>PowerPoint 演示文稿</vt:lpstr>
      <vt:lpstr>PowerPoint 演示文稿</vt:lpstr>
      <vt:lpstr>PowerPoint 演示文稿</vt:lpstr>
      <vt:lpstr>PowerPoint 演示文稿</vt:lpstr>
      <vt:lpstr>Naïve Bayes Classifier Algorithm </vt:lpstr>
      <vt:lpstr>Why is it called Naïve Bayes? </vt:lpstr>
      <vt:lpstr>Bayes' Theorem: </vt:lpstr>
      <vt:lpstr>PowerPoint 演示文稿</vt:lpstr>
      <vt:lpstr>Working of Naïve Bayes' Classifier </vt:lpstr>
      <vt:lpstr>PowerPoint 演示文稿</vt:lpstr>
      <vt:lpstr>Frequency</vt:lpstr>
      <vt:lpstr>Likelihood</vt:lpstr>
      <vt:lpstr>PowerPoint 演示文稿</vt:lpstr>
      <vt:lpstr>Python Implementation of the Naïve Bayes algorithm: </vt:lpstr>
      <vt:lpstr>Fitting Naive Bayes to the Training Set: </vt:lpstr>
      <vt:lpstr>Implementation</vt:lpstr>
      <vt:lpstr>PowerPoint 演示文稿</vt:lpstr>
      <vt:lpstr>Decision Tree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Entropy </vt:lpstr>
      <vt:lpstr>How do Decision Trees use Entropy?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Gini-Index</vt:lpstr>
      <vt:lpstr>PowerPoint 演示文稿</vt:lpstr>
      <vt:lpstr>PowerPoint 演示文稿</vt:lpstr>
      <vt:lpstr>Important Terminology related to Decision Trees </vt:lpstr>
      <vt:lpstr>Attribute Selection Measures </vt:lpstr>
      <vt:lpstr>Entropy </vt:lpstr>
      <vt:lpstr>PowerPoint 演示文稿</vt:lpstr>
      <vt:lpstr>PowerPoint 演示文稿</vt:lpstr>
      <vt:lpstr>Information Gain </vt:lpstr>
      <vt:lpstr>Decision Tree Analysis Example </vt:lpstr>
      <vt:lpstr>PowerPoint 演示文稿</vt:lpstr>
      <vt:lpstr>PowerPoint 演示文稿</vt:lpstr>
      <vt:lpstr>Expansion of Business Unit:</vt:lpstr>
      <vt:lpstr>PowerPoint 演示文稿</vt:lpstr>
      <vt:lpstr>New Product Line of Shower Gel:</vt:lpstr>
      <vt:lpstr>PowerPoint 演示文稿</vt:lpstr>
      <vt:lpstr>Do Nothing:</vt:lpstr>
      <vt:lpstr>PowerPoint 演示文稿</vt:lpstr>
      <vt:lpstr>Interpretation </vt:lpstr>
      <vt:lpstr>Avoid Overfitting in Decision Trees </vt:lpstr>
      <vt:lpstr>PowerPoint 演示文稿</vt:lpstr>
      <vt:lpstr>Implementation</vt:lpstr>
      <vt:lpstr>Fitting a Decision-Tree algorithm to the Training set </vt:lpstr>
      <vt:lpstr>Predicting the test result </vt:lpstr>
      <vt:lpstr>PowerPoint 演示文稿</vt:lpstr>
      <vt:lpstr>Result Explained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RandomForest Classifier</vt:lpstr>
      <vt:lpstr>The Random Forests Algorithm </vt:lpstr>
      <vt:lpstr>How does the algorithm work? </vt:lpstr>
      <vt:lpstr>Working of Random Forest Algorithm </vt:lpstr>
      <vt:lpstr>Bagging </vt:lpstr>
      <vt:lpstr>Example</vt:lpstr>
      <vt:lpstr>Steps involved in random forest algorithm:</vt:lpstr>
      <vt:lpstr>Example</vt:lpstr>
      <vt:lpstr>Important Features of Random Forest </vt:lpstr>
      <vt:lpstr>Difference Between Decision Tree &amp; Random Forest </vt:lpstr>
      <vt:lpstr>Important Hyperparameters </vt:lpstr>
      <vt:lpstr>PowerPoint 演示文稿</vt:lpstr>
      <vt:lpstr>Finding important features </vt:lpstr>
      <vt:lpstr>Building a Classifier using Scikit-learn </vt:lpstr>
      <vt:lpstr>PowerPoint 演示文稿</vt:lpstr>
      <vt:lpstr>PowerPoint 演示文稿</vt:lpstr>
      <vt:lpstr>Finding Important Features in Scikit-learn </vt:lpstr>
      <vt:lpstr>Generating the Model on Selected Features </vt:lpstr>
      <vt:lpstr>PowerPoint 演示文稿</vt:lpstr>
      <vt:lpstr>Cross-Validation in Machine Learning </vt:lpstr>
      <vt:lpstr>Methods used for Cross-Validation </vt:lpstr>
      <vt:lpstr>K-Fold Cross-Validation </vt:lpstr>
      <vt:lpstr>PowerPoint 演示文稿</vt:lpstr>
      <vt:lpstr>PowerPoint 演示文稿</vt:lpstr>
      <vt:lpstr>Stratified k-fold cross-validation </vt:lpstr>
      <vt:lpstr>PowerPoint 演示文稿</vt:lpstr>
      <vt:lpstr>PowerPoint 演示文稿</vt:lpstr>
      <vt:lpstr>Clustering</vt:lpstr>
      <vt:lpstr>Example</vt:lpstr>
      <vt:lpstr>PowerPoint 演示文稿</vt:lpstr>
      <vt:lpstr>Clustering in Machine Learning </vt:lpstr>
      <vt:lpstr>Example</vt:lpstr>
      <vt:lpstr>PowerPoint 演示文稿</vt:lpstr>
      <vt:lpstr>Types of Clustering Methods </vt:lpstr>
      <vt:lpstr>Partitioning Clustering </vt:lpstr>
      <vt:lpstr>Density-Based Clustering </vt:lpstr>
      <vt:lpstr>Distribution Model-Based Clustering </vt:lpstr>
      <vt:lpstr>Hierarchical Clustering in Machine Learning </vt:lpstr>
      <vt:lpstr>Clustering Algorithms </vt:lpstr>
      <vt:lpstr>Applications of Clustering </vt:lpstr>
      <vt:lpstr>Hierarchical Clustering in Machine Learning </vt:lpstr>
      <vt:lpstr>Agglomerative Hierarchical clustering </vt:lpstr>
      <vt:lpstr>How the Agglomerative Hierarchical clustering Work? </vt:lpstr>
      <vt:lpstr>PowerPoint 演示文稿</vt:lpstr>
      <vt:lpstr>PowerPoint 演示文稿</vt:lpstr>
      <vt:lpstr>PowerPoint 演示文稿</vt:lpstr>
      <vt:lpstr>PowerPoint 演示文稿</vt:lpstr>
      <vt:lpstr>PowerPoint 演示文稿</vt:lpstr>
      <vt:lpstr>Measure for the distance between two clusters </vt:lpstr>
      <vt:lpstr>PowerPoint 演示文稿</vt:lpstr>
      <vt:lpstr>PowerPoint 演示文稿</vt:lpstr>
      <vt:lpstr>  Working of Dendrogram in Hierarchical clustering </vt:lpstr>
      <vt:lpstr>PowerPoint 演示文稿</vt:lpstr>
      <vt:lpstr>Python Implementation of Agglomerative Hierarchical Clustering </vt:lpstr>
      <vt:lpstr>Example</vt:lpstr>
      <vt:lpstr>Creating a Proximity Matrix </vt:lpstr>
      <vt:lpstr>PowerPoint 演示文稿</vt:lpstr>
      <vt:lpstr>Steps to Perform Hierarchical Clustering </vt:lpstr>
      <vt:lpstr>PowerPoint 演示文稿</vt:lpstr>
      <vt:lpstr>PowerPoint 演示文稿</vt:lpstr>
      <vt:lpstr>PowerPoint 演示文稿</vt:lpstr>
      <vt:lpstr>How should we Choose the Number of Clusters in Hierarchical Clustering? </vt:lpstr>
      <vt:lpstr>PowerPoint 演示文稿</vt:lpstr>
      <vt:lpstr>PowerPoint 演示文稿</vt:lpstr>
      <vt:lpstr>PowerPoint 演示文稿</vt:lpstr>
      <vt:lpstr>PowerPoint 演示文稿</vt:lpstr>
      <vt:lpstr>Implementation</vt:lpstr>
      <vt:lpstr>PowerPoint 演示文稿</vt:lpstr>
      <vt:lpstr>PowerPoint 演示文稿</vt:lpstr>
      <vt:lpstr>K Means Clustering</vt:lpstr>
      <vt:lpstr>Numerical Example</vt:lpstr>
      <vt:lpstr>PowerPoint 演示文稿</vt:lpstr>
      <vt:lpstr>PowerPoint 演示文稿</vt:lpstr>
      <vt:lpstr>PowerPoint 演示文稿</vt:lpstr>
      <vt:lpstr>PowerPoint 演示文稿</vt:lpstr>
      <vt:lpstr>PowerPoint 演示文稿</vt:lpstr>
      <vt:lpstr>PowerPoint 演示文稿</vt:lpstr>
      <vt:lpstr>Update the cluster centroid</vt:lpstr>
      <vt:lpstr>PowerPoint 演示文稿</vt:lpstr>
      <vt:lpstr>PowerPoint 演示文稿</vt:lpstr>
      <vt:lpstr>Update the Cluster Centroid</vt:lpstr>
      <vt:lpstr>PowerPoint 演示文稿</vt:lpstr>
      <vt:lpstr>PowerPoint 演示文稿</vt:lpstr>
      <vt:lpstr>Update the Cluster Centroid</vt:lpstr>
      <vt:lpstr>Calculate Euclidean Distance for the next dataset(188,77)</vt:lpstr>
      <vt:lpstr>PowerPoint 演示文稿</vt:lpstr>
      <vt:lpstr>PowerPoint 演示文稿</vt:lpstr>
      <vt:lpstr>Final Assignment</vt:lpstr>
      <vt:lpstr>Python Implementation</vt:lpstr>
      <vt:lpstr>PowerPoint 演示文稿</vt:lpstr>
      <vt:lpstr>Plotting the cluster centroid</vt:lpstr>
      <vt:lpstr>Deep learning</vt:lpstr>
      <vt:lpstr>Deep learning applications </vt:lpstr>
      <vt:lpstr>What is Neural Network</vt:lpstr>
      <vt:lpstr>PowerPoint 演示文稿</vt:lpstr>
      <vt:lpstr>PowerPoint 演示文稿</vt:lpstr>
      <vt:lpstr>PowerPoint 演示文稿</vt:lpstr>
      <vt:lpstr>How to train the neural network</vt:lpstr>
      <vt:lpstr>Summary</vt:lpstr>
      <vt:lpstr>PowerPoint 演示文稿</vt:lpstr>
      <vt:lpstr>Advantages of Artificial Neural Networks ( ANN) </vt:lpstr>
      <vt:lpstr>Hands Written Digits Classification</vt:lpstr>
      <vt:lpstr>TensorFlow </vt:lpstr>
      <vt:lpstr>TensorFlow</vt:lpstr>
      <vt:lpstr>PowerPoint 演示文稿</vt:lpstr>
      <vt:lpstr>Scaling the values</vt:lpstr>
      <vt:lpstr>Adding Hidden layer</vt:lpstr>
      <vt:lpstr>PowerPoint 演示文稿</vt:lpstr>
      <vt:lpstr>The optimizer</vt:lpstr>
      <vt:lpstr>PowerPoint 演示文稿</vt:lpstr>
      <vt:lpstr>Activation Functions</vt:lpstr>
      <vt:lpstr>OpenCV</vt:lpstr>
      <vt:lpstr>Open CV</vt:lpstr>
      <vt:lpstr>Install OpenCv</vt:lpstr>
      <vt:lpstr>How to read,Write,Show Images in OpenCV</vt:lpstr>
      <vt:lpstr>PowerPoint 演示文稿</vt:lpstr>
      <vt:lpstr>Cv2.waitkey(1) python </vt:lpstr>
      <vt:lpstr>Display image</vt:lpstr>
      <vt:lpstr>Write images to a file</vt:lpstr>
      <vt:lpstr>PowerPoint 演示文稿</vt:lpstr>
      <vt:lpstr>Read,Write,Show Videos from camera</vt:lpstr>
      <vt:lpstr>PowerPoint 演示文稿</vt:lpstr>
      <vt:lpstr>Opening the camera in gray mode</vt:lpstr>
      <vt:lpstr>Check if the video exists or not </vt:lpstr>
      <vt:lpstr>Get height and Width of Video</vt:lpstr>
      <vt:lpstr>Writing a Video</vt:lpstr>
      <vt:lpstr>Drawing Geometric Shapes</vt:lpstr>
      <vt:lpstr>Drawing image using numpy</vt:lpstr>
      <vt:lpstr>Displaying Date and Time</vt:lpstr>
      <vt:lpstr>Handle Mouse Events</vt:lpstr>
      <vt:lpstr>PowerPoint 演示文稿</vt:lpstr>
      <vt:lpstr>Bind Trackbar in OpenCv</vt:lpstr>
      <vt:lpstr>PowerPoint 演示文稿</vt:lpstr>
      <vt:lpstr>Adding Switch in trackbar</vt:lpstr>
      <vt:lpstr>PowerPoint 演示文稿</vt:lpstr>
      <vt:lpstr>HSV(Hue,Saturation and Value)</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Microsoft</dc:creator>
  <cp:lastModifiedBy>a</cp:lastModifiedBy>
  <cp:revision>1202</cp:revision>
  <dcterms:created xsi:type="dcterms:W3CDTF">2020-05-29T17:03:00Z</dcterms:created>
  <dcterms:modified xsi:type="dcterms:W3CDTF">2023-03-13T07:08:41Z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5BBFD69AFC8A44F3B4543B4A0442EFE3</vt:lpwstr>
  </property>
  <property fmtid="{D5CDD505-2E9C-101B-9397-08002B2CF9AE}" pid="3" name="KSOProductBuildVer">
    <vt:lpwstr>1033-11.2.0.11219</vt:lpwstr>
  </property>
</Properties>
</file>